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slideMasters/slideMaster27.xml" ContentType="application/vnd.openxmlformats-officedocument.presentationml.slideMaster+xml"/>
  <Override PartName="/ppt/slides/slide27.xml" ContentType="application/vnd.openxmlformats-officedocument.presentationml.slide+xml"/>
  <Override PartName="/ppt/slideMasters/slideMaster28.xml" ContentType="application/vnd.openxmlformats-officedocument.presentationml.slideMaster+xml"/>
  <Override PartName="/ppt/slides/slide28.xml" ContentType="application/vnd.openxmlformats-officedocument.presentationml.slide+xml"/>
  <Override PartName="/ppt/slideMasters/slideMaster29.xml" ContentType="application/vnd.openxmlformats-officedocument.presentationml.slideMaster+xml"/>
  <Override PartName="/ppt/slides/slide29.xml" ContentType="application/vnd.openxmlformats-officedocument.presentationml.slide+xml"/>
  <Override PartName="/ppt/slideMasters/slideMaster30.xml" ContentType="application/vnd.openxmlformats-officedocument.presentationml.slideMaster+xml"/>
  <Override PartName="/ppt/slides/slide30.xml" ContentType="application/vnd.openxmlformats-officedocument.presentationml.slide+xml"/>
  <Override PartName="/ppt/slideMasters/slideMaster31.xml" ContentType="application/vnd.openxmlformats-officedocument.presentationml.slideMaster+xml"/>
  <Override PartName="/ppt/slides/slide31.xml" ContentType="application/vnd.openxmlformats-officedocument.presentationml.slide+xml"/>
  <Override PartName="/ppt/slideMasters/slideMaster32.xml" ContentType="application/vnd.openxmlformats-officedocument.presentationml.slideMaster+xml"/>
  <Override PartName="/ppt/slides/slide32.xml" ContentType="application/vnd.openxmlformats-officedocument.presentationml.slide+xml"/>
  <Override PartName="/ppt/slideMasters/slideMaster33.xml" ContentType="application/vnd.openxmlformats-officedocument.presentationml.slideMaster+xml"/>
  <Override PartName="/ppt/slides/slide33.xml" ContentType="application/vnd.openxmlformats-officedocument.presentationml.slide+xml"/>
  <Override PartName="/ppt/slideMasters/slideMaster34.xml" ContentType="application/vnd.openxmlformats-officedocument.presentationml.slideMaster+xml"/>
  <Override PartName="/ppt/slides/slide34.xml" ContentType="application/vnd.openxmlformats-officedocument.presentationml.slide+xml"/>
  <Override PartName="/ppt/slideMasters/slideMaster35.xml" ContentType="application/vnd.openxmlformats-officedocument.presentationml.slideMaster+xml"/>
  <Override PartName="/ppt/slides/slide35.xml" ContentType="application/vnd.openxmlformats-officedocument.presentationml.slide+xml"/>
  <Override PartName="/ppt/slideMasters/slideMaster36.xml" ContentType="application/vnd.openxmlformats-officedocument.presentationml.slideMaster+xml"/>
  <Override PartName="/ppt/slides/slide36.xml" ContentType="application/vnd.openxmlformats-officedocument.presentationml.slide+xml"/>
  <Override PartName="/ppt/slideMasters/slideMaster37.xml" ContentType="application/vnd.openxmlformats-officedocument.presentationml.slideMaster+xml"/>
  <Override PartName="/ppt/slides/slide37.xml" ContentType="application/vnd.openxmlformats-officedocument.presentationml.slide+xml"/>
  <Override PartName="/ppt/slideMasters/slideMaster38.xml" ContentType="application/vnd.openxmlformats-officedocument.presentationml.slideMaster+xml"/>
  <Override PartName="/ppt/slides/slide38.xml" ContentType="application/vnd.openxmlformats-officedocument.presentationml.slide+xml"/>
  <Override PartName="/ppt/slideMasters/slideMaster39.xml" ContentType="application/vnd.openxmlformats-officedocument.presentationml.slideMaster+xml"/>
  <Override PartName="/ppt/slides/slide39.xml" ContentType="application/vnd.openxmlformats-officedocument.presentationml.slide+xml"/>
  <Override PartName="/ppt/slideMasters/slideMaster40.xml" ContentType="application/vnd.openxmlformats-officedocument.presentationml.slideMaster+xml"/>
  <Override PartName="/ppt/slides/slide40.xml" ContentType="application/vnd.openxmlformats-officedocument.presentationml.slide+xml"/>
  <Override PartName="/ppt/slideMasters/slideMaster41.xml" ContentType="application/vnd.openxmlformats-officedocument.presentationml.slideMaster+xml"/>
  <Override PartName="/ppt/slides/slide41.xml" ContentType="application/vnd.openxmlformats-officedocument.presentationml.slide+xml"/>
  <Override PartName="/ppt/slideMasters/slideMaster42.xml" ContentType="application/vnd.openxmlformats-officedocument.presentationml.slideMaster+xml"/>
  <Override PartName="/ppt/slides/slide42.xml" ContentType="application/vnd.openxmlformats-officedocument.presentationml.slide+xml"/>
  <Override PartName="/ppt/slideMasters/slideMaster43.xml" ContentType="application/vnd.openxmlformats-officedocument.presentationml.slideMaster+xml"/>
  <Override PartName="/ppt/slides/slide43.xml" ContentType="application/vnd.openxmlformats-officedocument.presentationml.slide+xml"/>
  <Override PartName="/ppt/slideMasters/slideMaster44.xml" ContentType="application/vnd.openxmlformats-officedocument.presentationml.slideMaster+xml"/>
  <Override PartName="/ppt/slides/slide44.xml" ContentType="application/vnd.openxmlformats-officedocument.presentationml.slide+xml"/>
  <Override PartName="/ppt/slideMasters/slideMaster45.xml" ContentType="application/vnd.openxmlformats-officedocument.presentationml.slideMaster+xml"/>
  <Override PartName="/ppt/slides/slide45.xml" ContentType="application/vnd.openxmlformats-officedocument.presentationml.slide+xml"/>
  <Override PartName="/ppt/slideMasters/slideMaster46.xml" ContentType="application/vnd.openxmlformats-officedocument.presentationml.slideMaster+xml"/>
  <Override PartName="/ppt/slides/slide46.xml" ContentType="application/vnd.openxmlformats-officedocument.presentationml.slide+xml"/>
  <Override PartName="/ppt/slideMasters/slideMaster47.xml" ContentType="application/vnd.openxmlformats-officedocument.presentationml.slideMaster+xml"/>
  <Override PartName="/ppt/slides/slide47.xml" ContentType="application/vnd.openxmlformats-officedocument.presentationml.slide+xml"/>
  <Override PartName="/ppt/slideMasters/slideMaster48.xml" ContentType="application/vnd.openxmlformats-officedocument.presentationml.slideMaster+xml"/>
  <Override PartName="/ppt/slides/slide48.xml" ContentType="application/vnd.openxmlformats-officedocument.presentationml.slide+xml"/>
  <Override PartName="/ppt/slideMasters/slideMaster49.xml" ContentType="application/vnd.openxmlformats-officedocument.presentationml.slideMaster+xml"/>
  <Override PartName="/ppt/slides/slide49.xml" ContentType="application/vnd.openxmlformats-officedocument.presentationml.slide+xml"/>
  <Override PartName="/ppt/slideMasters/slideMaster50.xml" ContentType="application/vnd.openxmlformats-officedocument.presentationml.slideMaster+xml"/>
  <Override PartName="/ppt/slides/slide50.xml" ContentType="application/vnd.openxmlformats-officedocument.presentationml.slide+xml"/>
  <Override PartName="/ppt/slideMasters/slideMaster51.xml" ContentType="application/vnd.openxmlformats-officedocument.presentationml.slideMaster+xml"/>
  <Override PartName="/ppt/slides/slide51.xml" ContentType="application/vnd.openxmlformats-officedocument.presentationml.slide+xml"/>
  <Override PartName="/ppt/slideMasters/slideMaster52.xml" ContentType="application/vnd.openxmlformats-officedocument.presentationml.slideMaster+xml"/>
  <Override PartName="/ppt/slides/slide52.xml" ContentType="application/vnd.openxmlformats-officedocument.presentationml.slide+xml"/>
  <Override PartName="/ppt/slideMasters/slideMaster53.xml" ContentType="application/vnd.openxmlformats-officedocument.presentationml.slideMaster+xml"/>
  <Override PartName="/ppt/slides/slide53.xml" ContentType="application/vnd.openxmlformats-officedocument.presentationml.slide+xml"/>
  <Override PartName="/ppt/slideMasters/slideMaster54.xml" ContentType="application/vnd.openxmlformats-officedocument.presentationml.slideMaster+xml"/>
  <Override PartName="/ppt/slides/slide54.xml" ContentType="application/vnd.openxmlformats-officedocument.presentationml.slide+xml"/>
  <Override PartName="/ppt/slideMasters/slideMaster55.xml" ContentType="application/vnd.openxmlformats-officedocument.presentationml.slideMaster+xml"/>
  <Override PartName="/ppt/slides/slide55.xml" ContentType="application/vnd.openxmlformats-officedocument.presentationml.slide+xml"/>
  <Override PartName="/ppt/slideMasters/slideMaster56.xml" ContentType="application/vnd.openxmlformats-officedocument.presentationml.slideMaster+xml"/>
  <Override PartName="/ppt/slides/slide56.xml" ContentType="application/vnd.openxmlformats-officedocument.presentationml.slide+xml"/>
  <Override PartName="/ppt/slideMasters/slideMaster57.xml" ContentType="application/vnd.openxmlformats-officedocument.presentationml.slideMaster+xml"/>
  <Override PartName="/ppt/slides/slide57.xml" ContentType="application/vnd.openxmlformats-officedocument.presentationml.slide+xml"/>
  <Override PartName="/ppt/slideMasters/slideMaster58.xml" ContentType="application/vnd.openxmlformats-officedocument.presentationml.slideMaster+xml"/>
  <Override PartName="/ppt/slides/slide58.xml" ContentType="application/vnd.openxmlformats-officedocument.presentationml.slide+xml"/>
  <Override PartName="/ppt/slideMasters/slideMaster59.xml" ContentType="application/vnd.openxmlformats-officedocument.presentationml.slideMaster+xml"/>
  <Override PartName="/ppt/slides/slide59.xml" ContentType="application/vnd.openxmlformats-officedocument.presentationml.slide+xml"/>
  <Override PartName="/ppt/slideMasters/slideMaster60.xml" ContentType="application/vnd.openxmlformats-officedocument.presentationml.slideMaster+xml"/>
  <Override PartName="/ppt/slides/slide60.xml" ContentType="application/vnd.openxmlformats-officedocument.presentationml.slide+xml"/>
  <Override PartName="/ppt/slideMasters/slideMaster61.xml" ContentType="application/vnd.openxmlformats-officedocument.presentationml.slideMaster+xml"/>
  <Override PartName="/ppt/slides/slide61.xml" ContentType="application/vnd.openxmlformats-officedocument.presentationml.slide+xml"/>
  <Override PartName="/ppt/slideMasters/slideMaster62.xml" ContentType="application/vnd.openxmlformats-officedocument.presentationml.slideMaster+xml"/>
  <Override PartName="/ppt/slides/slide62.xml" ContentType="application/vnd.openxmlformats-officedocument.presentationml.slide+xml"/>
  <Override PartName="/ppt/slideMasters/slideMaster63.xml" ContentType="application/vnd.openxmlformats-officedocument.presentationml.slideMaster+xml"/>
  <Override PartName="/ppt/slides/slide63.xml" ContentType="application/vnd.openxmlformats-officedocument.presentationml.slide+xml"/>
  <Override PartName="/ppt/slideMasters/slideMaster64.xml" ContentType="application/vnd.openxmlformats-officedocument.presentationml.slideMaster+xml"/>
  <Override PartName="/ppt/slides/slide64.xml" ContentType="application/vnd.openxmlformats-officedocument.presentationml.slide+xml"/>
  <Override PartName="/ppt/slideMasters/slideMaster65.xml" ContentType="application/vnd.openxmlformats-officedocument.presentationml.slideMaster+xml"/>
  <Override PartName="/ppt/slides/slide65.xml" ContentType="application/vnd.openxmlformats-officedocument.presentationml.slide+xml"/>
  <Override PartName="/ppt/slideMasters/slideMaster66.xml" ContentType="application/vnd.openxmlformats-officedocument.presentationml.slideMaster+xml"/>
  <Override PartName="/ppt/slides/slide66.xml" ContentType="application/vnd.openxmlformats-officedocument.presentationml.slide+xml"/>
  <Override PartName="/ppt/slideMasters/slideMaster67.xml" ContentType="application/vnd.openxmlformats-officedocument.presentationml.slideMaster+xml"/>
  <Override PartName="/ppt/slides/slide67.xml" ContentType="application/vnd.openxmlformats-officedocument.presentationml.slide+xml"/>
  <Override PartName="/ppt/slideMasters/slideMaster68.xml" ContentType="application/vnd.openxmlformats-officedocument.presentationml.slideMaster+xml"/>
  <Override PartName="/ppt/slides/slide68.xml" ContentType="application/vnd.openxmlformats-officedocument.presentationml.slide+xml"/>
  <Override PartName="/ppt/slideMasters/slideMaster69.xml" ContentType="application/vnd.openxmlformats-officedocument.presentationml.slideMaster+xml"/>
  <Override PartName="/ppt/slides/slide69.xml" ContentType="application/vnd.openxmlformats-officedocument.presentationml.slide+xml"/>
  <Override PartName="/ppt/slideMasters/slideMaster70.xml" ContentType="application/vnd.openxmlformats-officedocument.presentationml.slideMaster+xml"/>
  <Override PartName="/ppt/slides/slide70.xml" ContentType="application/vnd.openxmlformats-officedocument.presentationml.slide+xml"/>
  <Override PartName="/ppt/slideMasters/slideMaster71.xml" ContentType="application/vnd.openxmlformats-officedocument.presentationml.slideMaster+xml"/>
  <Override PartName="/ppt/slides/slide71.xml" ContentType="application/vnd.openxmlformats-officedocument.presentationml.slide+xml"/>
  <Override PartName="/ppt/slideMasters/slideMaster72.xml" ContentType="application/vnd.openxmlformats-officedocument.presentationml.slideMaster+xml"/>
  <Override PartName="/ppt/slides/slide72.xml" ContentType="application/vnd.openxmlformats-officedocument.presentationml.slide+xml"/>
  <Override PartName="/ppt/slideMasters/slideMaster73.xml" ContentType="application/vnd.openxmlformats-officedocument.presentationml.slideMaster+xml"/>
  <Override PartName="/ppt/slides/slide73.xml" ContentType="application/vnd.openxmlformats-officedocument.presentationml.slide+xml"/>
  <Override PartName="/ppt/slideMasters/slideMaster74.xml" ContentType="application/vnd.openxmlformats-officedocument.presentationml.slideMaster+xml"/>
  <Override PartName="/ppt/slides/slide74.xml" ContentType="application/vnd.openxmlformats-officedocument.presentationml.slide+xml"/>
  <Override PartName="/ppt/slideMasters/slideMaster75.xml" ContentType="application/vnd.openxmlformats-officedocument.presentationml.slideMaster+xml"/>
  <Override PartName="/ppt/slides/slide75.xml" ContentType="application/vnd.openxmlformats-officedocument.presentationml.slide+xml"/>
  <Override PartName="/ppt/slideMasters/slideMaster76.xml" ContentType="application/vnd.openxmlformats-officedocument.presentationml.slideMaster+xml"/>
  <Override PartName="/ppt/slides/slide76.xml" ContentType="application/vnd.openxmlformats-officedocument.presentationml.slide+xml"/>
  <Override PartName="/ppt/slideMasters/slideMaster77.xml" ContentType="application/vnd.openxmlformats-officedocument.presentationml.slideMaster+xml"/>
  <Override PartName="/ppt/slides/slide77.xml" ContentType="application/vnd.openxmlformats-officedocument.presentationml.slide+xml"/>
  <Override PartName="/ppt/slideMasters/slideMaster78.xml" ContentType="application/vnd.openxmlformats-officedocument.presentationml.slideMaster+xml"/>
  <Override PartName="/ppt/slides/slide78.xml" ContentType="application/vnd.openxmlformats-officedocument.presentationml.slide+xml"/>
  <Override PartName="/ppt/slideMasters/slideMaster79.xml" ContentType="application/vnd.openxmlformats-officedocument.presentationml.slideMaster+xml"/>
  <Override PartName="/ppt/slides/slide79.xml" ContentType="application/vnd.openxmlformats-officedocument.presentationml.slide+xml"/>
  <Override PartName="/ppt/slideMasters/slideMaster80.xml" ContentType="application/vnd.openxmlformats-officedocument.presentationml.slideMaster+xml"/>
  <Override PartName="/ppt/slides/slide80.xml" ContentType="application/vnd.openxmlformats-officedocument.presentationml.slide+xml"/>
  <Override PartName="/ppt/slideMasters/slideMaster81.xml" ContentType="application/vnd.openxmlformats-officedocument.presentationml.slideMaster+xml"/>
  <Override PartName="/ppt/slides/slide81.xml" ContentType="application/vnd.openxmlformats-officedocument.presentationml.slide+xml"/>
  <Override PartName="/ppt/slideMasters/slideMaster82.xml" ContentType="application/vnd.openxmlformats-officedocument.presentationml.slideMaster+xml"/>
  <Override PartName="/ppt/slides/slide82.xml" ContentType="application/vnd.openxmlformats-officedocument.presentationml.slide+xml"/>
  <Override PartName="/ppt/slideMasters/slideMaster83.xml" ContentType="application/vnd.openxmlformats-officedocument.presentationml.slideMaster+xml"/>
  <Override PartName="/ppt/slides/slide83.xml" ContentType="application/vnd.openxmlformats-officedocument.presentationml.slide+xml"/>
  <Override PartName="/ppt/slideMasters/slideMaster84.xml" ContentType="application/vnd.openxmlformats-officedocument.presentationml.slideMaster+xml"/>
  <Override PartName="/ppt/slides/slide84.xml" ContentType="application/vnd.openxmlformats-officedocument.presentationml.slide+xml"/>
  <Override PartName="/ppt/slideMasters/slideMaster85.xml" ContentType="application/vnd.openxmlformats-officedocument.presentationml.slideMaster+xml"/>
  <Override PartName="/ppt/slides/slide85.xml" ContentType="application/vnd.openxmlformats-officedocument.presentationml.slide+xml"/>
  <Override PartName="/ppt/slideMasters/slideMaster86.xml" ContentType="application/vnd.openxmlformats-officedocument.presentationml.slideMaster+xml"/>
  <Override PartName="/ppt/slides/slide86.xml" ContentType="application/vnd.openxmlformats-officedocument.presentationml.slide+xml"/>
  <Override PartName="/ppt/slideMasters/slideMaster87.xml" ContentType="application/vnd.openxmlformats-officedocument.presentationml.slideMaster+xml"/>
  <Override PartName="/ppt/slides/slide87.xml" ContentType="application/vnd.openxmlformats-officedocument.presentationml.slide+xml"/>
  <Override PartName="/ppt/slideMasters/slideMaster88.xml" ContentType="application/vnd.openxmlformats-officedocument.presentationml.slideMaster+xml"/>
  <Override PartName="/ppt/slides/slide88.xml" ContentType="application/vnd.openxmlformats-officedocument.presentationml.slide+xml"/>
  <Override PartName="/ppt/slideMasters/slideMaster89.xml" ContentType="application/vnd.openxmlformats-officedocument.presentationml.slideMaster+xml"/>
  <Override PartName="/ppt/slides/slide89.xml" ContentType="application/vnd.openxmlformats-officedocument.presentationml.slide+xml"/>
  <Override PartName="/ppt/slideMasters/slideMaster90.xml" ContentType="application/vnd.openxmlformats-officedocument.presentationml.slideMaster+xml"/>
  <Override PartName="/ppt/slides/slide90.xml" ContentType="application/vnd.openxmlformats-officedocument.presentationml.slide+xml"/>
  <Override PartName="/ppt/slideMasters/slideMaster91.xml" ContentType="application/vnd.openxmlformats-officedocument.presentationml.slideMaster+xml"/>
  <Override PartName="/ppt/slides/slide91.xml" ContentType="application/vnd.openxmlformats-officedocument.presentationml.slide+xml"/>
  <Override PartName="/ppt/slideMasters/slideMaster92.xml" ContentType="application/vnd.openxmlformats-officedocument.presentationml.slideMaster+xml"/>
  <Override PartName="/ppt/slides/slide92.xml" ContentType="application/vnd.openxmlformats-officedocument.presentationml.slide+xml"/>
  <Override PartName="/ppt/slideMasters/slideMaster93.xml" ContentType="application/vnd.openxmlformats-officedocument.presentationml.slideMaster+xml"/>
  <Override PartName="/ppt/slides/slide93.xml" ContentType="application/vnd.openxmlformats-officedocument.presentationml.slide+xml"/>
  <Override PartName="/ppt/slideMasters/slideMaster94.xml" ContentType="application/vnd.openxmlformats-officedocument.presentationml.slideMaster+xml"/>
  <Override PartName="/ppt/slides/slide94.xml" ContentType="application/vnd.openxmlformats-officedocument.presentationml.slide+xml"/>
  <Override PartName="/ppt/slideMasters/slideMaster95.xml" ContentType="application/vnd.openxmlformats-officedocument.presentationml.slideMaster+xml"/>
  <Override PartName="/ppt/slides/slide95.xml" ContentType="application/vnd.openxmlformats-officedocument.presentationml.slide+xml"/>
  <Override PartName="/ppt/slideMasters/slideMaster96.xml" ContentType="application/vnd.openxmlformats-officedocument.presentationml.slideMaster+xml"/>
  <Override PartName="/ppt/slides/slide96.xml" ContentType="application/vnd.openxmlformats-officedocument.presentationml.slide+xml"/>
  <Override PartName="/ppt/slideMasters/slideMaster97.xml" ContentType="application/vnd.openxmlformats-officedocument.presentationml.slideMaster+xml"/>
  <Override PartName="/ppt/slides/slide97.xml" ContentType="application/vnd.openxmlformats-officedocument.presentationml.slide+xml"/>
  <Override PartName="/ppt/slideMasters/slideMaster98.xml" ContentType="application/vnd.openxmlformats-officedocument.presentationml.slideMaster+xml"/>
  <Override PartName="/ppt/slides/slide98.xml" ContentType="application/vnd.openxmlformats-officedocument.presentationml.slide+xml"/>
  <Override PartName="/ppt/slideMasters/slideMaster99.xml" ContentType="application/vnd.openxmlformats-officedocument.presentationml.slideMaster+xml"/>
  <Override PartName="/ppt/slides/slide99.xml" ContentType="application/vnd.openxmlformats-officedocument.presentationml.slide+xml"/>
  <Override PartName="/ppt/slideMasters/slideMaster100.xml" ContentType="application/vnd.openxmlformats-officedocument.presentationml.slideMaster+xml"/>
  <Override PartName="/ppt/slides/slide100.xml" ContentType="application/vnd.openxmlformats-officedocument.presentationml.slide+xml"/>
  <Override PartName="/ppt/slideMasters/slideMaster101.xml" ContentType="application/vnd.openxmlformats-officedocument.presentationml.slideMaster+xml"/>
  <Override PartName="/ppt/slides/slide101.xml" ContentType="application/vnd.openxmlformats-officedocument.presentationml.slide+xml"/>
  <Override PartName="/ppt/slideMasters/slideMaster102.xml" ContentType="application/vnd.openxmlformats-officedocument.presentationml.slideMaster+xml"/>
  <Override PartName="/ppt/slides/slide102.xml" ContentType="application/vnd.openxmlformats-officedocument.presentationml.slide+xml"/>
  <Override PartName="/ppt/slideMasters/slideMaster103.xml" ContentType="application/vnd.openxmlformats-officedocument.presentationml.slideMaster+xml"/>
  <Override PartName="/ppt/slides/slide103.xml" ContentType="application/vnd.openxmlformats-officedocument.presentationml.slide+xml"/>
  <Override PartName="/ppt/slideMasters/slideMaster104.xml" ContentType="application/vnd.openxmlformats-officedocument.presentationml.slideMaster+xml"/>
  <Override PartName="/ppt/slides/slide104.xml" ContentType="application/vnd.openxmlformats-officedocument.presentationml.slide+xml"/>
  <Override PartName="/ppt/slideMasters/slideMaster105.xml" ContentType="application/vnd.openxmlformats-officedocument.presentationml.slideMaster+xml"/>
  <Override PartName="/ppt/slides/slide105.xml" ContentType="application/vnd.openxmlformats-officedocument.presentationml.slide+xml"/>
  <Override PartName="/ppt/slideMasters/slideMaster106.xml" ContentType="application/vnd.openxmlformats-officedocument.presentationml.slideMaster+xml"/>
  <Override PartName="/ppt/slides/slide106.xml" ContentType="application/vnd.openxmlformats-officedocument.presentationml.slide+xml"/>
  <Override PartName="/ppt/slideMasters/slideMaster107.xml" ContentType="application/vnd.openxmlformats-officedocument.presentationml.slideMaster+xml"/>
  <Override PartName="/ppt/slides/slide107.xml" ContentType="application/vnd.openxmlformats-officedocument.presentationml.slide+xml"/>
  <Override PartName="/ppt/slideMasters/slideMaster108.xml" ContentType="application/vnd.openxmlformats-officedocument.presentationml.slideMaster+xml"/>
  <Override PartName="/ppt/slides/slide108.xml" ContentType="application/vnd.openxmlformats-officedocument.presentationml.slide+xml"/>
  <Override PartName="/ppt/slideMasters/slideMaster109.xml" ContentType="application/vnd.openxmlformats-officedocument.presentationml.slideMaster+xml"/>
  <Override PartName="/ppt/slides/slide109.xml" ContentType="application/vnd.openxmlformats-officedocument.presentationml.slide+xml"/>
  <Override PartName="/ppt/slideMasters/slideMaster110.xml" ContentType="application/vnd.openxmlformats-officedocument.presentationml.slideMaster+xml"/>
  <Override PartName="/ppt/slides/slide110.xml" ContentType="application/vnd.openxmlformats-officedocument.presentationml.slide+xml"/>
  <Override PartName="/ppt/slideMasters/slideMaster111.xml" ContentType="application/vnd.openxmlformats-officedocument.presentationml.slideMaster+xml"/>
  <Override PartName="/ppt/slides/slide111.xml" ContentType="application/vnd.openxmlformats-officedocument.presentationml.slide+xml"/>
  <Override PartName="/ppt/slideMasters/slideMaster112.xml" ContentType="application/vnd.openxmlformats-officedocument.presentationml.slideMaster+xml"/>
  <Override PartName="/ppt/slides/slide112.xml" ContentType="application/vnd.openxmlformats-officedocument.presentationml.slide+xml"/>
  <Override PartName="/ppt/slideMasters/slideMaster113.xml" ContentType="application/vnd.openxmlformats-officedocument.presentationml.slideMaster+xml"/>
  <Override PartName="/ppt/slides/slide113.xml" ContentType="application/vnd.openxmlformats-officedocument.presentationml.slide+xml"/>
  <Override PartName="/ppt/slideMasters/slideMaster114.xml" ContentType="application/vnd.openxmlformats-officedocument.presentationml.slideMaster+xml"/>
  <Override PartName="/ppt/slides/slide114.xml" ContentType="application/vnd.openxmlformats-officedocument.presentationml.slide+xml"/>
  <Override PartName="/ppt/slideMasters/slideMaster115.xml" ContentType="application/vnd.openxmlformats-officedocument.presentationml.slideMaster+xml"/>
  <Override PartName="/ppt/slides/slide115.xml" ContentType="application/vnd.openxmlformats-officedocument.presentationml.slide+xml"/>
  <Override PartName="/ppt/slideMasters/slideMaster116.xml" ContentType="application/vnd.openxmlformats-officedocument.presentationml.slideMaster+xml"/>
  <Override PartName="/ppt/slides/slide116.xml" ContentType="application/vnd.openxmlformats-officedocument.presentationml.slide+xml"/>
  <Override PartName="/ppt/slideMasters/slideMaster117.xml" ContentType="application/vnd.openxmlformats-officedocument.presentationml.slideMaster+xml"/>
  <Override PartName="/ppt/slides/slide1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 id="309" r:id="rId55"/>
    <p:sldId id="310" r:id="rId56"/>
    <p:sldId id="311" r:id="rId57"/>
    <p:sldId id="312" r:id="rId58"/>
    <p:sldId id="313" r:id="rId59"/>
    <p:sldId id="314" r:id="rId60"/>
    <p:sldId id="315" r:id="rId61"/>
    <p:sldId id="316" r:id="rId62"/>
    <p:sldId id="317" r:id="rId63"/>
    <p:sldId id="318" r:id="rId64"/>
    <p:sldId id="319" r:id="rId65"/>
    <p:sldId id="320" r:id="rId66"/>
    <p:sldId id="321" r:id="rId67"/>
    <p:sldId id="322" r:id="rId68"/>
    <p:sldId id="323" r:id="rId69"/>
    <p:sldId id="324" r:id="rId70"/>
    <p:sldId id="325" r:id="rId71"/>
    <p:sldId id="326" r:id="rId72"/>
    <p:sldId id="327" r:id="rId73"/>
    <p:sldId id="328" r:id="rId74"/>
    <p:sldId id="329" r:id="rId75"/>
    <p:sldId id="330" r:id="rId76"/>
    <p:sldId id="331" r:id="rId77"/>
    <p:sldId id="332" r:id="rId78"/>
    <p:sldId id="333" r:id="rId79"/>
    <p:sldId id="334" r:id="rId80"/>
    <p:sldId id="335" r:id="rId81"/>
    <p:sldId id="336" r:id="rId82"/>
    <p:sldId id="337" r:id="rId83"/>
    <p:sldId id="338" r:id="rId84"/>
    <p:sldId id="339" r:id="rId85"/>
    <p:sldId id="340" r:id="rId86"/>
    <p:sldId id="341" r:id="rId87"/>
    <p:sldId id="342" r:id="rId88"/>
    <p:sldId id="343" r:id="rId89"/>
    <p:sldId id="344" r:id="rId90"/>
    <p:sldId id="345" r:id="rId91"/>
    <p:sldId id="346" r:id="rId92"/>
    <p:sldId id="347" r:id="rId93"/>
    <p:sldId id="348" r:id="rId94"/>
    <p:sldId id="349" r:id="rId95"/>
    <p:sldId id="350" r:id="rId96"/>
    <p:sldId id="351" r:id="rId97"/>
    <p:sldId id="352" r:id="rId98"/>
    <p:sldId id="353" r:id="rId99"/>
    <p:sldId id="354" r:id="rId100"/>
    <p:sldId id="355" r:id="rId101"/>
    <p:sldId id="356" r:id="rId102"/>
    <p:sldId id="357" r:id="rId103"/>
    <p:sldId id="358" r:id="rId104"/>
    <p:sldId id="359" r:id="rId105"/>
    <p:sldId id="360" r:id="rId106"/>
    <p:sldId id="361" r:id="rId107"/>
    <p:sldId id="362" r:id="rId108"/>
    <p:sldId id="363" r:id="rId109"/>
    <p:sldId id="364" r:id="rId110"/>
    <p:sldId id="365" r:id="rId111"/>
    <p:sldId id="366" r:id="rId112"/>
    <p:sldId id="367" r:id="rId113"/>
    <p:sldId id="368" r:id="rId114"/>
    <p:sldId id="369" r:id="rId115"/>
    <p:sldId id="370" r:id="rId116"/>
    <p:sldId id="371" r:id="rId117"/>
    <p:sldId id="372" r:id="rId118"/>
  </p:sldIdLst>
  <p:notesMasterIdLst>
    <p:notesMasterId r:id="rId119"/>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slide" Target="slides/slide51.xml"/><Relationship Id="rId53" Type="http://schemas.openxmlformats.org/officeDocument/2006/relationships/slide" Target="slides/slide52.xml"/><Relationship Id="rId54" Type="http://schemas.openxmlformats.org/officeDocument/2006/relationships/slide" Target="slides/slide53.xml"/><Relationship Id="rId55" Type="http://schemas.openxmlformats.org/officeDocument/2006/relationships/slide" Target="slides/slide54.xml"/><Relationship Id="rId56" Type="http://schemas.openxmlformats.org/officeDocument/2006/relationships/slide" Target="slides/slide55.xml"/><Relationship Id="rId57" Type="http://schemas.openxmlformats.org/officeDocument/2006/relationships/slide" Target="slides/slide56.xml"/><Relationship Id="rId58" Type="http://schemas.openxmlformats.org/officeDocument/2006/relationships/slide" Target="slides/slide57.xml"/><Relationship Id="rId59" Type="http://schemas.openxmlformats.org/officeDocument/2006/relationships/slide" Target="slides/slide58.xml"/><Relationship Id="rId60" Type="http://schemas.openxmlformats.org/officeDocument/2006/relationships/slide" Target="slides/slide59.xml"/><Relationship Id="rId61" Type="http://schemas.openxmlformats.org/officeDocument/2006/relationships/slide" Target="slides/slide60.xml"/><Relationship Id="rId62" Type="http://schemas.openxmlformats.org/officeDocument/2006/relationships/slide" Target="slides/slide61.xml"/><Relationship Id="rId63" Type="http://schemas.openxmlformats.org/officeDocument/2006/relationships/slide" Target="slides/slide62.xml"/><Relationship Id="rId64" Type="http://schemas.openxmlformats.org/officeDocument/2006/relationships/slide" Target="slides/slide63.xml"/><Relationship Id="rId65" Type="http://schemas.openxmlformats.org/officeDocument/2006/relationships/slide" Target="slides/slide64.xml"/><Relationship Id="rId66" Type="http://schemas.openxmlformats.org/officeDocument/2006/relationships/slide" Target="slides/slide65.xml"/><Relationship Id="rId67" Type="http://schemas.openxmlformats.org/officeDocument/2006/relationships/slide" Target="slides/slide66.xml"/><Relationship Id="rId68" Type="http://schemas.openxmlformats.org/officeDocument/2006/relationships/slide" Target="slides/slide67.xml"/><Relationship Id="rId69" Type="http://schemas.openxmlformats.org/officeDocument/2006/relationships/slide" Target="slides/slide68.xml"/><Relationship Id="rId70" Type="http://schemas.openxmlformats.org/officeDocument/2006/relationships/slide" Target="slides/slide69.xml"/><Relationship Id="rId71" Type="http://schemas.openxmlformats.org/officeDocument/2006/relationships/slide" Target="slides/slide70.xml"/><Relationship Id="rId72" Type="http://schemas.openxmlformats.org/officeDocument/2006/relationships/slide" Target="slides/slide71.xml"/><Relationship Id="rId73" Type="http://schemas.openxmlformats.org/officeDocument/2006/relationships/slide" Target="slides/slide72.xml"/><Relationship Id="rId74" Type="http://schemas.openxmlformats.org/officeDocument/2006/relationships/slide" Target="slides/slide73.xml"/><Relationship Id="rId75" Type="http://schemas.openxmlformats.org/officeDocument/2006/relationships/slide" Target="slides/slide74.xml"/><Relationship Id="rId76" Type="http://schemas.openxmlformats.org/officeDocument/2006/relationships/slide" Target="slides/slide75.xml"/><Relationship Id="rId77" Type="http://schemas.openxmlformats.org/officeDocument/2006/relationships/slide" Target="slides/slide76.xml"/><Relationship Id="rId78" Type="http://schemas.openxmlformats.org/officeDocument/2006/relationships/slide" Target="slides/slide77.xml"/><Relationship Id="rId79" Type="http://schemas.openxmlformats.org/officeDocument/2006/relationships/slide" Target="slides/slide78.xml"/><Relationship Id="rId80" Type="http://schemas.openxmlformats.org/officeDocument/2006/relationships/slide" Target="slides/slide79.xml"/><Relationship Id="rId81" Type="http://schemas.openxmlformats.org/officeDocument/2006/relationships/slide" Target="slides/slide80.xml"/><Relationship Id="rId82" Type="http://schemas.openxmlformats.org/officeDocument/2006/relationships/slide" Target="slides/slide81.xml"/><Relationship Id="rId83" Type="http://schemas.openxmlformats.org/officeDocument/2006/relationships/slide" Target="slides/slide82.xml"/><Relationship Id="rId84" Type="http://schemas.openxmlformats.org/officeDocument/2006/relationships/slide" Target="slides/slide83.xml"/><Relationship Id="rId85" Type="http://schemas.openxmlformats.org/officeDocument/2006/relationships/slide" Target="slides/slide84.xml"/><Relationship Id="rId86" Type="http://schemas.openxmlformats.org/officeDocument/2006/relationships/slide" Target="slides/slide85.xml"/><Relationship Id="rId87" Type="http://schemas.openxmlformats.org/officeDocument/2006/relationships/slide" Target="slides/slide86.xml"/><Relationship Id="rId88" Type="http://schemas.openxmlformats.org/officeDocument/2006/relationships/slide" Target="slides/slide87.xml"/><Relationship Id="rId89" Type="http://schemas.openxmlformats.org/officeDocument/2006/relationships/slide" Target="slides/slide88.xml"/><Relationship Id="rId90" Type="http://schemas.openxmlformats.org/officeDocument/2006/relationships/slide" Target="slides/slide89.xml"/><Relationship Id="rId91" Type="http://schemas.openxmlformats.org/officeDocument/2006/relationships/slide" Target="slides/slide90.xml"/><Relationship Id="rId92" Type="http://schemas.openxmlformats.org/officeDocument/2006/relationships/slide" Target="slides/slide91.xml"/><Relationship Id="rId93" Type="http://schemas.openxmlformats.org/officeDocument/2006/relationships/slide" Target="slides/slide92.xml"/><Relationship Id="rId94" Type="http://schemas.openxmlformats.org/officeDocument/2006/relationships/slide" Target="slides/slide93.xml"/><Relationship Id="rId95" Type="http://schemas.openxmlformats.org/officeDocument/2006/relationships/slide" Target="slides/slide94.xml"/><Relationship Id="rId96" Type="http://schemas.openxmlformats.org/officeDocument/2006/relationships/slide" Target="slides/slide95.xml"/><Relationship Id="rId97" Type="http://schemas.openxmlformats.org/officeDocument/2006/relationships/slide" Target="slides/slide96.xml"/><Relationship Id="rId98" Type="http://schemas.openxmlformats.org/officeDocument/2006/relationships/slide" Target="slides/slide97.xml"/><Relationship Id="rId99" Type="http://schemas.openxmlformats.org/officeDocument/2006/relationships/slide" Target="slides/slide98.xml"/><Relationship Id="rId100" Type="http://schemas.openxmlformats.org/officeDocument/2006/relationships/slide" Target="slides/slide99.xml"/><Relationship Id="rId101" Type="http://schemas.openxmlformats.org/officeDocument/2006/relationships/slide" Target="slides/slide100.xml"/><Relationship Id="rId102" Type="http://schemas.openxmlformats.org/officeDocument/2006/relationships/slide" Target="slides/slide101.xml"/><Relationship Id="rId103" Type="http://schemas.openxmlformats.org/officeDocument/2006/relationships/slide" Target="slides/slide102.xml"/><Relationship Id="rId104" Type="http://schemas.openxmlformats.org/officeDocument/2006/relationships/slide" Target="slides/slide103.xml"/><Relationship Id="rId105" Type="http://schemas.openxmlformats.org/officeDocument/2006/relationships/slide" Target="slides/slide104.xml"/><Relationship Id="rId106" Type="http://schemas.openxmlformats.org/officeDocument/2006/relationships/slide" Target="slides/slide105.xml"/><Relationship Id="rId107" Type="http://schemas.openxmlformats.org/officeDocument/2006/relationships/slide" Target="slides/slide106.xml"/><Relationship Id="rId108" Type="http://schemas.openxmlformats.org/officeDocument/2006/relationships/slide" Target="slides/slide107.xml"/><Relationship Id="rId109" Type="http://schemas.openxmlformats.org/officeDocument/2006/relationships/slide" Target="slides/slide108.xml"/><Relationship Id="rId110" Type="http://schemas.openxmlformats.org/officeDocument/2006/relationships/slide" Target="slides/slide109.xml"/><Relationship Id="rId111" Type="http://schemas.openxmlformats.org/officeDocument/2006/relationships/slide" Target="slides/slide110.xml"/><Relationship Id="rId112" Type="http://schemas.openxmlformats.org/officeDocument/2006/relationships/slide" Target="slides/slide111.xml"/><Relationship Id="rId113" Type="http://schemas.openxmlformats.org/officeDocument/2006/relationships/slide" Target="slides/slide112.xml"/><Relationship Id="rId114" Type="http://schemas.openxmlformats.org/officeDocument/2006/relationships/slide" Target="slides/slide113.xml"/><Relationship Id="rId115" Type="http://schemas.openxmlformats.org/officeDocument/2006/relationships/slide" Target="slides/slide114.xml"/><Relationship Id="rId116" Type="http://schemas.openxmlformats.org/officeDocument/2006/relationships/slide" Target="slides/slide115.xml"/><Relationship Id="rId117" Type="http://schemas.openxmlformats.org/officeDocument/2006/relationships/slide" Target="slides/slide116.xml"/><Relationship Id="rId118" Type="http://schemas.openxmlformats.org/officeDocument/2006/relationships/slide" Target="slides/slide117.xml"/><Relationship Id="rId119" Type="http://schemas.openxmlformats.org/officeDocument/2006/relationships/notesMaster" Target="notesMasters/notesMaster1.xml"/><Relationship Id="rId120" Type="http://schemas.openxmlformats.org/officeDocument/2006/relationships/presProps" Target="presProps.xml"/><Relationship Id="rId121" Type="http://schemas.openxmlformats.org/officeDocument/2006/relationships/viewProps" Target="viewProps.xml"/><Relationship Id="rId122" Type="http://schemas.openxmlformats.org/officeDocument/2006/relationships/theme" Target="theme/theme1.xml"/><Relationship Id="rId123"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_rels/notesSlide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xml"/>
		</Relationships>
</file>

<file path=ppt/notesSlides/_rels/notesSlide3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0.xml"/>
		</Relationships>
</file>

<file path=ppt/notesSlides/_rels/notesSlide3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1.xml"/>
		</Relationships>
</file>

<file path=ppt/notesSlides/_rels/notesSlide3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2.xml"/>
		</Relationships>
</file>

<file path=ppt/notesSlides/_rels/notesSlide3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3.xml"/>
		</Relationships>
</file>

<file path=ppt/notesSlides/_rels/notesSlide3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4.xml"/>
		</Relationships>
</file>

<file path=ppt/notesSlides/_rels/notesSlide3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5.xml"/>
		</Relationships>
</file>

<file path=ppt/notesSlides/_rels/notesSlide3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6.xml"/>
		</Relationships>
</file>

<file path=ppt/notesSlides/_rels/notesSlide3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7.xml"/>
		</Relationships>
</file>

<file path=ppt/notesSlides/_rels/notesSlide3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8.xml"/>
		</Relationships>
</file>

<file path=ppt/notesSlides/_rels/notesSlide3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9.xml"/>
		</Relationships>
</file>

<file path=ppt/notesSlides/_rels/notesSlide4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0.xml"/>
		</Relationships>
</file>

<file path=ppt/notesSlides/_rels/notesSlide4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1.xml"/>
		</Relationships>
</file>

<file path=ppt/notesSlides/_rels/notesSlide4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2.xml"/>
		</Relationships>
</file>

<file path=ppt/notesSlides/_rels/notesSlide4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3.xml"/>
		</Relationships>
</file>

<file path=ppt/notesSlides/_rels/notesSlide4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4.xml"/>
		</Relationships>
</file>

<file path=ppt/notesSlides/_rels/notesSlide4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5.xml"/>
		</Relationships>
</file>

<file path=ppt/notesSlides/_rels/notesSlide4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6.xml"/>
		</Relationships>
</file>

<file path=ppt/notesSlides/_rels/notesSlide4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7.xml"/>
		</Relationships>
</file>

<file path=ppt/notesSlides/_rels/notesSlide4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8.xml"/>
		</Relationships>
</file>

<file path=ppt/notesSlides/_rels/notesSlide4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9.xml"/>
		</Relationships>
</file>

<file path=ppt/notesSlides/_rels/notesSlide5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0.xml"/>
		</Relationships>
</file>

<file path=ppt/notesSlides/_rels/notesSlide5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1.xml"/>
		</Relationships>
</file>

<file path=ppt/notesSlides/_rels/notesSlide5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2.xml"/>
		</Relationships>
</file>

<file path=ppt/notesSlides/_rels/notesSlide5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3.xml"/>
		</Relationships>
</file>

<file path=ppt/notesSlides/_rels/notesSlide5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4.xml"/>
		</Relationships>
</file>

<file path=ppt/notesSlides/_rels/notesSlide5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5.xml"/>
		</Relationships>
</file>

<file path=ppt/notesSlides/_rels/notesSlide5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6.xml"/>
		</Relationships>
</file>

<file path=ppt/notesSlides/_rels/notesSlide5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7.xml"/>
		</Relationships>
</file>

<file path=ppt/notesSlides/_rels/notesSlide5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8.xml"/>
		</Relationships>
</file>

<file path=ppt/notesSlides/_rels/notesSlide5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9.xml"/>
		</Relationships>
</file>

<file path=ppt/notesSlides/_rels/notesSlide6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0.xml"/>
		</Relationships>
</file>

<file path=ppt/notesSlides/_rels/notesSlide6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1.xml"/>
		</Relationships>
</file>

<file path=ppt/notesSlides/_rels/notesSlide6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2.xml"/>
		</Relationships>
</file>

<file path=ppt/notesSlides/_rels/notesSlide6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3.xml"/>
		</Relationships>
</file>

<file path=ppt/notesSlides/_rels/notesSlide6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4.xml"/>
		</Relationships>
</file>

<file path=ppt/notesSlides/_rels/notesSlide6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5.xml"/>
		</Relationships>
</file>

<file path=ppt/notesSlides/_rels/notesSlide6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6.xml"/>
		</Relationships>
</file>

<file path=ppt/notesSlides/_rels/notesSlide6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7.xml"/>
		</Relationships>
</file>

<file path=ppt/notesSlides/_rels/notesSlide6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8.xml"/>
		</Relationships>
</file>

<file path=ppt/notesSlides/_rels/notesSlide6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9.xml"/>
		</Relationships>
</file>

<file path=ppt/notesSlides/_rels/notesSlide7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0.xml"/>
		</Relationships>
</file>

<file path=ppt/notesSlides/_rels/notesSlide7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1.xml"/>
		</Relationships>
</file>

<file path=ppt/notesSlides/_rels/notesSlide7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2.xml"/>
		</Relationships>
</file>

<file path=ppt/notesSlides/_rels/notesSlide7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3.xml"/>
		</Relationships>
</file>

<file path=ppt/notesSlides/_rels/notesSlide7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4.xml"/>
		</Relationships>
</file>

<file path=ppt/notesSlides/_rels/notesSlide7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5.xml"/>
		</Relationships>
</file>

<file path=ppt/notesSlides/_rels/notesSlide7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6.xml"/>
		</Relationships>
</file>

<file path=ppt/notesSlides/_rels/notesSlide7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7.xml"/>
		</Relationships>
</file>

<file path=ppt/notesSlides/_rels/notesSlide7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8.xml"/>
		</Relationships>
</file>

<file path=ppt/notesSlides/_rels/notesSlide7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9.xml"/>
		</Relationships>
</file>

<file path=ppt/notesSlides/_rels/notesSlide8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0.xml"/>
		</Relationships>
</file>

<file path=ppt/notesSlides/_rels/notesSlide8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1.xml"/>
		</Relationships>
</file>

<file path=ppt/notesSlides/_rels/notesSlide8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2.xml"/>
		</Relationships>
</file>

<file path=ppt/notesSlides/_rels/notesSlide8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3.xml"/>
		</Relationships>
</file>

<file path=ppt/notesSlides/_rels/notesSlide8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4.xml"/>
		</Relationships>
</file>

<file path=ppt/notesSlides/_rels/notesSlide8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5.xml"/>
		</Relationships>
</file>

<file path=ppt/notesSlides/_rels/notesSlide8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6.xml"/>
		</Relationships>
</file>

<file path=ppt/notesSlides/_rels/notesSlide8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7.xml"/>
		</Relationships>
</file>

<file path=ppt/notesSlides/_rels/notesSlide8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8.xml"/>
		</Relationships>
</file>

<file path=ppt/notesSlides/_rels/notesSlide8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9.xml"/>
		</Relationships>
</file>

<file path=ppt/notesSlides/_rels/notesSlide9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0.xml"/>
		</Relationships>
</file>

<file path=ppt/notesSlides/_rels/notesSlide9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1.xml"/>
		</Relationships>
</file>

<file path=ppt/notesSlides/_rels/notesSlide9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2.xml"/>
		</Relationships>
</file>

<file path=ppt/notesSlides/_rels/notesSlide9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3.xml"/>
		</Relationships>
</file>

<file path=ppt/notesSlides/_rels/notesSlide9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4.xml"/>
		</Relationships>
</file>

<file path=ppt/notesSlides/_rels/notesSlide9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5.xml"/>
		</Relationships>
</file>

<file path=ppt/notesSlides/_rels/notesSlide9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6.xml"/>
		</Relationships>
</file>

<file path=ppt/notesSlides/_rels/notesSlide9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7.xml"/>
		</Relationships>
</file>

<file path=ppt/notesSlides/_rels/notesSlide9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8.xml"/>
		</Relationships>
</file>

<file path=ppt/notesSlides/_rels/notesSlide9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9.xml"/>
		</Relationships>
</file>

<file path=ppt/notesSlides/_rels/notesSlide10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0.xml"/>
		</Relationships>
</file>

<file path=ppt/notesSlides/_rels/notesSlide10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1.xml"/>
		</Relationships>
</file>

<file path=ppt/notesSlides/_rels/notesSlide10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2.xml"/>
		</Relationships>
</file>

<file path=ppt/notesSlides/_rels/notesSlide10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3.xml"/>
		</Relationships>
</file>

<file path=ppt/notesSlides/_rels/notesSlide10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4.xml"/>
		</Relationships>
</file>

<file path=ppt/notesSlides/_rels/notesSlide10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5.xml"/>
		</Relationships>
</file>

<file path=ppt/notesSlides/_rels/notesSlide10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6.xml"/>
		</Relationships>
</file>

<file path=ppt/notesSlides/_rels/notesSlide10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7.xml"/>
		</Relationships>
</file>

<file path=ppt/notesSlides/_rels/notesSlide10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8.xml"/>
		</Relationships>
</file>

<file path=ppt/notesSlides/_rels/notesSlide10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9.xml"/>
		</Relationships>
</file>

<file path=ppt/notesSlides/_rels/notesSlide1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0.xml"/>
		</Relationships>
</file>

<file path=ppt/notesSlides/_rels/notesSlide1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1.xml"/>
		</Relationships>
</file>

<file path=ppt/notesSlides/_rels/notesSlide1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2.xml"/>
		</Relationships>
</file>

<file path=ppt/notesSlides/_rels/notesSlide1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3.xml"/>
		</Relationships>
</file>

<file path=ppt/notesSlides/_rels/notesSlide1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4.xml"/>
		</Relationships>
</file>

<file path=ppt/notesSlides/_rels/notesSlide1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5.xml"/>
		</Relationships>
</file>

<file path=ppt/notesSlides/_rels/notesSlide1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6.xml"/>
		</Relationships>
</file>

<file path=ppt/notesSlides/_rels/notesSlide1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7.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117</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5.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6.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8.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9.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0.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1.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4.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5.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6.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8.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9.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0.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1.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3.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4.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5.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6.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7.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8.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9.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0.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1.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3.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4.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5.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6.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7.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8.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9.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0.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1.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3.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4.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5.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6.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7.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8.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9.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0.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1.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3.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4.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5.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6.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7.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8.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9.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0.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1.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2.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3.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4.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5.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6.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7.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8.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9.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0.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1.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2.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3.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4.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5.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6.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7.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B2A4A"/>
        </a:solidFill>
      </p:bgPr>
    </p:bg>
    <p:spTree>
      <p:nvGrpSpPr>
        <p:cNvPr id="1" name=""/>
        <p:cNvGrpSpPr/>
        <p:nvPr/>
      </p:nvGrpSpPr>
      <p:grpSpPr>
        <a:xfrm>
          <a:off x="0" y="0"/>
          <a:ext cx="0" cy="0"/>
          <a:chOff x="0" y="0"/>
          <a:chExt cx="0" cy="0"/>
        </a:xfrm>
      </p:grpSpPr>
      <p:sp>
        <p:nvSpPr>
          <p:cNvPr id="2" name="Shape 0"/>
          <p:cNvSpPr/>
          <p:nvPr/>
        </p:nvSpPr>
        <p:spPr>
          <a:xfrm>
            <a:off x="9418320" y="4206240"/>
            <a:ext cx="3840480" cy="3840480"/>
          </a:xfrm>
          <a:prstGeom prst="ellipse">
            <a:avLst/>
          </a:prstGeom>
          <a:solidFill>
            <a:srgbClr val="121D33"/>
          </a:solidFill>
          <a:ln/>
        </p:spPr>
      </p:sp>
      <p:sp>
        <p:nvSpPr>
          <p:cNvPr id="3" name="Shape 1"/>
          <p:cNvSpPr/>
          <p:nvPr/>
        </p:nvSpPr>
        <p:spPr>
          <a:xfrm>
            <a:off x="10607040" y="548640"/>
            <a:ext cx="2011680" cy="2011680"/>
          </a:xfrm>
          <a:prstGeom prst="ellipse">
            <a:avLst/>
          </a:prstGeom>
          <a:solidFill>
            <a:srgbClr val="C9962C">
              <a:alpha val="15000"/>
            </a:srgbClr>
          </a:solidFill>
          <a:ln/>
        </p:spPr>
      </p:sp>
      <p:sp>
        <p:nvSpPr>
          <p:cNvPr id="4" name="Text 2"/>
          <p:cNvSpPr/>
          <p:nvPr/>
        </p:nvSpPr>
        <p:spPr>
          <a:xfrm>
            <a:off x="822960" y="2148840"/>
            <a:ext cx="9144000" cy="457200"/>
          </a:xfrm>
          <a:prstGeom prst="rect">
            <a:avLst/>
          </a:prstGeom>
          <a:noFill/>
          <a:ln/>
        </p:spPr>
        <p:txBody>
          <a:bodyPr wrap="square" lIns="0" tIns="0" rIns="0" bIns="0" rtlCol="0" anchor="ctr"/>
          <a:lstStyle/>
          <a:p>
            <a:pPr indent="0" marL="0">
              <a:buNone/>
            </a:pPr>
            <a:r>
              <a:rPr lang="en-US" sz="1400" b="1" spc="300" kern="0" dirty="0">
                <a:solidFill>
                  <a:srgbClr val="C9962C"/>
                </a:solidFill>
                <a:latin typeface="Calibri" pitchFamily="34" charset="0"/>
                <a:ea typeface="Calibri" pitchFamily="34" charset="-122"/>
                <a:cs typeface="Calibri" pitchFamily="34" charset="-120"/>
              </a:rPr>
              <a:t>ANALISIS BENCHMARK</a:t>
            </a:r>
            <a:endParaRPr lang="en-US" sz="1400" dirty="0"/>
          </a:p>
        </p:txBody>
      </p:sp>
      <p:sp>
        <p:nvSpPr>
          <p:cNvPr id="5" name="Text 3"/>
          <p:cNvSpPr/>
          <p:nvPr/>
        </p:nvSpPr>
        <p:spPr>
          <a:xfrm>
            <a:off x="822960" y="2560320"/>
            <a:ext cx="9601200" cy="1463040"/>
          </a:xfrm>
          <a:prstGeom prst="rect">
            <a:avLst/>
          </a:prstGeom>
          <a:noFill/>
          <a:ln/>
        </p:spPr>
        <p:txBody>
          <a:bodyPr wrap="square" lIns="0" tIns="0" rIns="0" bIns="0" rtlCol="0" anchor="ctr"/>
          <a:lstStyle/>
          <a:p>
            <a:pPr indent="0" marL="0">
              <a:buNone/>
            </a:pPr>
            <a:r>
              <a:rPr lang="en-US" sz="4400" b="1" dirty="0">
                <a:solidFill>
                  <a:srgbClr val="FFFFFF"/>
                </a:solidFill>
                <a:latin typeface="Calibri" pitchFamily="34" charset="0"/>
                <a:ea typeface="Calibri" pitchFamily="34" charset="-122"/>
                <a:cs typeface="Calibri" pitchFamily="34" charset="-120"/>
              </a:rPr>
              <a:t>BENCHMARK PROJECT</a:t>
            </a:r>
            <a:endParaRPr lang="en-US" sz="4400" dirty="0"/>
          </a:p>
        </p:txBody>
      </p:sp>
      <p:sp>
        <p:nvSpPr>
          <p:cNvPr id="6" name="Shape 4"/>
          <p:cNvSpPr/>
          <p:nvPr/>
        </p:nvSpPr>
        <p:spPr>
          <a:xfrm>
            <a:off x="841248" y="3794760"/>
            <a:ext cx="640080" cy="54864"/>
          </a:xfrm>
          <a:prstGeom prst="rect">
            <a:avLst/>
          </a:prstGeom>
          <a:solidFill>
            <a:srgbClr val="C9962C"/>
          </a:solidFill>
          <a:ln/>
        </p:spPr>
      </p:sp>
      <p:sp>
        <p:nvSpPr>
          <p:cNvPr id="7" name="Text 5"/>
          <p:cNvSpPr/>
          <p:nvPr/>
        </p:nvSpPr>
        <p:spPr>
          <a:xfrm>
            <a:off x="822960" y="4023360"/>
            <a:ext cx="7772400" cy="731520"/>
          </a:xfrm>
          <a:prstGeom prst="rect">
            <a:avLst/>
          </a:prstGeom>
          <a:noFill/>
          <a:ln/>
        </p:spPr>
        <p:txBody>
          <a:bodyPr wrap="square" lIns="0" tIns="0" rIns="0" bIns="0" rtlCol="0" anchor="ctr"/>
          <a:lstStyle/>
          <a:p>
            <a:pPr indent="0" marL="0">
              <a:buNone/>
            </a:pPr>
            <a:r>
              <a:rPr lang="en-US" sz="1600" dirty="0">
                <a:solidFill>
                  <a:srgbClr val="EAF0F8"/>
                </a:solidFill>
                <a:latin typeface="Calibri" pitchFamily="34" charset="0"/>
                <a:ea typeface="Calibri" pitchFamily="34" charset="-122"/>
                <a:cs typeface="Calibri" pitchFamily="34" charset="-120"/>
              </a:rPr>
              <a:t>Analisis posisi kompetitif ProVue RDMS terhadap pemain lokal dan global di ranah manajemen arsip digital</a:t>
            </a:r>
            <a:endParaRPr lang="en-US" sz="16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640080" y="457200"/>
            <a:ext cx="5486400" cy="365760"/>
          </a:xfrm>
          <a:prstGeom prst="rect">
            <a:avLst/>
          </a:prstGeom>
          <a:noFill/>
          <a:ln/>
        </p:spPr>
        <p:txBody>
          <a:bodyPr wrap="square" lIns="0" tIns="0" rIns="0" bIns="0" rtlCol="0" anchor="ctr"/>
          <a:lstStyle/>
          <a:p>
            <a:pPr indent="0" marL="0">
              <a:buNone/>
            </a:pPr>
            <a:r>
              <a:rPr lang="en-US" sz="1300" b="1" spc="200" kern="0" dirty="0">
                <a:solidFill>
                  <a:srgbClr val="C9962C"/>
                </a:solidFill>
                <a:latin typeface="Calibri" pitchFamily="34" charset="0"/>
                <a:ea typeface="Calibri" pitchFamily="34" charset="-122"/>
                <a:cs typeface="Calibri" pitchFamily="34" charset="-120"/>
              </a:rPr>
              <a:t>AGENDA</a:t>
            </a:r>
            <a:endParaRPr lang="en-US" sz="1300" dirty="0"/>
          </a:p>
        </p:txBody>
      </p:sp>
      <p:sp>
        <p:nvSpPr>
          <p:cNvPr id="3" name="Text 1"/>
          <p:cNvSpPr/>
          <p:nvPr/>
        </p:nvSpPr>
        <p:spPr>
          <a:xfrm>
            <a:off x="640080" y="777240"/>
            <a:ext cx="7315200" cy="640080"/>
          </a:xfrm>
          <a:prstGeom prst="rect">
            <a:avLst/>
          </a:prstGeom>
          <a:noFill/>
          <a:ln/>
        </p:spPr>
        <p:txBody>
          <a:bodyPr wrap="square" lIns="0" tIns="0" rIns="0" bIns="0" rtlCol="0" anchor="ctr"/>
          <a:lstStyle/>
          <a:p>
            <a:pPr indent="0" marL="0">
              <a:buNone/>
            </a:pPr>
            <a:r>
              <a:rPr lang="en-US" sz="3200" b="1" dirty="0">
                <a:solidFill>
                  <a:srgbClr val="1B2A4A"/>
                </a:solidFill>
                <a:latin typeface="Calibri" pitchFamily="34" charset="0"/>
                <a:ea typeface="Calibri" pitchFamily="34" charset="-122"/>
                <a:cs typeface="Calibri" pitchFamily="34" charset="-120"/>
              </a:rPr>
              <a:t>Daftar Isi</a:t>
            </a:r>
            <a:endParaRPr lang="en-US" sz="3200" dirty="0"/>
          </a:p>
        </p:txBody>
      </p:sp>
      <p:sp>
        <p:nvSpPr>
          <p:cNvPr id="4" name="Shape 2"/>
          <p:cNvSpPr/>
          <p:nvPr/>
        </p:nvSpPr>
        <p:spPr>
          <a:xfrm>
            <a:off x="640080" y="1828800"/>
            <a:ext cx="5212080" cy="868680"/>
          </a:xfrm>
          <a:prstGeom prst="roundRect">
            <a:avLst>
              <a:gd name="adj" fmla="val 8421"/>
            </a:avLst>
          </a:prstGeom>
          <a:solidFill>
            <a:srgbClr val="EAF0F8"/>
          </a:solidFill>
          <a:ln/>
        </p:spPr>
      </p:sp>
      <p:sp>
        <p:nvSpPr>
          <p:cNvPr id="5" name="Shape 3"/>
          <p:cNvSpPr/>
          <p:nvPr/>
        </p:nvSpPr>
        <p:spPr>
          <a:xfrm>
            <a:off x="841248" y="2048256"/>
            <a:ext cx="438912" cy="438912"/>
          </a:xfrm>
          <a:prstGeom prst="ellipse">
            <a:avLst/>
          </a:prstGeom>
          <a:solidFill>
            <a:srgbClr val="1B2A4A"/>
          </a:solidFill>
          <a:ln/>
        </p:spPr>
      </p:sp>
      <p:sp>
        <p:nvSpPr>
          <p:cNvPr id="6" name="Text 4"/>
          <p:cNvSpPr/>
          <p:nvPr/>
        </p:nvSpPr>
        <p:spPr>
          <a:xfrm>
            <a:off x="841248" y="2048256"/>
            <a:ext cx="438912" cy="438912"/>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01</a:t>
            </a:r>
            <a:endParaRPr lang="en-US" sz="1400" dirty="0"/>
          </a:p>
        </p:txBody>
      </p:sp>
      <p:sp>
        <p:nvSpPr>
          <p:cNvPr id="7" name="Text 5"/>
          <p:cNvSpPr/>
          <p:nvPr/>
        </p:nvSpPr>
        <p:spPr>
          <a:xfrm>
            <a:off x="1426464" y="1828800"/>
            <a:ext cx="4251960" cy="868680"/>
          </a:xfrm>
          <a:prstGeom prst="rect">
            <a:avLst/>
          </a:prstGeom>
          <a:noFill/>
          <a:ln/>
        </p:spPr>
        <p:txBody>
          <a:bodyPr wrap="square" lIns="0" tIns="0" rIns="0" bIns="0" rtlCol="0" anchor="ctr"/>
          <a:lstStyle/>
          <a:p>
            <a:pPr indent="0" marL="0">
              <a:buNone/>
            </a:pPr>
            <a:r>
              <a:rPr lang="en-US" sz="1350" b="1" dirty="0">
                <a:solidFill>
                  <a:srgbClr val="3A4152"/>
                </a:solidFill>
                <a:latin typeface="Calibri" pitchFamily="34" charset="0"/>
                <a:ea typeface="Calibri" pitchFamily="34" charset="-122"/>
                <a:cs typeface="Calibri" pitchFamily="34" charset="-120"/>
              </a:rPr>
              <a:t>Peta Kompetitor</a:t>
            </a:r>
            <a:endParaRPr lang="en-US" sz="1350" dirty="0"/>
          </a:p>
        </p:txBody>
      </p:sp>
      <p:sp>
        <p:nvSpPr>
          <p:cNvPr id="8" name="Shape 6"/>
          <p:cNvSpPr/>
          <p:nvPr/>
        </p:nvSpPr>
        <p:spPr>
          <a:xfrm>
            <a:off x="6217920" y="1828800"/>
            <a:ext cx="5212080" cy="868680"/>
          </a:xfrm>
          <a:prstGeom prst="roundRect">
            <a:avLst>
              <a:gd name="adj" fmla="val 8421"/>
            </a:avLst>
          </a:prstGeom>
          <a:solidFill>
            <a:srgbClr val="EAF0F8"/>
          </a:solidFill>
          <a:ln/>
        </p:spPr>
      </p:sp>
      <p:sp>
        <p:nvSpPr>
          <p:cNvPr id="9" name="Shape 7"/>
          <p:cNvSpPr/>
          <p:nvPr/>
        </p:nvSpPr>
        <p:spPr>
          <a:xfrm>
            <a:off x="6419088" y="2048256"/>
            <a:ext cx="438912" cy="438912"/>
          </a:xfrm>
          <a:prstGeom prst="ellipse">
            <a:avLst/>
          </a:prstGeom>
          <a:solidFill>
            <a:srgbClr val="1B2A4A"/>
          </a:solidFill>
          <a:ln/>
        </p:spPr>
      </p:sp>
      <p:sp>
        <p:nvSpPr>
          <p:cNvPr id="10" name="Text 8"/>
          <p:cNvSpPr/>
          <p:nvPr/>
        </p:nvSpPr>
        <p:spPr>
          <a:xfrm>
            <a:off x="6419088" y="2048256"/>
            <a:ext cx="438912" cy="438912"/>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02</a:t>
            </a:r>
            <a:endParaRPr lang="en-US" sz="1400" dirty="0"/>
          </a:p>
        </p:txBody>
      </p:sp>
      <p:sp>
        <p:nvSpPr>
          <p:cNvPr id="11" name="Text 9"/>
          <p:cNvSpPr/>
          <p:nvPr/>
        </p:nvSpPr>
        <p:spPr>
          <a:xfrm>
            <a:off x="7004304" y="1828800"/>
            <a:ext cx="4251960" cy="868680"/>
          </a:xfrm>
          <a:prstGeom prst="rect">
            <a:avLst/>
          </a:prstGeom>
          <a:noFill/>
          <a:ln/>
        </p:spPr>
        <p:txBody>
          <a:bodyPr wrap="square" lIns="0" tIns="0" rIns="0" bIns="0" rtlCol="0" anchor="ctr"/>
          <a:lstStyle/>
          <a:p>
            <a:pPr indent="0" marL="0">
              <a:buNone/>
            </a:pPr>
            <a:r>
              <a:rPr lang="en-US" sz="1350" b="1" dirty="0">
                <a:solidFill>
                  <a:srgbClr val="3A4152"/>
                </a:solidFill>
                <a:latin typeface="Calibri" pitchFamily="34" charset="0"/>
                <a:ea typeface="Calibri" pitchFamily="34" charset="-122"/>
                <a:cs typeface="Calibri" pitchFamily="34" charset="-120"/>
              </a:rPr>
              <a:t>Capability Platform</a:t>
            </a:r>
            <a:endParaRPr lang="en-US" sz="1350" dirty="0"/>
          </a:p>
        </p:txBody>
      </p:sp>
      <p:sp>
        <p:nvSpPr>
          <p:cNvPr id="12" name="Shape 10"/>
          <p:cNvSpPr/>
          <p:nvPr/>
        </p:nvSpPr>
        <p:spPr>
          <a:xfrm>
            <a:off x="640080" y="2953512"/>
            <a:ext cx="5212080" cy="868680"/>
          </a:xfrm>
          <a:prstGeom prst="roundRect">
            <a:avLst>
              <a:gd name="adj" fmla="val 8421"/>
            </a:avLst>
          </a:prstGeom>
          <a:solidFill>
            <a:srgbClr val="EAF0F8"/>
          </a:solidFill>
          <a:ln/>
        </p:spPr>
      </p:sp>
      <p:sp>
        <p:nvSpPr>
          <p:cNvPr id="13" name="Shape 11"/>
          <p:cNvSpPr/>
          <p:nvPr/>
        </p:nvSpPr>
        <p:spPr>
          <a:xfrm>
            <a:off x="841248" y="3172968"/>
            <a:ext cx="438912" cy="438912"/>
          </a:xfrm>
          <a:prstGeom prst="ellipse">
            <a:avLst/>
          </a:prstGeom>
          <a:solidFill>
            <a:srgbClr val="1B2A4A"/>
          </a:solidFill>
          <a:ln/>
        </p:spPr>
      </p:sp>
      <p:sp>
        <p:nvSpPr>
          <p:cNvPr id="14" name="Text 12"/>
          <p:cNvSpPr/>
          <p:nvPr/>
        </p:nvSpPr>
        <p:spPr>
          <a:xfrm>
            <a:off x="841248" y="3172968"/>
            <a:ext cx="438912" cy="438912"/>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03</a:t>
            </a:r>
            <a:endParaRPr lang="en-US" sz="1400" dirty="0"/>
          </a:p>
        </p:txBody>
      </p:sp>
      <p:sp>
        <p:nvSpPr>
          <p:cNvPr id="15" name="Text 13"/>
          <p:cNvSpPr/>
          <p:nvPr/>
        </p:nvSpPr>
        <p:spPr>
          <a:xfrm>
            <a:off x="1426464" y="2953512"/>
            <a:ext cx="4251960" cy="868680"/>
          </a:xfrm>
          <a:prstGeom prst="rect">
            <a:avLst/>
          </a:prstGeom>
          <a:noFill/>
          <a:ln/>
        </p:spPr>
        <p:txBody>
          <a:bodyPr wrap="square" lIns="0" tIns="0" rIns="0" bIns="0" rtlCol="0" anchor="ctr"/>
          <a:lstStyle/>
          <a:p>
            <a:pPr indent="0" marL="0">
              <a:buNone/>
            </a:pPr>
            <a:r>
              <a:rPr lang="en-US" sz="1350" b="1" dirty="0">
                <a:solidFill>
                  <a:srgbClr val="3A4152"/>
                </a:solidFill>
                <a:latin typeface="Calibri" pitchFamily="34" charset="0"/>
                <a:ea typeface="Calibri" pitchFamily="34" charset="-122"/>
                <a:cs typeface="Calibri" pitchFamily="34" charset="-120"/>
              </a:rPr>
              <a:t>Usecase per Pemain</a:t>
            </a:r>
            <a:endParaRPr lang="en-US" sz="1350" dirty="0"/>
          </a:p>
        </p:txBody>
      </p:sp>
      <p:sp>
        <p:nvSpPr>
          <p:cNvPr id="16" name="Shape 14"/>
          <p:cNvSpPr/>
          <p:nvPr/>
        </p:nvSpPr>
        <p:spPr>
          <a:xfrm>
            <a:off x="6217920" y="2953512"/>
            <a:ext cx="5212080" cy="868680"/>
          </a:xfrm>
          <a:prstGeom prst="roundRect">
            <a:avLst>
              <a:gd name="adj" fmla="val 8421"/>
            </a:avLst>
          </a:prstGeom>
          <a:solidFill>
            <a:srgbClr val="EAF0F8"/>
          </a:solidFill>
          <a:ln/>
        </p:spPr>
      </p:sp>
      <p:sp>
        <p:nvSpPr>
          <p:cNvPr id="17" name="Shape 15"/>
          <p:cNvSpPr/>
          <p:nvPr/>
        </p:nvSpPr>
        <p:spPr>
          <a:xfrm>
            <a:off x="6419088" y="3172968"/>
            <a:ext cx="438912" cy="438912"/>
          </a:xfrm>
          <a:prstGeom prst="ellipse">
            <a:avLst/>
          </a:prstGeom>
          <a:solidFill>
            <a:srgbClr val="1B2A4A"/>
          </a:solidFill>
          <a:ln/>
        </p:spPr>
      </p:sp>
      <p:sp>
        <p:nvSpPr>
          <p:cNvPr id="18" name="Text 16"/>
          <p:cNvSpPr/>
          <p:nvPr/>
        </p:nvSpPr>
        <p:spPr>
          <a:xfrm>
            <a:off x="6419088" y="3172968"/>
            <a:ext cx="438912" cy="438912"/>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04</a:t>
            </a:r>
            <a:endParaRPr lang="en-US" sz="1400" dirty="0"/>
          </a:p>
        </p:txBody>
      </p:sp>
      <p:sp>
        <p:nvSpPr>
          <p:cNvPr id="19" name="Text 17"/>
          <p:cNvSpPr/>
          <p:nvPr/>
        </p:nvSpPr>
        <p:spPr>
          <a:xfrm>
            <a:off x="7004304" y="2953512"/>
            <a:ext cx="4251960" cy="868680"/>
          </a:xfrm>
          <a:prstGeom prst="rect">
            <a:avLst/>
          </a:prstGeom>
          <a:noFill/>
          <a:ln/>
        </p:spPr>
        <p:txBody>
          <a:bodyPr wrap="square" lIns="0" tIns="0" rIns="0" bIns="0" rtlCol="0" anchor="ctr"/>
          <a:lstStyle/>
          <a:p>
            <a:pPr indent="0" marL="0">
              <a:buNone/>
            </a:pPr>
            <a:r>
              <a:rPr lang="en-US" sz="1350" b="1" dirty="0">
                <a:solidFill>
                  <a:srgbClr val="3A4152"/>
                </a:solidFill>
                <a:latin typeface="Calibri" pitchFamily="34" charset="0"/>
                <a:ea typeface="Calibri" pitchFamily="34" charset="-122"/>
                <a:cs typeface="Calibri" pitchFamily="34" charset="-120"/>
              </a:rPr>
              <a:t>Skema Pricing</a:t>
            </a:r>
            <a:endParaRPr lang="en-US" sz="1350" dirty="0"/>
          </a:p>
        </p:txBody>
      </p:sp>
      <p:sp>
        <p:nvSpPr>
          <p:cNvPr id="20" name="Shape 18"/>
          <p:cNvSpPr/>
          <p:nvPr/>
        </p:nvSpPr>
        <p:spPr>
          <a:xfrm>
            <a:off x="640080" y="4078224"/>
            <a:ext cx="5212080" cy="868680"/>
          </a:xfrm>
          <a:prstGeom prst="roundRect">
            <a:avLst>
              <a:gd name="adj" fmla="val 8421"/>
            </a:avLst>
          </a:prstGeom>
          <a:solidFill>
            <a:srgbClr val="EAF0F8"/>
          </a:solidFill>
          <a:ln/>
        </p:spPr>
      </p:sp>
      <p:sp>
        <p:nvSpPr>
          <p:cNvPr id="21" name="Shape 19"/>
          <p:cNvSpPr/>
          <p:nvPr/>
        </p:nvSpPr>
        <p:spPr>
          <a:xfrm>
            <a:off x="841248" y="4297680"/>
            <a:ext cx="438912" cy="438912"/>
          </a:xfrm>
          <a:prstGeom prst="ellipse">
            <a:avLst/>
          </a:prstGeom>
          <a:solidFill>
            <a:srgbClr val="1B2A4A"/>
          </a:solidFill>
          <a:ln/>
        </p:spPr>
      </p:sp>
      <p:sp>
        <p:nvSpPr>
          <p:cNvPr id="22" name="Text 20"/>
          <p:cNvSpPr/>
          <p:nvPr/>
        </p:nvSpPr>
        <p:spPr>
          <a:xfrm>
            <a:off x="841248" y="4297680"/>
            <a:ext cx="438912" cy="438912"/>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05</a:t>
            </a:r>
            <a:endParaRPr lang="en-US" sz="1400" dirty="0"/>
          </a:p>
        </p:txBody>
      </p:sp>
      <p:sp>
        <p:nvSpPr>
          <p:cNvPr id="23" name="Text 21"/>
          <p:cNvSpPr/>
          <p:nvPr/>
        </p:nvSpPr>
        <p:spPr>
          <a:xfrm>
            <a:off x="1426464" y="4078224"/>
            <a:ext cx="4251960" cy="868680"/>
          </a:xfrm>
          <a:prstGeom prst="rect">
            <a:avLst/>
          </a:prstGeom>
          <a:noFill/>
          <a:ln/>
        </p:spPr>
        <p:txBody>
          <a:bodyPr wrap="square" lIns="0" tIns="0" rIns="0" bIns="0" rtlCol="0" anchor="ctr"/>
          <a:lstStyle/>
          <a:p>
            <a:pPr indent="0" marL="0">
              <a:buNone/>
            </a:pPr>
            <a:r>
              <a:rPr lang="en-US" sz="1350" b="1" dirty="0">
                <a:solidFill>
                  <a:srgbClr val="3A4152"/>
                </a:solidFill>
                <a:latin typeface="Calibri" pitchFamily="34" charset="0"/>
                <a:ea typeface="Calibri" pitchFamily="34" charset="-122"/>
                <a:cs typeface="Calibri" pitchFamily="34" charset="-120"/>
              </a:rPr>
              <a:t>Limitation &amp; Peluang</a:t>
            </a:r>
            <a:endParaRPr lang="en-US" sz="1350" dirty="0"/>
          </a:p>
        </p:txBody>
      </p:sp>
      <p:sp>
        <p:nvSpPr>
          <p:cNvPr id="24" name="Shape 22"/>
          <p:cNvSpPr/>
          <p:nvPr/>
        </p:nvSpPr>
        <p:spPr>
          <a:xfrm>
            <a:off x="6217920" y="4078224"/>
            <a:ext cx="5212080" cy="868680"/>
          </a:xfrm>
          <a:prstGeom prst="roundRect">
            <a:avLst>
              <a:gd name="adj" fmla="val 8421"/>
            </a:avLst>
          </a:prstGeom>
          <a:solidFill>
            <a:srgbClr val="EAF0F8"/>
          </a:solidFill>
          <a:ln/>
        </p:spPr>
      </p:sp>
      <p:sp>
        <p:nvSpPr>
          <p:cNvPr id="25" name="Shape 23"/>
          <p:cNvSpPr/>
          <p:nvPr/>
        </p:nvSpPr>
        <p:spPr>
          <a:xfrm>
            <a:off x="6419088" y="4297680"/>
            <a:ext cx="438912" cy="438912"/>
          </a:xfrm>
          <a:prstGeom prst="ellipse">
            <a:avLst/>
          </a:prstGeom>
          <a:solidFill>
            <a:srgbClr val="1B2A4A"/>
          </a:solidFill>
          <a:ln/>
        </p:spPr>
      </p:sp>
      <p:sp>
        <p:nvSpPr>
          <p:cNvPr id="26" name="Text 24"/>
          <p:cNvSpPr/>
          <p:nvPr/>
        </p:nvSpPr>
        <p:spPr>
          <a:xfrm>
            <a:off x="6419088" y="4297680"/>
            <a:ext cx="438912" cy="438912"/>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06</a:t>
            </a:r>
            <a:endParaRPr lang="en-US" sz="1400" dirty="0"/>
          </a:p>
        </p:txBody>
      </p:sp>
      <p:sp>
        <p:nvSpPr>
          <p:cNvPr id="27" name="Text 25"/>
          <p:cNvSpPr/>
          <p:nvPr/>
        </p:nvSpPr>
        <p:spPr>
          <a:xfrm>
            <a:off x="7004304" y="4078224"/>
            <a:ext cx="4251960" cy="868680"/>
          </a:xfrm>
          <a:prstGeom prst="rect">
            <a:avLst/>
          </a:prstGeom>
          <a:noFill/>
          <a:ln/>
        </p:spPr>
        <p:txBody>
          <a:bodyPr wrap="square" lIns="0" tIns="0" rIns="0" bIns="0" rtlCol="0" anchor="ctr"/>
          <a:lstStyle/>
          <a:p>
            <a:pPr indent="0" marL="0">
              <a:buNone/>
            </a:pPr>
            <a:r>
              <a:rPr lang="en-US" sz="1350" b="1" dirty="0">
                <a:solidFill>
                  <a:srgbClr val="3A4152"/>
                </a:solidFill>
                <a:latin typeface="Calibri" pitchFamily="34" charset="0"/>
                <a:ea typeface="Calibri" pitchFamily="34" charset="-122"/>
                <a:cs typeface="Calibri" pitchFamily="34" charset="-120"/>
              </a:rPr>
              <a:t>Go-To-Market (GTM)</a:t>
            </a:r>
            <a:endParaRPr lang="en-US" sz="1350" dirty="0"/>
          </a:p>
        </p:txBody>
      </p:sp>
      <p:sp>
        <p:nvSpPr>
          <p:cNvPr id="28" name="Shape 26"/>
          <p:cNvSpPr/>
          <p:nvPr/>
        </p:nvSpPr>
        <p:spPr>
          <a:xfrm>
            <a:off x="640080" y="5202936"/>
            <a:ext cx="5212080" cy="868680"/>
          </a:xfrm>
          <a:prstGeom prst="roundRect">
            <a:avLst>
              <a:gd name="adj" fmla="val 8421"/>
            </a:avLst>
          </a:prstGeom>
          <a:solidFill>
            <a:srgbClr val="EAF0F8"/>
          </a:solidFill>
          <a:ln/>
        </p:spPr>
      </p:sp>
      <p:sp>
        <p:nvSpPr>
          <p:cNvPr id="29" name="Shape 27"/>
          <p:cNvSpPr/>
          <p:nvPr/>
        </p:nvSpPr>
        <p:spPr>
          <a:xfrm>
            <a:off x="841248" y="5422392"/>
            <a:ext cx="438912" cy="438912"/>
          </a:xfrm>
          <a:prstGeom prst="ellipse">
            <a:avLst/>
          </a:prstGeom>
          <a:solidFill>
            <a:srgbClr val="1B2A4A"/>
          </a:solidFill>
          <a:ln/>
        </p:spPr>
      </p:sp>
      <p:sp>
        <p:nvSpPr>
          <p:cNvPr id="30" name="Text 28"/>
          <p:cNvSpPr/>
          <p:nvPr/>
        </p:nvSpPr>
        <p:spPr>
          <a:xfrm>
            <a:off x="841248" y="5422392"/>
            <a:ext cx="438912" cy="438912"/>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07</a:t>
            </a:r>
            <a:endParaRPr lang="en-US" sz="1400" dirty="0"/>
          </a:p>
        </p:txBody>
      </p:sp>
      <p:sp>
        <p:nvSpPr>
          <p:cNvPr id="31" name="Text 29"/>
          <p:cNvSpPr/>
          <p:nvPr/>
        </p:nvSpPr>
        <p:spPr>
          <a:xfrm>
            <a:off x="1426464" y="5202936"/>
            <a:ext cx="4251960" cy="868680"/>
          </a:xfrm>
          <a:prstGeom prst="rect">
            <a:avLst/>
          </a:prstGeom>
          <a:noFill/>
          <a:ln/>
        </p:spPr>
        <p:txBody>
          <a:bodyPr wrap="square" lIns="0" tIns="0" rIns="0" bIns="0" rtlCol="0" anchor="ctr"/>
          <a:lstStyle/>
          <a:p>
            <a:pPr indent="0" marL="0">
              <a:buNone/>
            </a:pPr>
            <a:r>
              <a:rPr lang="en-US" sz="1350" b="1" dirty="0">
                <a:solidFill>
                  <a:srgbClr val="3A4152"/>
                </a:solidFill>
                <a:latin typeface="Calibri" pitchFamily="34" charset="0"/>
                <a:ea typeface="Calibri" pitchFamily="34" charset="-122"/>
                <a:cs typeface="Calibri" pitchFamily="34" charset="-120"/>
              </a:rPr>
              <a:t>Ringkasan Menang &amp; Kalah</a:t>
            </a:r>
            <a:endParaRPr lang="en-US" sz="1350" dirty="0"/>
          </a:p>
        </p:txBody>
      </p:sp>
      <p:sp>
        <p:nvSpPr>
          <p:cNvPr id="32" name="Shape 30"/>
          <p:cNvSpPr/>
          <p:nvPr/>
        </p:nvSpPr>
        <p:spPr>
          <a:xfrm>
            <a:off x="6217920" y="5202936"/>
            <a:ext cx="5212080" cy="868680"/>
          </a:xfrm>
          <a:prstGeom prst="roundRect">
            <a:avLst>
              <a:gd name="adj" fmla="val 8421"/>
            </a:avLst>
          </a:prstGeom>
          <a:solidFill>
            <a:srgbClr val="EAF0F8"/>
          </a:solidFill>
          <a:ln/>
        </p:spPr>
      </p:sp>
      <p:sp>
        <p:nvSpPr>
          <p:cNvPr id="33" name="Shape 31"/>
          <p:cNvSpPr/>
          <p:nvPr/>
        </p:nvSpPr>
        <p:spPr>
          <a:xfrm>
            <a:off x="6419088" y="5422392"/>
            <a:ext cx="438912" cy="438912"/>
          </a:xfrm>
          <a:prstGeom prst="ellipse">
            <a:avLst/>
          </a:prstGeom>
          <a:solidFill>
            <a:srgbClr val="1B2A4A"/>
          </a:solidFill>
          <a:ln/>
        </p:spPr>
      </p:sp>
      <p:sp>
        <p:nvSpPr>
          <p:cNvPr id="34" name="Text 32"/>
          <p:cNvSpPr/>
          <p:nvPr/>
        </p:nvSpPr>
        <p:spPr>
          <a:xfrm>
            <a:off x="6419088" y="5422392"/>
            <a:ext cx="438912" cy="438912"/>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08</a:t>
            </a:r>
            <a:endParaRPr lang="en-US" sz="1400" dirty="0"/>
          </a:p>
        </p:txBody>
      </p:sp>
      <p:sp>
        <p:nvSpPr>
          <p:cNvPr id="35" name="Text 33"/>
          <p:cNvSpPr/>
          <p:nvPr/>
        </p:nvSpPr>
        <p:spPr>
          <a:xfrm>
            <a:off x="7004304" y="5202936"/>
            <a:ext cx="4251960" cy="868680"/>
          </a:xfrm>
          <a:prstGeom prst="rect">
            <a:avLst/>
          </a:prstGeom>
          <a:noFill/>
          <a:ln/>
        </p:spPr>
        <p:txBody>
          <a:bodyPr wrap="square" lIns="0" tIns="0" rIns="0" bIns="0" rtlCol="0" anchor="ctr"/>
          <a:lstStyle/>
          <a:p>
            <a:pPr indent="0" marL="0">
              <a:buNone/>
            </a:pPr>
            <a:r>
              <a:rPr lang="en-US" sz="1350" b="1" dirty="0">
                <a:solidFill>
                  <a:srgbClr val="3A4152"/>
                </a:solidFill>
                <a:latin typeface="Calibri" pitchFamily="34" charset="0"/>
                <a:ea typeface="Calibri" pitchFamily="34" charset="-122"/>
                <a:cs typeface="Calibri" pitchFamily="34" charset="-120"/>
              </a:rPr>
              <a:t>Lampiran &amp; Sumber Data</a:t>
            </a:r>
            <a:endParaRPr lang="en-US" sz="135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1B2A4A"/>
        </a:solidFill>
      </p:bgPr>
    </p:bg>
    <p:spTree>
      <p:nvGrpSpPr>
        <p:cNvPr id="1" name=""/>
        <p:cNvGrpSpPr/>
        <p:nvPr/>
      </p:nvGrpSpPr>
      <p:grpSpPr>
        <a:xfrm>
          <a:off x="0" y="0"/>
          <a:ext cx="0" cy="0"/>
          <a:chOff x="0" y="0"/>
          <a:chExt cx="0" cy="0"/>
        </a:xfrm>
      </p:grpSpPr>
      <p:sp>
        <p:nvSpPr>
          <p:cNvPr id="2" name="Shape 0"/>
          <p:cNvSpPr/>
          <p:nvPr/>
        </p:nvSpPr>
        <p:spPr>
          <a:xfrm>
            <a:off x="-1097280" y="-1371600"/>
            <a:ext cx="3657600" cy="3657600"/>
          </a:xfrm>
          <a:prstGeom prst="ellipse">
            <a:avLst/>
          </a:prstGeom>
          <a:solidFill>
            <a:srgbClr val="121D33"/>
          </a:solidFill>
          <a:ln/>
        </p:spPr>
      </p:sp>
      <p:sp>
        <p:nvSpPr>
          <p:cNvPr id="3" name="Text 1"/>
          <p:cNvSpPr/>
          <p:nvPr/>
        </p:nvSpPr>
        <p:spPr>
          <a:xfrm>
            <a:off x="822960" y="2651760"/>
            <a:ext cx="7315200" cy="365760"/>
          </a:xfrm>
          <a:prstGeom prst="rect">
            <a:avLst/>
          </a:prstGeom>
          <a:noFill/>
          <a:ln/>
        </p:spPr>
        <p:txBody>
          <a:bodyPr wrap="square" lIns="0" tIns="0" rIns="0" bIns="0" rtlCol="0" anchor="ctr"/>
          <a:lstStyle/>
          <a:p>
            <a:pPr indent="0" marL="0">
              <a:buNone/>
            </a:pPr>
            <a:r>
              <a:rPr lang="en-US" sz="1300" b="1" spc="200" kern="0" dirty="0">
                <a:solidFill>
                  <a:srgbClr val="C9962C"/>
                </a:solidFill>
                <a:latin typeface="Calibri" pitchFamily="34" charset="0"/>
                <a:ea typeface="Calibri" pitchFamily="34" charset="-122"/>
                <a:cs typeface="Calibri" pitchFamily="34" charset="-120"/>
              </a:rPr>
              <a:t>BAGIAN 01</a:t>
            </a:r>
            <a:endParaRPr lang="en-US" sz="1300" dirty="0"/>
          </a:p>
        </p:txBody>
      </p:sp>
      <p:sp>
        <p:nvSpPr>
          <p:cNvPr id="4" name="Text 2"/>
          <p:cNvSpPr/>
          <p:nvPr/>
        </p:nvSpPr>
        <p:spPr>
          <a:xfrm>
            <a:off x="822960" y="3017520"/>
            <a:ext cx="9601200" cy="1005840"/>
          </a:xfrm>
          <a:prstGeom prst="rect">
            <a:avLst/>
          </a:prstGeom>
          <a:noFill/>
          <a:ln/>
        </p:spPr>
        <p:txBody>
          <a:bodyPr wrap="square" lIns="0" tIns="0" rIns="0" bIns="0" rtlCol="0" anchor="ctr"/>
          <a:lstStyle/>
          <a:p>
            <a:pPr indent="0" marL="0">
              <a:buNone/>
            </a:pPr>
            <a:r>
              <a:rPr lang="en-US" sz="3400" b="1" dirty="0">
                <a:solidFill>
                  <a:srgbClr val="FFFFFF"/>
                </a:solidFill>
                <a:latin typeface="Calibri" pitchFamily="34" charset="0"/>
                <a:ea typeface="Calibri" pitchFamily="34" charset="-122"/>
                <a:cs typeface="Calibri" pitchFamily="34" charset="-120"/>
              </a:rPr>
              <a:t>Peta Kompetitor ProVue</a:t>
            </a:r>
            <a:endParaRPr lang="en-US" sz="3400" dirty="0"/>
          </a:p>
        </p:txBody>
      </p:sp>
      <p:sp>
        <p:nvSpPr>
          <p:cNvPr id="5" name="Text 3"/>
          <p:cNvSpPr/>
          <p:nvPr/>
        </p:nvSpPr>
        <p:spPr>
          <a:xfrm>
            <a:off x="822960" y="3977640"/>
            <a:ext cx="8686800" cy="548640"/>
          </a:xfrm>
          <a:prstGeom prst="rect">
            <a:avLst/>
          </a:prstGeom>
          <a:noFill/>
          <a:ln/>
        </p:spPr>
        <p:txBody>
          <a:bodyPr wrap="square" lIns="0" tIns="0" rIns="0" bIns="0" rtlCol="0" anchor="ctr"/>
          <a:lstStyle/>
          <a:p>
            <a:pPr indent="0" marL="0">
              <a:buNone/>
            </a:pPr>
            <a:r>
              <a:rPr lang="en-US" sz="1400" dirty="0">
                <a:solidFill>
                  <a:srgbClr val="EAF0F8"/>
                </a:solidFill>
                <a:latin typeface="Calibri" pitchFamily="34" charset="0"/>
                <a:ea typeface="Calibri" pitchFamily="34" charset="-122"/>
                <a:cs typeface="Calibri" pitchFamily="34" charset="-120"/>
              </a:rPr>
              <a:t>Memetakan enam pemain yang beririsan dengan ranah Records &amp; Document Management System (RDMS) ProVue</a:t>
            </a:r>
            <a:endParaRPr lang="en-US" sz="14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548640" y="384048"/>
            <a:ext cx="9144000" cy="548640"/>
          </a:xfrm>
          <a:prstGeom prst="rect">
            <a:avLst/>
          </a:prstGeom>
          <a:noFill/>
          <a:ln/>
        </p:spPr>
        <p:txBody>
          <a:bodyPr wrap="square" lIns="0" tIns="0" rIns="0" bIns="0" rtlCol="0" anchor="ctr"/>
          <a:lstStyle/>
          <a:p>
            <a:pPr indent="0" marL="0">
              <a:buNone/>
            </a:pPr>
            <a:r>
              <a:rPr lang="en-US" sz="3000" b="1" dirty="0">
                <a:solidFill>
                  <a:srgbClr val="1B2A4A"/>
                </a:solidFill>
                <a:latin typeface="Calibri" pitchFamily="34" charset="0"/>
                <a:ea typeface="Calibri" pitchFamily="34" charset="-122"/>
                <a:cs typeface="Calibri" pitchFamily="34" charset="-120"/>
              </a:rPr>
              <a:t>Peta Kompetitor</a:t>
            </a:r>
            <a:endParaRPr lang="en-US" sz="3000" dirty="0"/>
          </a:p>
        </p:txBody>
      </p:sp>
      <p:sp>
        <p:nvSpPr>
          <p:cNvPr id="3" name="Text 1"/>
          <p:cNvSpPr/>
          <p:nvPr/>
        </p:nvSpPr>
        <p:spPr>
          <a:xfrm>
            <a:off x="548640" y="868680"/>
            <a:ext cx="10515600" cy="365760"/>
          </a:xfrm>
          <a:prstGeom prst="rect">
            <a:avLst/>
          </a:prstGeom>
          <a:noFill/>
          <a:ln/>
        </p:spPr>
        <p:txBody>
          <a:bodyPr wrap="square" lIns="0" tIns="0" rIns="0" bIns="0" rtlCol="0" anchor="ctr"/>
          <a:lstStyle/>
          <a:p>
            <a:pPr indent="0" marL="0">
              <a:buNone/>
            </a:pPr>
            <a:r>
              <a:rPr lang="en-US" sz="1150" i="1" dirty="0">
                <a:solidFill>
                  <a:srgbClr val="6B7686"/>
                </a:solidFill>
                <a:latin typeface="Calibri" pitchFamily="34" charset="0"/>
                <a:ea typeface="Calibri" pitchFamily="34" charset="-122"/>
                <a:cs typeface="Calibri" pitchFamily="34" charset="-120"/>
              </a:rPr>
              <a:t>Irisan menunjukkan seberapa besar kompetitor berhadapan langsung dengan ranah RDMS ProVue.</a:t>
            </a:r>
            <a:endParaRPr lang="en-US" sz="1150" dirty="0"/>
          </a:p>
        </p:txBody>
      </p:sp>
      <p:sp>
        <p:nvSpPr>
          <p:cNvPr id="4" name="Shape 2"/>
          <p:cNvSpPr/>
          <p:nvPr/>
        </p:nvSpPr>
        <p:spPr>
          <a:xfrm>
            <a:off x="548640" y="1417320"/>
            <a:ext cx="3538728" cy="2331720"/>
          </a:xfrm>
          <a:prstGeom prst="roundRect">
            <a:avLst>
              <a:gd name="adj" fmla="val 2745"/>
            </a:avLst>
          </a:prstGeom>
          <a:solidFill>
            <a:srgbClr val="1B2A4A"/>
          </a:solidFill>
          <a:ln/>
          <a:effectLst>
            <a:outerShdw sx="100000" sy="100000" kx="0" ky="0" algn="bl" rotWithShape="0" blurRad="76200" dist="25400" dir="5400000">
              <a:srgbClr val="000000">
                <a:alpha val="18000"/>
              </a:srgbClr>
            </a:outerShdw>
          </a:effectLst>
        </p:spPr>
      </p:sp>
      <p:sp>
        <p:nvSpPr>
          <p:cNvPr id="5" name="Text 3"/>
          <p:cNvSpPr/>
          <p:nvPr/>
        </p:nvSpPr>
        <p:spPr>
          <a:xfrm>
            <a:off x="777240" y="1600200"/>
            <a:ext cx="3081528" cy="365760"/>
          </a:xfrm>
          <a:prstGeom prst="rect">
            <a:avLst/>
          </a:prstGeom>
          <a:noFill/>
          <a:ln/>
        </p:spPr>
        <p:txBody>
          <a:bodyPr wrap="square" lIns="0" tIns="0" rIns="0" bIns="0" rtlCol="0" anchor="ctr"/>
          <a:lstStyle/>
          <a:p>
            <a:pPr indent="0" marL="0">
              <a:buNone/>
            </a:pPr>
            <a:r>
              <a:rPr lang="en-US" sz="1550" b="1" dirty="0">
                <a:solidFill>
                  <a:srgbClr val="FFFFFF"/>
                </a:solidFill>
                <a:latin typeface="Calibri" pitchFamily="34" charset="0"/>
                <a:ea typeface="Calibri" pitchFamily="34" charset="-122"/>
                <a:cs typeface="Calibri" pitchFamily="34" charset="-120"/>
              </a:rPr>
              <a:t>ProVue (Infomedia)</a:t>
            </a:r>
            <a:endParaRPr lang="en-US" sz="1550" dirty="0"/>
          </a:p>
        </p:txBody>
      </p:sp>
      <p:sp>
        <p:nvSpPr>
          <p:cNvPr id="6" name="Text 4"/>
          <p:cNvSpPr/>
          <p:nvPr/>
        </p:nvSpPr>
        <p:spPr>
          <a:xfrm>
            <a:off x="777240" y="1965960"/>
            <a:ext cx="3081528" cy="274320"/>
          </a:xfrm>
          <a:prstGeom prst="rect">
            <a:avLst/>
          </a:prstGeom>
          <a:noFill/>
          <a:ln/>
        </p:spPr>
        <p:txBody>
          <a:bodyPr wrap="square" lIns="0" tIns="0" rIns="0" bIns="0" rtlCol="0" anchor="ctr"/>
          <a:lstStyle/>
          <a:p>
            <a:pPr indent="0" marL="0">
              <a:buNone/>
            </a:pPr>
            <a:r>
              <a:rPr lang="en-US" sz="950" b="1" spc="100" kern="0" dirty="0">
                <a:solidFill>
                  <a:srgbClr val="C9962C"/>
                </a:solidFill>
                <a:latin typeface="Calibri" pitchFamily="34" charset="0"/>
                <a:ea typeface="Calibri" pitchFamily="34" charset="-122"/>
                <a:cs typeface="Calibri" pitchFamily="34" charset="-120"/>
              </a:rPr>
              <a:t>RDMS SPESIALIS ARSIP</a:t>
            </a:r>
            <a:endParaRPr lang="en-US" sz="950" dirty="0"/>
          </a:p>
        </p:txBody>
      </p:sp>
      <p:sp>
        <p:nvSpPr>
          <p:cNvPr id="7" name="Text 5"/>
          <p:cNvSpPr/>
          <p:nvPr/>
        </p:nvSpPr>
        <p:spPr>
          <a:xfrm>
            <a:off x="777240" y="2313432"/>
            <a:ext cx="3081528" cy="1280160"/>
          </a:xfrm>
          <a:prstGeom prst="rect">
            <a:avLst/>
          </a:prstGeom>
          <a:noFill/>
          <a:ln/>
        </p:spPr>
        <p:txBody>
          <a:bodyPr wrap="square" lIns="0" tIns="0" rIns="0" bIns="0" rtlCol="0" anchor="t"/>
          <a:lstStyle/>
          <a:p>
            <a:pPr indent="0" marL="0">
              <a:lnSpc>
                <a:spcPct val="115000"/>
              </a:lnSpc>
              <a:buNone/>
            </a:pPr>
            <a:r>
              <a:rPr lang="en-US" sz="1050" dirty="0">
                <a:solidFill>
                  <a:srgbClr val="EAF0F8"/>
                </a:solidFill>
                <a:latin typeface="Calibri" pitchFamily="34" charset="0"/>
                <a:ea typeface="Calibri" pitchFamily="34" charset="-122"/>
                <a:cs typeface="Calibri" pitchFamily="34" charset="-120"/>
              </a:rPr>
              <a:t>Produk lokal end-to-end: </a:t>
            </a:r>
            <a:pPr indent="0" marL="0">
              <a:lnSpc>
                <a:spcPct val="115000"/>
              </a:lnSpc>
              <a:buNone/>
            </a:pPr>
            <a:r>
              <a:rPr lang="en-US" sz="1050" b="1" dirty="0">
                <a:solidFill>
                  <a:srgbClr val="EAF0F8"/>
                </a:solidFill>
                <a:latin typeface="Calibri" pitchFamily="34" charset="0"/>
                <a:ea typeface="Calibri" pitchFamily="34" charset="-122"/>
                <a:cs typeface="Calibri" pitchFamily="34" charset="-120"/>
              </a:rPr>
              <a:t>digitisasi, metadata, workflow, retensi</a:t>
            </a:r>
            <a:pPr indent="0" marL="0">
              <a:lnSpc>
                <a:spcPct val="115000"/>
              </a:lnSpc>
              <a:buNone/>
            </a:pPr>
            <a:r>
              <a:rPr lang="en-US" sz="1050" dirty="0">
                <a:solidFill>
                  <a:srgbClr val="EAF0F8"/>
                </a:solidFill>
                <a:latin typeface="Calibri" pitchFamily="34" charset="0"/>
                <a:ea typeface="Calibri" pitchFamily="34" charset="-122"/>
                <a:cs typeface="Calibri" pitchFamily="34" charset="-120"/>
              </a:rPr>
              <a:t>, dan pemusnahan dokumen.</a:t>
            </a:r>
            <a:endParaRPr lang="en-US" sz="1050" dirty="0"/>
          </a:p>
        </p:txBody>
      </p:sp>
      <p:sp>
        <p:nvSpPr>
          <p:cNvPr id="8" name="Shape 6"/>
          <p:cNvSpPr/>
          <p:nvPr/>
        </p:nvSpPr>
        <p:spPr>
          <a:xfrm>
            <a:off x="4315968" y="1417320"/>
            <a:ext cx="3538728" cy="2331720"/>
          </a:xfrm>
          <a:prstGeom prst="roundRect">
            <a:avLst>
              <a:gd name="adj" fmla="val 2745"/>
            </a:avLst>
          </a:prstGeom>
          <a:solidFill>
            <a:srgbClr val="EAF0F8"/>
          </a:solidFill>
          <a:ln/>
          <a:effectLst>
            <a:outerShdw sx="100000" sy="100000" kx="0" ky="0" algn="bl" rotWithShape="0" blurRad="76200" dist="25400" dir="5400000">
              <a:srgbClr val="000000">
                <a:alpha val="18000"/>
              </a:srgbClr>
            </a:outerShdw>
          </a:effectLst>
        </p:spPr>
      </p:sp>
      <p:sp>
        <p:nvSpPr>
          <p:cNvPr id="9" name="Text 7"/>
          <p:cNvSpPr/>
          <p:nvPr/>
        </p:nvSpPr>
        <p:spPr>
          <a:xfrm>
            <a:off x="4544568" y="1600200"/>
            <a:ext cx="3081528" cy="365760"/>
          </a:xfrm>
          <a:prstGeom prst="rect">
            <a:avLst/>
          </a:prstGeom>
          <a:noFill/>
          <a:ln/>
        </p:spPr>
        <p:txBody>
          <a:bodyPr wrap="square" lIns="0" tIns="0" rIns="0" bIns="0" rtlCol="0" anchor="ctr"/>
          <a:lstStyle/>
          <a:p>
            <a:pPr indent="0" marL="0">
              <a:buNone/>
            </a:pPr>
            <a:r>
              <a:rPr lang="en-US" sz="1550" b="1" dirty="0">
                <a:solidFill>
                  <a:srgbClr val="1B2A4A"/>
                </a:solidFill>
                <a:latin typeface="Calibri" pitchFamily="34" charset="0"/>
                <a:ea typeface="Calibri" pitchFamily="34" charset="-122"/>
                <a:cs typeface="Calibri" pitchFamily="34" charset="-120"/>
              </a:rPr>
              <a:t>OpenText</a:t>
            </a:r>
            <a:endParaRPr lang="en-US" sz="1550" dirty="0"/>
          </a:p>
        </p:txBody>
      </p:sp>
      <p:sp>
        <p:nvSpPr>
          <p:cNvPr id="10" name="Text 8"/>
          <p:cNvSpPr/>
          <p:nvPr/>
        </p:nvSpPr>
        <p:spPr>
          <a:xfrm>
            <a:off x="4544568" y="1965960"/>
            <a:ext cx="3081528" cy="274320"/>
          </a:xfrm>
          <a:prstGeom prst="rect">
            <a:avLst/>
          </a:prstGeom>
          <a:noFill/>
          <a:ln/>
        </p:spPr>
        <p:txBody>
          <a:bodyPr wrap="square" lIns="0" tIns="0" rIns="0" bIns="0" rtlCol="0" anchor="ctr"/>
          <a:lstStyle/>
          <a:p>
            <a:pPr indent="0" marL="0">
              <a:buNone/>
            </a:pPr>
            <a:r>
              <a:rPr lang="en-US" sz="950" b="1" spc="100" kern="0" dirty="0">
                <a:solidFill>
                  <a:srgbClr val="C9962C"/>
                </a:solidFill>
                <a:latin typeface="Calibri" pitchFamily="34" charset="0"/>
                <a:ea typeface="Calibri" pitchFamily="34" charset="-122"/>
                <a:cs typeface="Calibri" pitchFamily="34" charset="-120"/>
              </a:rPr>
              <a:t>ENTERPRISE INFORMATION MGMT</a:t>
            </a:r>
            <a:endParaRPr lang="en-US" sz="950" dirty="0"/>
          </a:p>
        </p:txBody>
      </p:sp>
      <p:sp>
        <p:nvSpPr>
          <p:cNvPr id="11" name="Text 9"/>
          <p:cNvSpPr/>
          <p:nvPr/>
        </p:nvSpPr>
        <p:spPr>
          <a:xfrm>
            <a:off x="4544568" y="2313432"/>
            <a:ext cx="3081528" cy="1280160"/>
          </a:xfrm>
          <a:prstGeom prst="rect">
            <a:avLst/>
          </a:prstGeom>
          <a:noFill/>
          <a:ln/>
        </p:spPr>
        <p:txBody>
          <a:bodyPr wrap="square" lIns="0" tIns="0" rIns="0" bIns="0" rtlCol="0" anchor="t"/>
          <a:lstStyle/>
          <a:p>
            <a:pPr indent="0" marL="0">
              <a:lnSpc>
                <a:spcPct val="115000"/>
              </a:lnSpc>
              <a:buNone/>
            </a:pPr>
            <a:r>
              <a:rPr lang="en-US" sz="1050" dirty="0">
                <a:solidFill>
                  <a:srgbClr val="3A4152"/>
                </a:solidFill>
                <a:latin typeface="Calibri" pitchFamily="34" charset="0"/>
                <a:ea typeface="Calibri" pitchFamily="34" charset="-122"/>
                <a:cs typeface="Calibri" pitchFamily="34" charset="-120"/>
              </a:rPr>
              <a:t>Suite </a:t>
            </a:r>
            <a:pPr indent="0" marL="0">
              <a:lnSpc>
                <a:spcPct val="115000"/>
              </a:lnSpc>
              <a:buNone/>
            </a:pPr>
            <a:r>
              <a:rPr lang="en-US" sz="1050" b="1" dirty="0">
                <a:solidFill>
                  <a:srgbClr val="3A4152"/>
                </a:solidFill>
                <a:latin typeface="Calibri" pitchFamily="34" charset="0"/>
                <a:ea typeface="Calibri" pitchFamily="34" charset="-122"/>
                <a:cs typeface="Calibri" pitchFamily="34" charset="-120"/>
              </a:rPr>
              <a:t>ECM global</a:t>
            </a:r>
            <a:pPr indent="0" marL="0">
              <a:lnSpc>
                <a:spcPct val="115000"/>
              </a:lnSpc>
              <a:buNone/>
            </a:pPr>
            <a:r>
              <a:rPr lang="en-US" sz="1050" dirty="0">
                <a:solidFill>
                  <a:srgbClr val="3A4152"/>
                </a:solidFill>
                <a:latin typeface="Calibri" pitchFamily="34" charset="0"/>
                <a:ea typeface="Calibri" pitchFamily="34" charset="-122"/>
                <a:cs typeface="Calibri" pitchFamily="34" charset="-120"/>
              </a:rPr>
              <a:t> lengkap dengan AI, security, dan legal tech untuk korporasi besar.</a:t>
            </a:r>
            <a:endParaRPr lang="en-US" sz="1050" dirty="0"/>
          </a:p>
        </p:txBody>
      </p:sp>
      <p:sp>
        <p:nvSpPr>
          <p:cNvPr id="12" name="Shape 10"/>
          <p:cNvSpPr/>
          <p:nvPr/>
        </p:nvSpPr>
        <p:spPr>
          <a:xfrm>
            <a:off x="8083296" y="1417320"/>
            <a:ext cx="3538728" cy="2331720"/>
          </a:xfrm>
          <a:prstGeom prst="roundRect">
            <a:avLst>
              <a:gd name="adj" fmla="val 2745"/>
            </a:avLst>
          </a:prstGeom>
          <a:solidFill>
            <a:srgbClr val="EAF0F8"/>
          </a:solidFill>
          <a:ln/>
          <a:effectLst>
            <a:outerShdw sx="100000" sy="100000" kx="0" ky="0" algn="bl" rotWithShape="0" blurRad="76200" dist="25400" dir="5400000">
              <a:srgbClr val="000000">
                <a:alpha val="18000"/>
              </a:srgbClr>
            </a:outerShdw>
          </a:effectLst>
        </p:spPr>
      </p:sp>
      <p:sp>
        <p:nvSpPr>
          <p:cNvPr id="13" name="Text 11"/>
          <p:cNvSpPr/>
          <p:nvPr/>
        </p:nvSpPr>
        <p:spPr>
          <a:xfrm>
            <a:off x="8311896" y="1600200"/>
            <a:ext cx="3081528" cy="365760"/>
          </a:xfrm>
          <a:prstGeom prst="rect">
            <a:avLst/>
          </a:prstGeom>
          <a:noFill/>
          <a:ln/>
        </p:spPr>
        <p:txBody>
          <a:bodyPr wrap="square" lIns="0" tIns="0" rIns="0" bIns="0" rtlCol="0" anchor="ctr"/>
          <a:lstStyle/>
          <a:p>
            <a:pPr indent="0" marL="0">
              <a:buNone/>
            </a:pPr>
            <a:r>
              <a:rPr lang="en-US" sz="1550" b="1" dirty="0">
                <a:solidFill>
                  <a:srgbClr val="1B2A4A"/>
                </a:solidFill>
                <a:latin typeface="Calibri" pitchFamily="34" charset="0"/>
                <a:ea typeface="Calibri" pitchFamily="34" charset="-122"/>
                <a:cs typeface="Calibri" pitchFamily="34" charset="-120"/>
              </a:rPr>
              <a:t>Crown RMS</a:t>
            </a:r>
            <a:endParaRPr lang="en-US" sz="1550" dirty="0"/>
          </a:p>
        </p:txBody>
      </p:sp>
      <p:sp>
        <p:nvSpPr>
          <p:cNvPr id="14" name="Text 12"/>
          <p:cNvSpPr/>
          <p:nvPr/>
        </p:nvSpPr>
        <p:spPr>
          <a:xfrm>
            <a:off x="8311896" y="1965960"/>
            <a:ext cx="3081528" cy="274320"/>
          </a:xfrm>
          <a:prstGeom prst="rect">
            <a:avLst/>
          </a:prstGeom>
          <a:noFill/>
          <a:ln/>
        </p:spPr>
        <p:txBody>
          <a:bodyPr wrap="square" lIns="0" tIns="0" rIns="0" bIns="0" rtlCol="0" anchor="ctr"/>
          <a:lstStyle/>
          <a:p>
            <a:pPr indent="0" marL="0">
              <a:buNone/>
            </a:pPr>
            <a:r>
              <a:rPr lang="en-US" sz="950" b="1" spc="100" kern="0" dirty="0">
                <a:solidFill>
                  <a:srgbClr val="C9962C"/>
                </a:solidFill>
                <a:latin typeface="Calibri" pitchFamily="34" charset="0"/>
                <a:ea typeface="Calibri" pitchFamily="34" charset="-122"/>
                <a:cs typeface="Calibri" pitchFamily="34" charset="-120"/>
              </a:rPr>
              <a:t>RECORDS MANAGEMENT SERVICES</a:t>
            </a:r>
            <a:endParaRPr lang="en-US" sz="950" dirty="0"/>
          </a:p>
        </p:txBody>
      </p:sp>
      <p:sp>
        <p:nvSpPr>
          <p:cNvPr id="15" name="Text 13"/>
          <p:cNvSpPr/>
          <p:nvPr/>
        </p:nvSpPr>
        <p:spPr>
          <a:xfrm>
            <a:off x="8311896" y="2313432"/>
            <a:ext cx="3081528" cy="1280160"/>
          </a:xfrm>
          <a:prstGeom prst="rect">
            <a:avLst/>
          </a:prstGeom>
          <a:noFill/>
          <a:ln/>
        </p:spPr>
        <p:txBody>
          <a:bodyPr wrap="square" lIns="0" tIns="0" rIns="0" bIns="0" rtlCol="0" anchor="t"/>
          <a:lstStyle/>
          <a:p>
            <a:pPr indent="0" marL="0">
              <a:lnSpc>
                <a:spcPct val="115000"/>
              </a:lnSpc>
              <a:buNone/>
            </a:pPr>
            <a:r>
              <a:rPr lang="en-US" sz="1050" dirty="0">
                <a:solidFill>
                  <a:srgbClr val="3A4152"/>
                </a:solidFill>
                <a:latin typeface="Calibri" pitchFamily="34" charset="0"/>
                <a:ea typeface="Calibri" pitchFamily="34" charset="-122"/>
                <a:cs typeface="Calibri" pitchFamily="34" charset="-120"/>
              </a:rPr>
              <a:t>Jasa </a:t>
            </a:r>
            <a:pPr indent="0" marL="0">
              <a:lnSpc>
                <a:spcPct val="115000"/>
              </a:lnSpc>
              <a:buNone/>
            </a:pPr>
            <a:r>
              <a:rPr lang="en-US" sz="1050" b="1" dirty="0">
                <a:solidFill>
                  <a:srgbClr val="3A4152"/>
                </a:solidFill>
                <a:latin typeface="Calibri" pitchFamily="34" charset="0"/>
                <a:ea typeface="Calibri" pitchFamily="34" charset="-122"/>
                <a:cs typeface="Calibri" pitchFamily="34" charset="-120"/>
              </a:rPr>
              <a:t>penyimpanan fisik</a:t>
            </a:r>
            <a:pPr indent="0" marL="0">
              <a:lnSpc>
                <a:spcPct val="115000"/>
              </a:lnSpc>
              <a:buNone/>
            </a:pPr>
            <a:r>
              <a:rPr lang="en-US" sz="1050" dirty="0">
                <a:solidFill>
                  <a:srgbClr val="3A4152"/>
                </a:solidFill>
                <a:latin typeface="Calibri" pitchFamily="34" charset="0"/>
                <a:ea typeface="Calibri" pitchFamily="34" charset="-122"/>
                <a:cs typeface="Calibri" pitchFamily="34" charset="-120"/>
              </a:rPr>
              <a:t>, scanning, dan pemusnahan dokumen berbasis fasilitas.</a:t>
            </a:r>
            <a:endParaRPr lang="en-US" sz="1050" dirty="0"/>
          </a:p>
        </p:txBody>
      </p:sp>
      <p:sp>
        <p:nvSpPr>
          <p:cNvPr id="16" name="Shape 14"/>
          <p:cNvSpPr/>
          <p:nvPr/>
        </p:nvSpPr>
        <p:spPr>
          <a:xfrm>
            <a:off x="548640" y="3977640"/>
            <a:ext cx="3538728" cy="2331720"/>
          </a:xfrm>
          <a:prstGeom prst="roundRect">
            <a:avLst>
              <a:gd name="adj" fmla="val 2745"/>
            </a:avLst>
          </a:prstGeom>
          <a:solidFill>
            <a:srgbClr val="EAF0F8"/>
          </a:solidFill>
          <a:ln/>
          <a:effectLst>
            <a:outerShdw sx="100000" sy="100000" kx="0" ky="0" algn="bl" rotWithShape="0" blurRad="76200" dist="25400" dir="5400000">
              <a:srgbClr val="000000">
                <a:alpha val="18000"/>
              </a:srgbClr>
            </a:outerShdw>
          </a:effectLst>
        </p:spPr>
      </p:sp>
      <p:sp>
        <p:nvSpPr>
          <p:cNvPr id="17" name="Text 15"/>
          <p:cNvSpPr/>
          <p:nvPr/>
        </p:nvSpPr>
        <p:spPr>
          <a:xfrm>
            <a:off x="777240" y="4160520"/>
            <a:ext cx="3081528" cy="365760"/>
          </a:xfrm>
          <a:prstGeom prst="rect">
            <a:avLst/>
          </a:prstGeom>
          <a:noFill/>
          <a:ln/>
        </p:spPr>
        <p:txBody>
          <a:bodyPr wrap="square" lIns="0" tIns="0" rIns="0" bIns="0" rtlCol="0" anchor="ctr"/>
          <a:lstStyle/>
          <a:p>
            <a:pPr indent="0" marL="0">
              <a:buNone/>
            </a:pPr>
            <a:r>
              <a:rPr lang="en-US" sz="1550" b="1" dirty="0">
                <a:solidFill>
                  <a:srgbClr val="1B2A4A"/>
                </a:solidFill>
                <a:latin typeface="Calibri" pitchFamily="34" charset="0"/>
                <a:ea typeface="Calibri" pitchFamily="34" charset="-122"/>
                <a:cs typeface="Calibri" pitchFamily="34" charset="-120"/>
              </a:rPr>
              <a:t>Sekawan Media</a:t>
            </a:r>
            <a:endParaRPr lang="en-US" sz="1550" dirty="0"/>
          </a:p>
        </p:txBody>
      </p:sp>
      <p:sp>
        <p:nvSpPr>
          <p:cNvPr id="18" name="Text 16"/>
          <p:cNvSpPr/>
          <p:nvPr/>
        </p:nvSpPr>
        <p:spPr>
          <a:xfrm>
            <a:off x="777240" y="4526280"/>
            <a:ext cx="3081528" cy="274320"/>
          </a:xfrm>
          <a:prstGeom prst="rect">
            <a:avLst/>
          </a:prstGeom>
          <a:noFill/>
          <a:ln/>
        </p:spPr>
        <p:txBody>
          <a:bodyPr wrap="square" lIns="0" tIns="0" rIns="0" bIns="0" rtlCol="0" anchor="ctr"/>
          <a:lstStyle/>
          <a:p>
            <a:pPr indent="0" marL="0">
              <a:buNone/>
            </a:pPr>
            <a:r>
              <a:rPr lang="en-US" sz="950" b="1" spc="100" kern="0" dirty="0">
                <a:solidFill>
                  <a:srgbClr val="C9962C"/>
                </a:solidFill>
                <a:latin typeface="Calibri" pitchFamily="34" charset="0"/>
                <a:ea typeface="Calibri" pitchFamily="34" charset="-122"/>
                <a:cs typeface="Calibri" pitchFamily="34" charset="-120"/>
              </a:rPr>
              <a:t>SOFTWARE HOUSE / JASA</a:t>
            </a:r>
            <a:endParaRPr lang="en-US" sz="950" dirty="0"/>
          </a:p>
        </p:txBody>
      </p:sp>
      <p:sp>
        <p:nvSpPr>
          <p:cNvPr id="19" name="Text 17"/>
          <p:cNvSpPr/>
          <p:nvPr/>
        </p:nvSpPr>
        <p:spPr>
          <a:xfrm>
            <a:off x="777240" y="4873752"/>
            <a:ext cx="3081528" cy="1280160"/>
          </a:xfrm>
          <a:prstGeom prst="rect">
            <a:avLst/>
          </a:prstGeom>
          <a:noFill/>
          <a:ln/>
        </p:spPr>
        <p:txBody>
          <a:bodyPr wrap="square" lIns="0" tIns="0" rIns="0" bIns="0" rtlCol="0" anchor="t"/>
          <a:lstStyle/>
          <a:p>
            <a:pPr indent="0" marL="0">
              <a:lnSpc>
                <a:spcPct val="115000"/>
              </a:lnSpc>
              <a:buNone/>
            </a:pPr>
            <a:r>
              <a:rPr lang="en-US" sz="1050" dirty="0">
                <a:solidFill>
                  <a:srgbClr val="3A4152"/>
                </a:solidFill>
                <a:latin typeface="Calibri" pitchFamily="34" charset="0"/>
                <a:ea typeface="Calibri" pitchFamily="34" charset="-122"/>
                <a:cs typeface="Calibri" pitchFamily="34" charset="-120"/>
              </a:rPr>
              <a:t>Membangun </a:t>
            </a:r>
            <a:pPr indent="0" marL="0">
              <a:lnSpc>
                <a:spcPct val="115000"/>
              </a:lnSpc>
              <a:buNone/>
            </a:pPr>
            <a:r>
              <a:rPr lang="en-US" sz="1050" b="1" dirty="0">
                <a:solidFill>
                  <a:srgbClr val="3A4152"/>
                </a:solidFill>
                <a:latin typeface="Calibri" pitchFamily="34" charset="0"/>
                <a:ea typeface="Calibri" pitchFamily="34" charset="-122"/>
                <a:cs typeface="Calibri" pitchFamily="34" charset="-120"/>
              </a:rPr>
              <a:t>aplikasi custom</a:t>
            </a:r>
            <a:pPr indent="0" marL="0">
              <a:lnSpc>
                <a:spcPct val="115000"/>
              </a:lnSpc>
              <a:buNone/>
            </a:pPr>
            <a:r>
              <a:rPr lang="en-US" sz="1050" dirty="0">
                <a:solidFill>
                  <a:srgbClr val="3A4152"/>
                </a:solidFill>
                <a:latin typeface="Calibri" pitchFamily="34" charset="0"/>
                <a:ea typeface="Calibri" pitchFamily="34" charset="-122"/>
                <a:cs typeface="Calibri" pitchFamily="34" charset="-120"/>
              </a:rPr>
              <a:t> per proyek, termasuk persuratan dan arsip instansi.</a:t>
            </a:r>
            <a:endParaRPr lang="en-US" sz="1050" dirty="0"/>
          </a:p>
        </p:txBody>
      </p:sp>
      <p:sp>
        <p:nvSpPr>
          <p:cNvPr id="20" name="Shape 18"/>
          <p:cNvSpPr/>
          <p:nvPr/>
        </p:nvSpPr>
        <p:spPr>
          <a:xfrm>
            <a:off x="4315968" y="3977640"/>
            <a:ext cx="3538728" cy="2331720"/>
          </a:xfrm>
          <a:prstGeom prst="roundRect">
            <a:avLst>
              <a:gd name="adj" fmla="val 2745"/>
            </a:avLst>
          </a:prstGeom>
          <a:solidFill>
            <a:srgbClr val="EAF0F8"/>
          </a:solidFill>
          <a:ln/>
          <a:effectLst>
            <a:outerShdw sx="100000" sy="100000" kx="0" ky="0" algn="bl" rotWithShape="0" blurRad="76200" dist="25400" dir="5400000">
              <a:srgbClr val="000000">
                <a:alpha val="18000"/>
              </a:srgbClr>
            </a:outerShdw>
          </a:effectLst>
        </p:spPr>
      </p:sp>
      <p:sp>
        <p:nvSpPr>
          <p:cNvPr id="21" name="Text 19"/>
          <p:cNvSpPr/>
          <p:nvPr/>
        </p:nvSpPr>
        <p:spPr>
          <a:xfrm>
            <a:off x="4544568" y="4160520"/>
            <a:ext cx="3081528" cy="365760"/>
          </a:xfrm>
          <a:prstGeom prst="rect">
            <a:avLst/>
          </a:prstGeom>
          <a:noFill/>
          <a:ln/>
        </p:spPr>
        <p:txBody>
          <a:bodyPr wrap="square" lIns="0" tIns="0" rIns="0" bIns="0" rtlCol="0" anchor="ctr"/>
          <a:lstStyle/>
          <a:p>
            <a:pPr indent="0" marL="0">
              <a:buNone/>
            </a:pPr>
            <a:r>
              <a:rPr lang="en-US" sz="1550" b="1" dirty="0">
                <a:solidFill>
                  <a:srgbClr val="1B2A4A"/>
                </a:solidFill>
                <a:latin typeface="Calibri" pitchFamily="34" charset="0"/>
                <a:ea typeface="Calibri" pitchFamily="34" charset="-122"/>
                <a:cs typeface="Calibri" pitchFamily="34" charset="-120"/>
              </a:rPr>
              <a:t>Privy</a:t>
            </a:r>
            <a:endParaRPr lang="en-US" sz="1550" dirty="0"/>
          </a:p>
        </p:txBody>
      </p:sp>
      <p:sp>
        <p:nvSpPr>
          <p:cNvPr id="22" name="Text 20"/>
          <p:cNvSpPr/>
          <p:nvPr/>
        </p:nvSpPr>
        <p:spPr>
          <a:xfrm>
            <a:off x="4544568" y="4526280"/>
            <a:ext cx="3081528" cy="274320"/>
          </a:xfrm>
          <a:prstGeom prst="rect">
            <a:avLst/>
          </a:prstGeom>
          <a:noFill/>
          <a:ln/>
        </p:spPr>
        <p:txBody>
          <a:bodyPr wrap="square" lIns="0" tIns="0" rIns="0" bIns="0" rtlCol="0" anchor="ctr"/>
          <a:lstStyle/>
          <a:p>
            <a:pPr indent="0" marL="0">
              <a:buNone/>
            </a:pPr>
            <a:r>
              <a:rPr lang="en-US" sz="950" b="1" spc="100" kern="0" dirty="0">
                <a:solidFill>
                  <a:srgbClr val="C9962C"/>
                </a:solidFill>
                <a:latin typeface="Calibri" pitchFamily="34" charset="0"/>
                <a:ea typeface="Calibri" pitchFamily="34" charset="-122"/>
                <a:cs typeface="Calibri" pitchFamily="34" charset="-120"/>
              </a:rPr>
              <a:t>DIGITAL TRUST / TTE</a:t>
            </a:r>
            <a:endParaRPr lang="en-US" sz="950" dirty="0"/>
          </a:p>
        </p:txBody>
      </p:sp>
      <p:sp>
        <p:nvSpPr>
          <p:cNvPr id="23" name="Text 21"/>
          <p:cNvSpPr/>
          <p:nvPr/>
        </p:nvSpPr>
        <p:spPr>
          <a:xfrm>
            <a:off x="4544568" y="4873752"/>
            <a:ext cx="3081528" cy="1280160"/>
          </a:xfrm>
          <a:prstGeom prst="rect">
            <a:avLst/>
          </a:prstGeom>
          <a:noFill/>
          <a:ln/>
        </p:spPr>
        <p:txBody>
          <a:bodyPr wrap="square" lIns="0" tIns="0" rIns="0" bIns="0" rtlCol="0" anchor="t"/>
          <a:lstStyle/>
          <a:p>
            <a:pPr indent="0" marL="0">
              <a:lnSpc>
                <a:spcPct val="115000"/>
              </a:lnSpc>
              <a:buNone/>
            </a:pPr>
            <a:r>
              <a:rPr lang="en-US" sz="1050" dirty="0">
                <a:solidFill>
                  <a:srgbClr val="3A4152"/>
                </a:solidFill>
                <a:latin typeface="Calibri" pitchFamily="34" charset="0"/>
                <a:ea typeface="Calibri" pitchFamily="34" charset="-122"/>
                <a:cs typeface="Calibri" pitchFamily="34" charset="-120"/>
              </a:rPr>
              <a:t>Identitas digital, </a:t>
            </a:r>
            <a:pPr indent="0" marL="0">
              <a:lnSpc>
                <a:spcPct val="115000"/>
              </a:lnSpc>
              <a:buNone/>
            </a:pPr>
            <a:r>
              <a:rPr lang="en-US" sz="1050" b="1" dirty="0">
                <a:solidFill>
                  <a:srgbClr val="3A4152"/>
                </a:solidFill>
                <a:latin typeface="Calibri" pitchFamily="34" charset="0"/>
                <a:ea typeface="Calibri" pitchFamily="34" charset="-122"/>
                <a:cs typeface="Calibri" pitchFamily="34" charset="-120"/>
              </a:rPr>
              <a:t>e-KYC</a:t>
            </a:r>
            <a:pPr indent="0" marL="0">
              <a:lnSpc>
                <a:spcPct val="115000"/>
              </a:lnSpc>
              <a:buNone/>
            </a:pPr>
            <a:r>
              <a:rPr lang="en-US" sz="1050" dirty="0">
                <a:solidFill>
                  <a:srgbClr val="3A4152"/>
                </a:solidFill>
                <a:latin typeface="Calibri" pitchFamily="34" charset="0"/>
                <a:ea typeface="Calibri" pitchFamily="34" charset="-122"/>
                <a:cs typeface="Calibri" pitchFamily="34" charset="-120"/>
              </a:rPr>
              <a:t>, dan tanda tangan elektronik tersertifikasi.</a:t>
            </a:r>
            <a:endParaRPr lang="en-US" sz="1050" dirty="0"/>
          </a:p>
        </p:txBody>
      </p:sp>
      <p:sp>
        <p:nvSpPr>
          <p:cNvPr id="24" name="Shape 22"/>
          <p:cNvSpPr/>
          <p:nvPr/>
        </p:nvSpPr>
        <p:spPr>
          <a:xfrm>
            <a:off x="8083296" y="3977640"/>
            <a:ext cx="3538728" cy="2331720"/>
          </a:xfrm>
          <a:prstGeom prst="roundRect">
            <a:avLst>
              <a:gd name="adj" fmla="val 2745"/>
            </a:avLst>
          </a:prstGeom>
          <a:solidFill>
            <a:srgbClr val="EAF0F8"/>
          </a:solidFill>
          <a:ln/>
          <a:effectLst>
            <a:outerShdw sx="100000" sy="100000" kx="0" ky="0" algn="bl" rotWithShape="0" blurRad="76200" dist="25400" dir="5400000">
              <a:srgbClr val="000000">
                <a:alpha val="18000"/>
              </a:srgbClr>
            </a:outerShdw>
          </a:effectLst>
        </p:spPr>
      </p:sp>
      <p:sp>
        <p:nvSpPr>
          <p:cNvPr id="25" name="Text 23"/>
          <p:cNvSpPr/>
          <p:nvPr/>
        </p:nvSpPr>
        <p:spPr>
          <a:xfrm>
            <a:off x="8311896" y="4160520"/>
            <a:ext cx="3081528" cy="365760"/>
          </a:xfrm>
          <a:prstGeom prst="rect">
            <a:avLst/>
          </a:prstGeom>
          <a:noFill/>
          <a:ln/>
        </p:spPr>
        <p:txBody>
          <a:bodyPr wrap="square" lIns="0" tIns="0" rIns="0" bIns="0" rtlCol="0" anchor="ctr"/>
          <a:lstStyle/>
          <a:p>
            <a:pPr indent="0" marL="0">
              <a:buNone/>
            </a:pPr>
            <a:r>
              <a:rPr lang="en-US" sz="1550" b="1" dirty="0">
                <a:solidFill>
                  <a:srgbClr val="1B2A4A"/>
                </a:solidFill>
                <a:latin typeface="Calibri" pitchFamily="34" charset="0"/>
                <a:ea typeface="Calibri" pitchFamily="34" charset="-122"/>
                <a:cs typeface="Calibri" pitchFamily="34" charset="-120"/>
              </a:rPr>
              <a:t>Mekari Officeless</a:t>
            </a:r>
            <a:endParaRPr lang="en-US" sz="1550" dirty="0"/>
          </a:p>
        </p:txBody>
      </p:sp>
      <p:sp>
        <p:nvSpPr>
          <p:cNvPr id="26" name="Text 24"/>
          <p:cNvSpPr/>
          <p:nvPr/>
        </p:nvSpPr>
        <p:spPr>
          <a:xfrm>
            <a:off x="8311896" y="4526280"/>
            <a:ext cx="3081528" cy="274320"/>
          </a:xfrm>
          <a:prstGeom prst="rect">
            <a:avLst/>
          </a:prstGeom>
          <a:noFill/>
          <a:ln/>
        </p:spPr>
        <p:txBody>
          <a:bodyPr wrap="square" lIns="0" tIns="0" rIns="0" bIns="0" rtlCol="0" anchor="ctr"/>
          <a:lstStyle/>
          <a:p>
            <a:pPr indent="0" marL="0">
              <a:buNone/>
            </a:pPr>
            <a:r>
              <a:rPr lang="en-US" sz="950" b="1" spc="100" kern="0" dirty="0">
                <a:solidFill>
                  <a:srgbClr val="C9962C"/>
                </a:solidFill>
                <a:latin typeface="Calibri" pitchFamily="34" charset="0"/>
                <a:ea typeface="Calibri" pitchFamily="34" charset="-122"/>
                <a:cs typeface="Calibri" pitchFamily="34" charset="-120"/>
              </a:rPr>
              <a:t>LOW-CODE PLATFORM</a:t>
            </a:r>
            <a:endParaRPr lang="en-US" sz="950" dirty="0"/>
          </a:p>
        </p:txBody>
      </p:sp>
      <p:sp>
        <p:nvSpPr>
          <p:cNvPr id="27" name="Text 25"/>
          <p:cNvSpPr/>
          <p:nvPr/>
        </p:nvSpPr>
        <p:spPr>
          <a:xfrm>
            <a:off x="8311896" y="4873752"/>
            <a:ext cx="3081528" cy="1280160"/>
          </a:xfrm>
          <a:prstGeom prst="rect">
            <a:avLst/>
          </a:prstGeom>
          <a:noFill/>
          <a:ln/>
        </p:spPr>
        <p:txBody>
          <a:bodyPr wrap="square" lIns="0" tIns="0" rIns="0" bIns="0" rtlCol="0" anchor="t"/>
          <a:lstStyle/>
          <a:p>
            <a:pPr indent="0" marL="0">
              <a:lnSpc>
                <a:spcPct val="115000"/>
              </a:lnSpc>
              <a:buNone/>
            </a:pPr>
            <a:r>
              <a:rPr lang="en-US" sz="1050" dirty="0">
                <a:solidFill>
                  <a:srgbClr val="3A4152"/>
                </a:solidFill>
                <a:latin typeface="Calibri" pitchFamily="34" charset="0"/>
                <a:ea typeface="Calibri" pitchFamily="34" charset="-122"/>
                <a:cs typeface="Calibri" pitchFamily="34" charset="-120"/>
              </a:rPr>
              <a:t>Membangun </a:t>
            </a:r>
            <a:pPr indent="0" marL="0">
              <a:lnSpc>
                <a:spcPct val="115000"/>
              </a:lnSpc>
              <a:buNone/>
            </a:pPr>
            <a:r>
              <a:rPr lang="en-US" sz="1050" b="1" dirty="0">
                <a:solidFill>
                  <a:srgbClr val="3A4152"/>
                </a:solidFill>
                <a:latin typeface="Calibri" pitchFamily="34" charset="0"/>
                <a:ea typeface="Calibri" pitchFamily="34" charset="-122"/>
                <a:cs typeface="Calibri" pitchFamily="34" charset="-120"/>
              </a:rPr>
              <a:t>aplikasi internal</a:t>
            </a:r>
            <a:pPr indent="0" marL="0">
              <a:lnSpc>
                <a:spcPct val="115000"/>
              </a:lnSpc>
              <a:buNone/>
            </a:pPr>
            <a:r>
              <a:rPr lang="en-US" sz="1050" dirty="0">
                <a:solidFill>
                  <a:srgbClr val="3A4152"/>
                </a:solidFill>
                <a:latin typeface="Calibri" pitchFamily="34" charset="0"/>
                <a:ea typeface="Calibri" pitchFamily="34" charset="-122"/>
                <a:cs typeface="Calibri" pitchFamily="34" charset="-120"/>
              </a:rPr>
              <a:t> termasuk modul DMS di atas ekosistem Mekari.</a:t>
            </a:r>
            <a:endParaRPr lang="en-US" sz="105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457200" y="320040"/>
            <a:ext cx="9144000" cy="502920"/>
          </a:xfrm>
          <a:prstGeom prst="rect">
            <a:avLst/>
          </a:prstGeom>
          <a:noFill/>
          <a:ln/>
        </p:spPr>
        <p:txBody>
          <a:bodyPr wrap="square" lIns="0" tIns="0" rIns="0" bIns="0" rtlCol="0" anchor="ctr"/>
          <a:lstStyle/>
          <a:p>
            <a:pPr indent="0" marL="0">
              <a:buNone/>
            </a:pPr>
            <a:r>
              <a:rPr lang="en-US" sz="2600" b="1" dirty="0">
                <a:solidFill>
                  <a:srgbClr val="1B2A4A"/>
                </a:solidFill>
                <a:latin typeface="Calibri" pitchFamily="34" charset="0"/>
                <a:ea typeface="Calibri" pitchFamily="34" charset="-122"/>
                <a:cs typeface="Calibri" pitchFamily="34" charset="-120"/>
              </a:rPr>
              <a:t>Capability Platform</a:t>
            </a:r>
            <a:endParaRPr lang="en-US" sz="2600" dirty="0"/>
          </a:p>
        </p:txBody>
      </p:sp>
      <p:graphicFrame>
        <p:nvGraphicFramePr>
          <p:cNvPr id="6" name="Table 0"/>
          <p:cNvGraphicFramePr>
            <a:graphicFrameLocks noGrp="1"/>
          </p:cNvGraphicFramePr>
          <p:nvPr>
            <p:extLst>
              <p:ext uri="{D42A27DB-BD31-4B8C-83A1-F6EECF244321}">
                <p14:modId xmlns:p14="http://schemas.microsoft.com/office/powerpoint/2010/main" val="1579011935"/>
              </p:ext>
            </p:extLst>
          </p:nvPr>
        </p:nvGraphicFramePr>
        <p:xfrm>
          <a:off x="457200" y="1005840"/>
          <a:ext cx="11274552" cy="914400"/>
        </p:xfrm>
        <a:graphic>
          <a:graphicData uri="http://schemas.openxmlformats.org/drawingml/2006/table">
            <a:tbl>
              <a:tblPr/>
              <a:tblGrid>
                <a:gridCol w="1920240"/>
                <a:gridCol w="3291840"/>
                <a:gridCol w="3200400"/>
                <a:gridCol w="2862072"/>
              </a:tblGrid>
              <a:tr h="411480">
                <a:tc>
                  <a:txBody>
                    <a:bodyPr/>
                    <a:lstStyle/>
                    <a:p>
                      <a:pPr algn="l" indent="0" marL="0">
                        <a:buNone/>
                      </a:pPr>
                      <a:r>
                        <a:rPr lang="en-US" sz="1300" b="1" dirty="0">
                          <a:solidFill>
                            <a:srgbClr val="FFFFFF"/>
                          </a:solidFill>
                          <a:latin typeface="Calibri" pitchFamily="34" charset="0"/>
                          <a:ea typeface="Calibri" pitchFamily="34" charset="-122"/>
                          <a:cs typeface="Calibri" pitchFamily="34" charset="-120"/>
                        </a:rPr>
                        <a:t>Pemain</a:t>
                      </a:r>
                      <a:endParaRPr lang="en-US" sz="1300" dirty="0">
                        <a:latin typeface="Calibri" charset="0"/>
                        <a:ea typeface="Calibri" charset="0"/>
                        <a:cs typeface="Calibri" charset="0"/>
                      </a:endParaRPr>
                    </a:p>
                  </a:txBody>
                  <a:tcPr marL="146304" marR="146304" marT="109728" marB="109728" anchor="ctr">
                    <a:lnL w="9525" cap="flat" cmpd="sng" algn="ctr">
                      <a:solidFill>
                        <a:srgbClr val="D7DEE8"/>
                      </a:solidFill>
                      <a:prstDash val="solid"/>
                      <a:round/>
                      <a:headEnd type="none" w="med" len="med"/>
                      <a:tailEnd type="none" w="med" len="med"/>
                    </a:lnL>
                    <a:lnR w="9525" cap="flat" cmpd="sng" algn="ctr">
                      <a:solidFill>
                        <a:srgbClr val="D7DEE8"/>
                      </a:solidFill>
                      <a:prstDash val="solid"/>
                      <a:round/>
                      <a:headEnd type="none" w="med" len="med"/>
                      <a:tailEnd type="none" w="med" len="med"/>
                    </a:lnR>
                    <a:lnT w="9525" cap="flat" cmpd="sng" algn="ctr">
                      <a:solidFill>
                        <a:srgbClr val="D7DEE8"/>
                      </a:solidFill>
                      <a:prstDash val="solid"/>
                      <a:round/>
                      <a:headEnd type="none" w="med" len="med"/>
                      <a:tailEnd type="none" w="med" len="med"/>
                    </a:lnT>
                    <a:lnB w="9525" cap="flat" cmpd="sng" algn="ctr">
                      <a:solidFill>
                        <a:srgbClr val="D7DEE8"/>
                      </a:solidFill>
                      <a:prstDash val="solid"/>
                      <a:round/>
                      <a:headEnd type="none" w="med" len="med"/>
                      <a:tailEnd type="none" w="med" len="med"/>
                    </a:lnB>
                    <a:solidFill>
                      <a:srgbClr val="1B2A4A"/>
                    </a:solidFill>
                  </a:tcPr>
                </a:tc>
                <a:tc>
                  <a:txBody>
                    <a:bodyPr/>
                    <a:lstStyle/>
                    <a:p>
                      <a:pPr algn="l" indent="0" marL="0">
                        <a:buNone/>
                      </a:pPr>
                      <a:r>
                        <a:rPr lang="en-US" sz="1300" b="1" dirty="0">
                          <a:solidFill>
                            <a:srgbClr val="FFFFFF"/>
                          </a:solidFill>
                          <a:latin typeface="Calibri" pitchFamily="34" charset="0"/>
                          <a:ea typeface="Calibri" pitchFamily="34" charset="-122"/>
                          <a:cs typeface="Calibri" pitchFamily="34" charset="-120"/>
                        </a:rPr>
                        <a:t>Kapabilitas Inti</a:t>
                      </a:r>
                      <a:endParaRPr lang="en-US" sz="1300" dirty="0">
                        <a:latin typeface="Calibri" charset="0"/>
                        <a:ea typeface="Calibri" charset="0"/>
                        <a:cs typeface="Calibri" charset="0"/>
                      </a:endParaRPr>
                    </a:p>
                  </a:txBody>
                  <a:tcPr marL="146304" marR="146304" marT="109728" marB="109728" anchor="ctr">
                    <a:lnL w="9525" cap="flat" cmpd="sng" algn="ctr">
                      <a:solidFill>
                        <a:srgbClr val="D7DEE8"/>
                      </a:solidFill>
                      <a:prstDash val="solid"/>
                      <a:round/>
                      <a:headEnd type="none" w="med" len="med"/>
                      <a:tailEnd type="none" w="med" len="med"/>
                    </a:lnL>
                    <a:lnR w="9525" cap="flat" cmpd="sng" algn="ctr">
                      <a:solidFill>
                        <a:srgbClr val="D7DEE8"/>
                      </a:solidFill>
                      <a:prstDash val="solid"/>
                      <a:round/>
                      <a:headEnd type="none" w="med" len="med"/>
                      <a:tailEnd type="none" w="med" len="med"/>
                    </a:lnR>
                    <a:lnT w="9525" cap="flat" cmpd="sng" algn="ctr">
                      <a:solidFill>
                        <a:srgbClr val="D7DEE8"/>
                      </a:solidFill>
                      <a:prstDash val="solid"/>
                      <a:round/>
                      <a:headEnd type="none" w="med" len="med"/>
                      <a:tailEnd type="none" w="med" len="med"/>
                    </a:lnT>
                    <a:lnB w="9525" cap="flat" cmpd="sng" algn="ctr">
                      <a:solidFill>
                        <a:srgbClr val="D7DEE8"/>
                      </a:solidFill>
                      <a:prstDash val="solid"/>
                      <a:round/>
                      <a:headEnd type="none" w="med" len="med"/>
                      <a:tailEnd type="none" w="med" len="med"/>
                    </a:lnB>
                    <a:solidFill>
                      <a:srgbClr val="1B2A4A"/>
                    </a:solidFill>
                  </a:tcPr>
                </a:tc>
                <a:tc>
                  <a:txBody>
                    <a:bodyPr/>
                    <a:lstStyle/>
                    <a:p>
                      <a:pPr algn="l" indent="0" marL="0">
                        <a:buNone/>
                      </a:pPr>
                      <a:r>
                        <a:rPr lang="en-US" sz="1300" b="1" dirty="0">
                          <a:solidFill>
                            <a:srgbClr val="FFFFFF"/>
                          </a:solidFill>
                          <a:latin typeface="Calibri" pitchFamily="34" charset="0"/>
                          <a:ea typeface="Calibri" pitchFamily="34" charset="-122"/>
                          <a:cs typeface="Calibri" pitchFamily="34" charset="-120"/>
                        </a:rPr>
                        <a:t>Keunggulan Teknis</a:t>
                      </a:r>
                      <a:endParaRPr lang="en-US" sz="1300" dirty="0">
                        <a:latin typeface="Calibri" charset="0"/>
                        <a:ea typeface="Calibri" charset="0"/>
                        <a:cs typeface="Calibri" charset="0"/>
                      </a:endParaRPr>
                    </a:p>
                  </a:txBody>
                  <a:tcPr marL="146304" marR="146304" marT="109728" marB="109728" anchor="ctr">
                    <a:lnL w="9525" cap="flat" cmpd="sng" algn="ctr">
                      <a:solidFill>
                        <a:srgbClr val="D7DEE8"/>
                      </a:solidFill>
                      <a:prstDash val="solid"/>
                      <a:round/>
                      <a:headEnd type="none" w="med" len="med"/>
                      <a:tailEnd type="none" w="med" len="med"/>
                    </a:lnL>
                    <a:lnR w="9525" cap="flat" cmpd="sng" algn="ctr">
                      <a:solidFill>
                        <a:srgbClr val="D7DEE8"/>
                      </a:solidFill>
                      <a:prstDash val="solid"/>
                      <a:round/>
                      <a:headEnd type="none" w="med" len="med"/>
                      <a:tailEnd type="none" w="med" len="med"/>
                    </a:lnR>
                    <a:lnT w="9525" cap="flat" cmpd="sng" algn="ctr">
                      <a:solidFill>
                        <a:srgbClr val="D7DEE8"/>
                      </a:solidFill>
                      <a:prstDash val="solid"/>
                      <a:round/>
                      <a:headEnd type="none" w="med" len="med"/>
                      <a:tailEnd type="none" w="med" len="med"/>
                    </a:lnT>
                    <a:lnB w="9525" cap="flat" cmpd="sng" algn="ctr">
                      <a:solidFill>
                        <a:srgbClr val="D7DEE8"/>
                      </a:solidFill>
                      <a:prstDash val="solid"/>
                      <a:round/>
                      <a:headEnd type="none" w="med" len="med"/>
                      <a:tailEnd type="none" w="med" len="med"/>
                    </a:lnB>
                    <a:solidFill>
                      <a:srgbClr val="1B2A4A"/>
                    </a:solidFill>
                  </a:tcPr>
                </a:tc>
                <a:tc>
                  <a:txBody>
                    <a:bodyPr/>
                    <a:lstStyle/>
                    <a:p>
                      <a:pPr algn="l" indent="0" marL="0">
                        <a:buNone/>
                      </a:pPr>
                      <a:r>
                        <a:rPr lang="en-US" sz="1300" b="1" dirty="0">
                          <a:solidFill>
                            <a:srgbClr val="FFFFFF"/>
                          </a:solidFill>
                          <a:latin typeface="Calibri" pitchFamily="34" charset="0"/>
                          <a:ea typeface="Calibri" pitchFamily="34" charset="-122"/>
                          <a:cs typeface="Calibri" pitchFamily="34" charset="-120"/>
                        </a:rPr>
                        <a:t>Yang Tidak Dimiliki</a:t>
                      </a:r>
                      <a:endParaRPr lang="en-US" sz="1300" dirty="0">
                        <a:latin typeface="Calibri" charset="0"/>
                        <a:ea typeface="Calibri" charset="0"/>
                        <a:cs typeface="Calibri" charset="0"/>
                      </a:endParaRPr>
                    </a:p>
                  </a:txBody>
                  <a:tcPr marL="146304" marR="146304" marT="109728" marB="109728" anchor="ctr">
                    <a:lnL w="9525" cap="flat" cmpd="sng" algn="ctr">
                      <a:solidFill>
                        <a:srgbClr val="D7DEE8"/>
                      </a:solidFill>
                      <a:prstDash val="solid"/>
                      <a:round/>
                      <a:headEnd type="none" w="med" len="med"/>
                      <a:tailEnd type="none" w="med" len="med"/>
                    </a:lnL>
                    <a:lnR w="9525" cap="flat" cmpd="sng" algn="ctr">
                      <a:solidFill>
                        <a:srgbClr val="D7DEE8"/>
                      </a:solidFill>
                      <a:prstDash val="solid"/>
                      <a:round/>
                      <a:headEnd type="none" w="med" len="med"/>
                      <a:tailEnd type="none" w="med" len="med"/>
                    </a:lnR>
                    <a:lnT w="9525" cap="flat" cmpd="sng" algn="ctr">
                      <a:solidFill>
                        <a:srgbClr val="D7DEE8"/>
                      </a:solidFill>
                      <a:prstDash val="solid"/>
                      <a:round/>
                      <a:headEnd type="none" w="med" len="med"/>
                      <a:tailEnd type="none" w="med" len="med"/>
                    </a:lnT>
                    <a:lnB w="9525" cap="flat" cmpd="sng" algn="ctr">
                      <a:solidFill>
                        <a:srgbClr val="D7DEE8"/>
                      </a:solidFill>
                      <a:prstDash val="solid"/>
                      <a:round/>
                      <a:headEnd type="none" w="med" len="med"/>
                      <a:tailEnd type="none" w="med" len="med"/>
                    </a:lnB>
                    <a:solidFill>
                      <a:srgbClr val="1B2A4A"/>
                    </a:solidFill>
                  </a:tcPr>
                </a:tc>
              </a:tr>
              <a:tr h="841248">
                <a:tc>
                  <a:txBody>
                    <a:bodyPr/>
                    <a:lstStyle/>
                    <a:p>
                      <a:pPr algn="l" indent="0" marL="0">
                        <a:buNone/>
                      </a:pPr>
                      <a:r>
                        <a:rPr lang="en-US" sz="1200" b="1" dirty="0">
                          <a:solidFill>
                            <a:srgbClr val="1B2A4A"/>
                          </a:solidFill>
                          <a:latin typeface="Calibri" pitchFamily="34" charset="0"/>
                          <a:ea typeface="Calibri" pitchFamily="34" charset="-122"/>
                          <a:cs typeface="Calibri" pitchFamily="34" charset="-120"/>
                        </a:rPr>
                        <a:t>ProVue</a:t>
                      </a:r>
                      <a:endParaRPr lang="en-US" sz="1200" dirty="0">
                        <a:latin typeface="Calibri" charset="0"/>
                        <a:ea typeface="Calibri" charset="0"/>
                        <a:cs typeface="Calibri" charset="0"/>
                      </a:endParaRPr>
                    </a:p>
                  </a:txBody>
                  <a:tcPr marL="146304" marR="146304" marT="109728" marB="109728" anchor="ctr">
                    <a:lnL w="9525" cap="flat" cmpd="sng" algn="ctr">
                      <a:solidFill>
                        <a:srgbClr val="D7DEE8"/>
                      </a:solidFill>
                      <a:prstDash val="solid"/>
                      <a:round/>
                      <a:headEnd type="none" w="med" len="med"/>
                      <a:tailEnd type="none" w="med" len="med"/>
                    </a:lnL>
                    <a:lnR w="9525" cap="flat" cmpd="sng" algn="ctr">
                      <a:solidFill>
                        <a:srgbClr val="D7DEE8"/>
                      </a:solidFill>
                      <a:prstDash val="solid"/>
                      <a:round/>
                      <a:headEnd type="none" w="med" len="med"/>
                      <a:tailEnd type="none" w="med" len="med"/>
                    </a:lnR>
                    <a:lnT w="9525" cap="flat" cmpd="sng" algn="ctr">
                      <a:solidFill>
                        <a:srgbClr val="D7DEE8"/>
                      </a:solidFill>
                      <a:prstDash val="solid"/>
                      <a:round/>
                      <a:headEnd type="none" w="med" len="med"/>
                      <a:tailEnd type="none" w="med" len="med"/>
                    </a:lnT>
                    <a:lnB w="9525" cap="flat" cmpd="sng" algn="ctr">
                      <a:solidFill>
                        <a:srgbClr val="D7DEE8"/>
                      </a:solidFill>
                      <a:prstDash val="solid"/>
                      <a:round/>
                      <a:headEnd type="none" w="med" len="med"/>
                      <a:tailEnd type="none" w="med" len="med"/>
                    </a:lnB>
                    <a:solidFill>
                      <a:srgbClr val="EAF0F8"/>
                    </a:solidFill>
                  </a:tcPr>
                </a:tc>
                <a:tc>
                  <a:txBody>
                    <a:bodyPr/>
                    <a:lstStyle/>
                    <a:p>
                      <a:pPr algn="l" indent="0" marL="0">
                        <a:buNone/>
                      </a:pPr>
                      <a:r>
                        <a:rPr lang="en-US" sz="1200" dirty="0">
                          <a:solidFill>
                            <a:srgbClr val="3A4152"/>
                          </a:solidFill>
                          <a:latin typeface="Calibri" pitchFamily="34" charset="0"/>
                          <a:ea typeface="Calibri" pitchFamily="34" charset="-122"/>
                          <a:cs typeface="Calibri" pitchFamily="34" charset="-120"/>
                        </a:rPr>
                        <a:t>Scanner &amp; digitisasi, metadata &amp; indexing, workflow approval, versioning, retensi &amp; pemusnahan, KMS AI, Document AI, audit trail, izin granular</a:t>
                      </a:r>
                      <a:endParaRPr lang="en-US" sz="1200" dirty="0">
                        <a:latin typeface="Calibri" charset="0"/>
                        <a:ea typeface="Calibri" charset="0"/>
                        <a:cs typeface="Calibri" charset="0"/>
                      </a:endParaRPr>
                    </a:p>
                  </a:txBody>
                  <a:tcPr marL="146304" marR="146304" marT="109728" marB="109728" anchor="ctr">
                    <a:lnL w="9525" cap="flat" cmpd="sng" algn="ctr">
                      <a:solidFill>
                        <a:srgbClr val="D7DEE8"/>
                      </a:solidFill>
                      <a:prstDash val="solid"/>
                      <a:round/>
                      <a:headEnd type="none" w="med" len="med"/>
                      <a:tailEnd type="none" w="med" len="med"/>
                    </a:lnL>
                    <a:lnR w="9525" cap="flat" cmpd="sng" algn="ctr">
                      <a:solidFill>
                        <a:srgbClr val="D7DEE8"/>
                      </a:solidFill>
                      <a:prstDash val="solid"/>
                      <a:round/>
                      <a:headEnd type="none" w="med" len="med"/>
                      <a:tailEnd type="none" w="med" len="med"/>
                    </a:lnR>
                    <a:lnT w="9525" cap="flat" cmpd="sng" algn="ctr">
                      <a:solidFill>
                        <a:srgbClr val="D7DEE8"/>
                      </a:solidFill>
                      <a:prstDash val="solid"/>
                      <a:round/>
                      <a:headEnd type="none" w="med" len="med"/>
                      <a:tailEnd type="none" w="med" len="med"/>
                    </a:lnT>
                    <a:lnB w="9525" cap="flat" cmpd="sng" algn="ctr">
                      <a:solidFill>
                        <a:srgbClr val="D7DEE8"/>
                      </a:solidFill>
                      <a:prstDash val="solid"/>
                      <a:round/>
                      <a:headEnd type="none" w="med" len="med"/>
                      <a:tailEnd type="none" w="med" len="med"/>
                    </a:lnB>
                    <a:solidFill>
                      <a:srgbClr val="FFFFFF"/>
                    </a:solidFill>
                  </a:tcPr>
                </a:tc>
                <a:tc>
                  <a:txBody>
                    <a:bodyPr/>
                    <a:lstStyle/>
                    <a:p>
                      <a:pPr algn="l" indent="0" marL="0">
                        <a:buNone/>
                      </a:pPr>
                      <a:r>
                        <a:rPr lang="en-US" sz="1200" dirty="0">
                          <a:solidFill>
                            <a:srgbClr val="3A4152"/>
                          </a:solidFill>
                          <a:latin typeface="Calibri" pitchFamily="34" charset="0"/>
                          <a:ea typeface="Calibri" pitchFamily="34" charset="-122"/>
                          <a:cs typeface="Calibri" pitchFamily="34" charset="-120"/>
                        </a:rPr>
                        <a:t>Satu siklus arsip penuh dalam satu produk, antarmuka Bahasa Indonesia, implementasi 2-4 minggu</a:t>
                      </a:r>
                      <a:endParaRPr lang="en-US" sz="1200" dirty="0">
                        <a:latin typeface="Calibri" charset="0"/>
                        <a:ea typeface="Calibri" charset="0"/>
                        <a:cs typeface="Calibri" charset="0"/>
                      </a:endParaRPr>
                    </a:p>
                  </a:txBody>
                  <a:tcPr marL="146304" marR="146304" marT="109728" marB="109728" anchor="ctr">
                    <a:lnL w="9525" cap="flat" cmpd="sng" algn="ctr">
                      <a:solidFill>
                        <a:srgbClr val="D7DEE8"/>
                      </a:solidFill>
                      <a:prstDash val="solid"/>
                      <a:round/>
                      <a:headEnd type="none" w="med" len="med"/>
                      <a:tailEnd type="none" w="med" len="med"/>
                    </a:lnL>
                    <a:lnR w="9525" cap="flat" cmpd="sng" algn="ctr">
                      <a:solidFill>
                        <a:srgbClr val="D7DEE8"/>
                      </a:solidFill>
                      <a:prstDash val="solid"/>
                      <a:round/>
                      <a:headEnd type="none" w="med" len="med"/>
                      <a:tailEnd type="none" w="med" len="med"/>
                    </a:lnR>
                    <a:lnT w="9525" cap="flat" cmpd="sng" algn="ctr">
                      <a:solidFill>
                        <a:srgbClr val="D7DEE8"/>
                      </a:solidFill>
                      <a:prstDash val="solid"/>
                      <a:round/>
                      <a:headEnd type="none" w="med" len="med"/>
                      <a:tailEnd type="none" w="med" len="med"/>
                    </a:lnT>
                    <a:lnB w="9525" cap="flat" cmpd="sng" algn="ctr">
                      <a:solidFill>
                        <a:srgbClr val="D7DEE8"/>
                      </a:solidFill>
                      <a:prstDash val="solid"/>
                      <a:round/>
                      <a:headEnd type="none" w="med" len="med"/>
                      <a:tailEnd type="none" w="med" len="med"/>
                    </a:lnB>
                    <a:solidFill>
                      <a:srgbClr val="FFFFFF"/>
                    </a:solidFill>
                  </a:tcPr>
                </a:tc>
                <a:tc>
                  <a:txBody>
                    <a:bodyPr/>
                    <a:lstStyle/>
                    <a:p>
                      <a:pPr algn="l" indent="0" marL="0">
                        <a:buNone/>
                      </a:pPr>
                      <a:r>
                        <a:rPr lang="en-US" sz="1200" dirty="0">
                          <a:solidFill>
                            <a:srgbClr val="3A4152"/>
                          </a:solidFill>
                          <a:latin typeface="Calibri" pitchFamily="34" charset="0"/>
                          <a:ea typeface="Calibri" pitchFamily="34" charset="-122"/>
                          <a:cs typeface="Calibri" pitchFamily="34" charset="-120"/>
                        </a:rPr>
                        <a:t>Skala global, sertifikasi internasional, ekosistem integrasi seluas vendor global</a:t>
                      </a:r>
                      <a:endParaRPr lang="en-US" sz="1200" dirty="0">
                        <a:latin typeface="Calibri" charset="0"/>
                        <a:ea typeface="Calibri" charset="0"/>
                        <a:cs typeface="Calibri" charset="0"/>
                      </a:endParaRPr>
                    </a:p>
                  </a:txBody>
                  <a:tcPr marL="146304" marR="146304" marT="109728" marB="109728" anchor="ctr">
                    <a:lnL w="9525" cap="flat" cmpd="sng" algn="ctr">
                      <a:solidFill>
                        <a:srgbClr val="D7DEE8"/>
                      </a:solidFill>
                      <a:prstDash val="solid"/>
                      <a:round/>
                      <a:headEnd type="none" w="med" len="med"/>
                      <a:tailEnd type="none" w="med" len="med"/>
                    </a:lnL>
                    <a:lnR w="9525" cap="flat" cmpd="sng" algn="ctr">
                      <a:solidFill>
                        <a:srgbClr val="D7DEE8"/>
                      </a:solidFill>
                      <a:prstDash val="solid"/>
                      <a:round/>
                      <a:headEnd type="none" w="med" len="med"/>
                      <a:tailEnd type="none" w="med" len="med"/>
                    </a:lnR>
                    <a:lnT w="9525" cap="flat" cmpd="sng" algn="ctr">
                      <a:solidFill>
                        <a:srgbClr val="D7DEE8"/>
                      </a:solidFill>
                      <a:prstDash val="solid"/>
                      <a:round/>
                      <a:headEnd type="none" w="med" len="med"/>
                      <a:tailEnd type="none" w="med" len="med"/>
                    </a:lnT>
                    <a:lnB w="9525" cap="flat" cmpd="sng" algn="ctr">
                      <a:solidFill>
                        <a:srgbClr val="D7DEE8"/>
                      </a:solidFill>
                      <a:prstDash val="solid"/>
                      <a:round/>
                      <a:headEnd type="none" w="med" len="med"/>
                      <a:tailEnd type="none" w="med" len="med"/>
                    </a:lnB>
                    <a:solidFill>
                      <a:srgbClr val="FFFFFF"/>
                    </a:solidFill>
                  </a:tcPr>
                </a:tc>
              </a:tr>
              <a:tr h="841248">
                <a:tc>
                  <a:txBody>
                    <a:bodyPr/>
                    <a:lstStyle/>
                    <a:p>
                      <a:pPr algn="l" indent="0" marL="0">
                        <a:buNone/>
                      </a:pPr>
                      <a:r>
                        <a:rPr lang="en-US" sz="1200" b="1" dirty="0">
                          <a:solidFill>
                            <a:srgbClr val="1B2A4A"/>
                          </a:solidFill>
                          <a:latin typeface="Calibri" pitchFamily="34" charset="0"/>
                          <a:ea typeface="Calibri" pitchFamily="34" charset="-122"/>
                          <a:cs typeface="Calibri" pitchFamily="34" charset="-120"/>
                        </a:rPr>
                        <a:t>OpenText</a:t>
                      </a:r>
                      <a:endParaRPr lang="en-US" sz="1200" dirty="0">
                        <a:latin typeface="Calibri" charset="0"/>
                        <a:ea typeface="Calibri" charset="0"/>
                        <a:cs typeface="Calibri" charset="0"/>
                      </a:endParaRPr>
                    </a:p>
                  </a:txBody>
                  <a:tcPr marL="146304" marR="146304" marT="109728" marB="109728" anchor="ctr">
                    <a:lnL w="9525" cap="flat" cmpd="sng" algn="ctr">
                      <a:solidFill>
                        <a:srgbClr val="D7DEE8"/>
                      </a:solidFill>
                      <a:prstDash val="solid"/>
                      <a:round/>
                      <a:headEnd type="none" w="med" len="med"/>
                      <a:tailEnd type="none" w="med" len="med"/>
                    </a:lnL>
                    <a:lnR w="9525" cap="flat" cmpd="sng" algn="ctr">
                      <a:solidFill>
                        <a:srgbClr val="D7DEE8"/>
                      </a:solidFill>
                      <a:prstDash val="solid"/>
                      <a:round/>
                      <a:headEnd type="none" w="med" len="med"/>
                      <a:tailEnd type="none" w="med" len="med"/>
                    </a:lnR>
                    <a:lnT w="9525" cap="flat" cmpd="sng" algn="ctr">
                      <a:solidFill>
                        <a:srgbClr val="D7DEE8"/>
                      </a:solidFill>
                      <a:prstDash val="solid"/>
                      <a:round/>
                      <a:headEnd type="none" w="med" len="med"/>
                      <a:tailEnd type="none" w="med" len="med"/>
                    </a:lnT>
                    <a:lnB w="9525" cap="flat" cmpd="sng" algn="ctr">
                      <a:solidFill>
                        <a:srgbClr val="D7DEE8"/>
                      </a:solidFill>
                      <a:prstDash val="solid"/>
                      <a:round/>
                      <a:headEnd type="none" w="med" len="med"/>
                      <a:tailEnd type="none" w="med" len="med"/>
                    </a:lnB>
                    <a:solidFill>
                      <a:srgbClr val="EAF0F8"/>
                    </a:solidFill>
                  </a:tcPr>
                </a:tc>
                <a:tc>
                  <a:txBody>
                    <a:bodyPr/>
                    <a:lstStyle/>
                    <a:p>
                      <a:pPr algn="l" indent="0" marL="0">
                        <a:buNone/>
                      </a:pPr>
                      <a:r>
                        <a:rPr lang="en-US" sz="1200" dirty="0">
                          <a:solidFill>
                            <a:srgbClr val="3A4152"/>
                          </a:solidFill>
                          <a:latin typeface="Calibri" pitchFamily="34" charset="0"/>
                          <a:ea typeface="Calibri" pitchFamily="34" charset="-122"/>
                          <a:cs typeface="Calibri" pitchFamily="34" charset="-120"/>
                        </a:rPr>
                        <a:t>ECM, IDP, capture, workflow, analytics, cybersecurity, legal tech, AI Aviator</a:t>
                      </a:r>
                      <a:endParaRPr lang="en-US" sz="1200" dirty="0">
                        <a:latin typeface="Calibri" charset="0"/>
                        <a:ea typeface="Calibri" charset="0"/>
                        <a:cs typeface="Calibri" charset="0"/>
                      </a:endParaRPr>
                    </a:p>
                  </a:txBody>
                  <a:tcPr marL="146304" marR="146304" marT="109728" marB="109728" anchor="ctr">
                    <a:lnL w="9525" cap="flat" cmpd="sng" algn="ctr">
                      <a:solidFill>
                        <a:srgbClr val="D7DEE8"/>
                      </a:solidFill>
                      <a:prstDash val="solid"/>
                      <a:round/>
                      <a:headEnd type="none" w="med" len="med"/>
                      <a:tailEnd type="none" w="med" len="med"/>
                    </a:lnL>
                    <a:lnR w="9525" cap="flat" cmpd="sng" algn="ctr">
                      <a:solidFill>
                        <a:srgbClr val="D7DEE8"/>
                      </a:solidFill>
                      <a:prstDash val="solid"/>
                      <a:round/>
                      <a:headEnd type="none" w="med" len="med"/>
                      <a:tailEnd type="none" w="med" len="med"/>
                    </a:lnR>
                    <a:lnT w="9525" cap="flat" cmpd="sng" algn="ctr">
                      <a:solidFill>
                        <a:srgbClr val="D7DEE8"/>
                      </a:solidFill>
                      <a:prstDash val="solid"/>
                      <a:round/>
                      <a:headEnd type="none" w="med" len="med"/>
                      <a:tailEnd type="none" w="med" len="med"/>
                    </a:lnT>
                    <a:lnB w="9525" cap="flat" cmpd="sng" algn="ctr">
                      <a:solidFill>
                        <a:srgbClr val="D7DEE8"/>
                      </a:solidFill>
                      <a:prstDash val="solid"/>
                      <a:round/>
                      <a:headEnd type="none" w="med" len="med"/>
                      <a:tailEnd type="none" w="med" len="med"/>
                    </a:lnB>
                    <a:solidFill>
                      <a:srgbClr val="F5F8FC"/>
                    </a:solidFill>
                  </a:tcPr>
                </a:tc>
                <a:tc>
                  <a:txBody>
                    <a:bodyPr/>
                    <a:lstStyle/>
                    <a:p>
                      <a:pPr algn="l" indent="0" marL="0">
                        <a:buNone/>
                      </a:pPr>
                      <a:r>
                        <a:rPr lang="en-US" sz="1200" dirty="0">
                          <a:solidFill>
                            <a:srgbClr val="3A4152"/>
                          </a:solidFill>
                          <a:latin typeface="Calibri" pitchFamily="34" charset="0"/>
                          <a:ea typeface="Calibri" pitchFamily="34" charset="-122"/>
                          <a:cs typeface="Calibri" pitchFamily="34" charset="-120"/>
                        </a:rPr>
                        <a:t>500+ integrasi, kepatuhan GDPR/HIPAA/SOC 2, arsitektur multi-negara</a:t>
                      </a:r>
                      <a:endParaRPr lang="en-US" sz="1200" dirty="0">
                        <a:latin typeface="Calibri" charset="0"/>
                        <a:ea typeface="Calibri" charset="0"/>
                        <a:cs typeface="Calibri" charset="0"/>
                      </a:endParaRPr>
                    </a:p>
                  </a:txBody>
                  <a:tcPr marL="146304" marR="146304" marT="109728" marB="109728" anchor="ctr">
                    <a:lnL w="9525" cap="flat" cmpd="sng" algn="ctr">
                      <a:solidFill>
                        <a:srgbClr val="D7DEE8"/>
                      </a:solidFill>
                      <a:prstDash val="solid"/>
                      <a:round/>
                      <a:headEnd type="none" w="med" len="med"/>
                      <a:tailEnd type="none" w="med" len="med"/>
                    </a:lnL>
                    <a:lnR w="9525" cap="flat" cmpd="sng" algn="ctr">
                      <a:solidFill>
                        <a:srgbClr val="D7DEE8"/>
                      </a:solidFill>
                      <a:prstDash val="solid"/>
                      <a:round/>
                      <a:headEnd type="none" w="med" len="med"/>
                      <a:tailEnd type="none" w="med" len="med"/>
                    </a:lnR>
                    <a:lnT w="9525" cap="flat" cmpd="sng" algn="ctr">
                      <a:solidFill>
                        <a:srgbClr val="D7DEE8"/>
                      </a:solidFill>
                      <a:prstDash val="solid"/>
                      <a:round/>
                      <a:headEnd type="none" w="med" len="med"/>
                      <a:tailEnd type="none" w="med" len="med"/>
                    </a:lnT>
                    <a:lnB w="9525" cap="flat" cmpd="sng" algn="ctr">
                      <a:solidFill>
                        <a:srgbClr val="D7DEE8"/>
                      </a:solidFill>
                      <a:prstDash val="solid"/>
                      <a:round/>
                      <a:headEnd type="none" w="med" len="med"/>
                      <a:tailEnd type="none" w="med" len="med"/>
                    </a:lnB>
                    <a:solidFill>
                      <a:srgbClr val="F5F8FC"/>
                    </a:solidFill>
                  </a:tcPr>
                </a:tc>
                <a:tc>
                  <a:txBody>
                    <a:bodyPr/>
                    <a:lstStyle/>
                    <a:p>
                      <a:pPr algn="l" indent="0" marL="0">
                        <a:buNone/>
                      </a:pPr>
                      <a:r>
                        <a:rPr lang="en-US" sz="1200" dirty="0">
                          <a:solidFill>
                            <a:srgbClr val="3A4152"/>
                          </a:solidFill>
                          <a:latin typeface="Calibri" pitchFamily="34" charset="0"/>
                          <a:ea typeface="Calibri" pitchFamily="34" charset="-122"/>
                          <a:cs typeface="Calibri" pitchFamily="34" charset="-120"/>
                        </a:rPr>
                        <a:t>Kesederhanaan; butuh training panjang dan implementasi berbulan-bulan</a:t>
                      </a:r>
                      <a:endParaRPr lang="en-US" sz="1200" dirty="0">
                        <a:latin typeface="Calibri" charset="0"/>
                        <a:ea typeface="Calibri" charset="0"/>
                        <a:cs typeface="Calibri" charset="0"/>
                      </a:endParaRPr>
                    </a:p>
                  </a:txBody>
                  <a:tcPr marL="146304" marR="146304" marT="109728" marB="109728" anchor="ctr">
                    <a:lnL w="9525" cap="flat" cmpd="sng" algn="ctr">
                      <a:solidFill>
                        <a:srgbClr val="D7DEE8"/>
                      </a:solidFill>
                      <a:prstDash val="solid"/>
                      <a:round/>
                      <a:headEnd type="none" w="med" len="med"/>
                      <a:tailEnd type="none" w="med" len="med"/>
                    </a:lnL>
                    <a:lnR w="9525" cap="flat" cmpd="sng" algn="ctr">
                      <a:solidFill>
                        <a:srgbClr val="D7DEE8"/>
                      </a:solidFill>
                      <a:prstDash val="solid"/>
                      <a:round/>
                      <a:headEnd type="none" w="med" len="med"/>
                      <a:tailEnd type="none" w="med" len="med"/>
                    </a:lnR>
                    <a:lnT w="9525" cap="flat" cmpd="sng" algn="ctr">
                      <a:solidFill>
                        <a:srgbClr val="D7DEE8"/>
                      </a:solidFill>
                      <a:prstDash val="solid"/>
                      <a:round/>
                      <a:headEnd type="none" w="med" len="med"/>
                      <a:tailEnd type="none" w="med" len="med"/>
                    </a:lnT>
                    <a:lnB w="9525" cap="flat" cmpd="sng" algn="ctr">
                      <a:solidFill>
                        <a:srgbClr val="D7DEE8"/>
                      </a:solidFill>
                      <a:prstDash val="solid"/>
                      <a:round/>
                      <a:headEnd type="none" w="med" len="med"/>
                      <a:tailEnd type="none" w="med" len="med"/>
                    </a:lnB>
                    <a:solidFill>
                      <a:srgbClr val="F5F8FC"/>
                    </a:solidFill>
                  </a:tcPr>
                </a:tc>
              </a:tr>
              <a:tr h="841248">
                <a:tc>
                  <a:txBody>
                    <a:bodyPr/>
                    <a:lstStyle/>
                    <a:p>
                      <a:pPr algn="l" indent="0" marL="0">
                        <a:buNone/>
                      </a:pPr>
                      <a:r>
                        <a:rPr lang="en-US" sz="1200" b="1" dirty="0">
                          <a:solidFill>
                            <a:srgbClr val="1B2A4A"/>
                          </a:solidFill>
                          <a:latin typeface="Calibri" pitchFamily="34" charset="0"/>
                          <a:ea typeface="Calibri" pitchFamily="34" charset="-122"/>
                          <a:cs typeface="Calibri" pitchFamily="34" charset="-120"/>
                        </a:rPr>
                        <a:t>Crown RMS</a:t>
                      </a:r>
                      <a:endParaRPr lang="en-US" sz="1200" dirty="0">
                        <a:latin typeface="Calibri" charset="0"/>
                        <a:ea typeface="Calibri" charset="0"/>
                        <a:cs typeface="Calibri" charset="0"/>
                      </a:endParaRPr>
                    </a:p>
                  </a:txBody>
                  <a:tcPr marL="146304" marR="146304" marT="109728" marB="109728" anchor="ctr">
                    <a:lnL w="9525" cap="flat" cmpd="sng" algn="ctr">
                      <a:solidFill>
                        <a:srgbClr val="D7DEE8"/>
                      </a:solidFill>
                      <a:prstDash val="solid"/>
                      <a:round/>
                      <a:headEnd type="none" w="med" len="med"/>
                      <a:tailEnd type="none" w="med" len="med"/>
                    </a:lnL>
                    <a:lnR w="9525" cap="flat" cmpd="sng" algn="ctr">
                      <a:solidFill>
                        <a:srgbClr val="D7DEE8"/>
                      </a:solidFill>
                      <a:prstDash val="solid"/>
                      <a:round/>
                      <a:headEnd type="none" w="med" len="med"/>
                      <a:tailEnd type="none" w="med" len="med"/>
                    </a:lnR>
                    <a:lnT w="9525" cap="flat" cmpd="sng" algn="ctr">
                      <a:solidFill>
                        <a:srgbClr val="D7DEE8"/>
                      </a:solidFill>
                      <a:prstDash val="solid"/>
                      <a:round/>
                      <a:headEnd type="none" w="med" len="med"/>
                      <a:tailEnd type="none" w="med" len="med"/>
                    </a:lnT>
                    <a:lnB w="9525" cap="flat" cmpd="sng" algn="ctr">
                      <a:solidFill>
                        <a:srgbClr val="D7DEE8"/>
                      </a:solidFill>
                      <a:prstDash val="solid"/>
                      <a:round/>
                      <a:headEnd type="none" w="med" len="med"/>
                      <a:tailEnd type="none" w="med" len="med"/>
                    </a:lnB>
                    <a:solidFill>
                      <a:srgbClr val="EAF0F8"/>
                    </a:solidFill>
                  </a:tcPr>
                </a:tc>
                <a:tc>
                  <a:txBody>
                    <a:bodyPr/>
                    <a:lstStyle/>
                    <a:p>
                      <a:pPr algn="l" indent="0" marL="0">
                        <a:buNone/>
                      </a:pPr>
                      <a:r>
                        <a:rPr lang="en-US" sz="1200" dirty="0">
                          <a:solidFill>
                            <a:srgbClr val="3A4152"/>
                          </a:solidFill>
                          <a:latin typeface="Calibri" pitchFamily="34" charset="0"/>
                          <a:ea typeface="Calibri" pitchFamily="34" charset="-122"/>
                          <a:cs typeface="Calibri" pitchFamily="34" charset="-120"/>
                        </a:rPr>
                        <a:t>Penyimpanan fisik, scanning, vault, pemusnahan bersertifikat, portal ASTRA, ECM EffiDocX</a:t>
                      </a:r>
                      <a:endParaRPr lang="en-US" sz="1200" dirty="0">
                        <a:latin typeface="Calibri" charset="0"/>
                        <a:ea typeface="Calibri" charset="0"/>
                        <a:cs typeface="Calibri" charset="0"/>
                      </a:endParaRPr>
                    </a:p>
                  </a:txBody>
                  <a:tcPr marL="146304" marR="146304" marT="109728" marB="109728" anchor="ctr">
                    <a:lnL w="9525" cap="flat" cmpd="sng" algn="ctr">
                      <a:solidFill>
                        <a:srgbClr val="D7DEE8"/>
                      </a:solidFill>
                      <a:prstDash val="solid"/>
                      <a:round/>
                      <a:headEnd type="none" w="med" len="med"/>
                      <a:tailEnd type="none" w="med" len="med"/>
                    </a:lnL>
                    <a:lnR w="9525" cap="flat" cmpd="sng" algn="ctr">
                      <a:solidFill>
                        <a:srgbClr val="D7DEE8"/>
                      </a:solidFill>
                      <a:prstDash val="solid"/>
                      <a:round/>
                      <a:headEnd type="none" w="med" len="med"/>
                      <a:tailEnd type="none" w="med" len="med"/>
                    </a:lnR>
                    <a:lnT w="9525" cap="flat" cmpd="sng" algn="ctr">
                      <a:solidFill>
                        <a:srgbClr val="D7DEE8"/>
                      </a:solidFill>
                      <a:prstDash val="solid"/>
                      <a:round/>
                      <a:headEnd type="none" w="med" len="med"/>
                      <a:tailEnd type="none" w="med" len="med"/>
                    </a:lnT>
                    <a:lnB w="9525" cap="flat" cmpd="sng" algn="ctr">
                      <a:solidFill>
                        <a:srgbClr val="D7DEE8"/>
                      </a:solidFill>
                      <a:prstDash val="solid"/>
                      <a:round/>
                      <a:headEnd type="none" w="med" len="med"/>
                      <a:tailEnd type="none" w="med" len="med"/>
                    </a:lnB>
                    <a:solidFill>
                      <a:srgbClr val="FFFFFF"/>
                    </a:solidFill>
                  </a:tcPr>
                </a:tc>
                <a:tc>
                  <a:txBody>
                    <a:bodyPr/>
                    <a:lstStyle/>
                    <a:p>
                      <a:pPr algn="l" indent="0" marL="0">
                        <a:buNone/>
                      </a:pPr>
                      <a:r>
                        <a:rPr lang="en-US" sz="1200" dirty="0">
                          <a:solidFill>
                            <a:srgbClr val="3A4152"/>
                          </a:solidFill>
                          <a:latin typeface="Calibri" pitchFamily="34" charset="0"/>
                          <a:ea typeface="Calibri" pitchFamily="34" charset="-122"/>
                          <a:cs typeface="Calibri" pitchFamily="34" charset="-120"/>
                        </a:rPr>
                        <a:t>Jaringan fasilitas 50+ negara dan rantai kustodi fisik yang teruji</a:t>
                      </a:r>
                      <a:endParaRPr lang="en-US" sz="1200" dirty="0">
                        <a:latin typeface="Calibri" charset="0"/>
                        <a:ea typeface="Calibri" charset="0"/>
                        <a:cs typeface="Calibri" charset="0"/>
                      </a:endParaRPr>
                    </a:p>
                  </a:txBody>
                  <a:tcPr marL="146304" marR="146304" marT="109728" marB="109728" anchor="ctr">
                    <a:lnL w="9525" cap="flat" cmpd="sng" algn="ctr">
                      <a:solidFill>
                        <a:srgbClr val="D7DEE8"/>
                      </a:solidFill>
                      <a:prstDash val="solid"/>
                      <a:round/>
                      <a:headEnd type="none" w="med" len="med"/>
                      <a:tailEnd type="none" w="med" len="med"/>
                    </a:lnL>
                    <a:lnR w="9525" cap="flat" cmpd="sng" algn="ctr">
                      <a:solidFill>
                        <a:srgbClr val="D7DEE8"/>
                      </a:solidFill>
                      <a:prstDash val="solid"/>
                      <a:round/>
                      <a:headEnd type="none" w="med" len="med"/>
                      <a:tailEnd type="none" w="med" len="med"/>
                    </a:lnR>
                    <a:lnT w="9525" cap="flat" cmpd="sng" algn="ctr">
                      <a:solidFill>
                        <a:srgbClr val="D7DEE8"/>
                      </a:solidFill>
                      <a:prstDash val="solid"/>
                      <a:round/>
                      <a:headEnd type="none" w="med" len="med"/>
                      <a:tailEnd type="none" w="med" len="med"/>
                    </a:lnT>
                    <a:lnB w="9525" cap="flat" cmpd="sng" algn="ctr">
                      <a:solidFill>
                        <a:srgbClr val="D7DEE8"/>
                      </a:solidFill>
                      <a:prstDash val="solid"/>
                      <a:round/>
                      <a:headEnd type="none" w="med" len="med"/>
                      <a:tailEnd type="none" w="med" len="med"/>
                    </a:lnB>
                    <a:solidFill>
                      <a:srgbClr val="FFFFFF"/>
                    </a:solidFill>
                  </a:tcPr>
                </a:tc>
                <a:tc>
                  <a:txBody>
                    <a:bodyPr/>
                    <a:lstStyle/>
                    <a:p>
                      <a:pPr algn="l" indent="0" marL="0">
                        <a:buNone/>
                      </a:pPr>
                      <a:r>
                        <a:rPr lang="en-US" sz="1200" dirty="0">
                          <a:solidFill>
                            <a:srgbClr val="3A4152"/>
                          </a:solidFill>
                          <a:latin typeface="Calibri" pitchFamily="34" charset="0"/>
                          <a:ea typeface="Calibri" pitchFamily="34" charset="-122"/>
                          <a:cs typeface="Calibri" pitchFamily="34" charset="-120"/>
                        </a:rPr>
                        <a:t>Produk software mandiri yang bisa dibeli lepas dari layanan jasanya</a:t>
                      </a:r>
                      <a:endParaRPr lang="en-US" sz="1200" dirty="0">
                        <a:latin typeface="Calibri" charset="0"/>
                        <a:ea typeface="Calibri" charset="0"/>
                        <a:cs typeface="Calibri" charset="0"/>
                      </a:endParaRPr>
                    </a:p>
                  </a:txBody>
                  <a:tcPr marL="146304" marR="146304" marT="109728" marB="109728" anchor="ctr">
                    <a:lnL w="9525" cap="flat" cmpd="sng" algn="ctr">
                      <a:solidFill>
                        <a:srgbClr val="D7DEE8"/>
                      </a:solidFill>
                      <a:prstDash val="solid"/>
                      <a:round/>
                      <a:headEnd type="none" w="med" len="med"/>
                      <a:tailEnd type="none" w="med" len="med"/>
                    </a:lnL>
                    <a:lnR w="9525" cap="flat" cmpd="sng" algn="ctr">
                      <a:solidFill>
                        <a:srgbClr val="D7DEE8"/>
                      </a:solidFill>
                      <a:prstDash val="solid"/>
                      <a:round/>
                      <a:headEnd type="none" w="med" len="med"/>
                      <a:tailEnd type="none" w="med" len="med"/>
                    </a:lnR>
                    <a:lnT w="9525" cap="flat" cmpd="sng" algn="ctr">
                      <a:solidFill>
                        <a:srgbClr val="D7DEE8"/>
                      </a:solidFill>
                      <a:prstDash val="solid"/>
                      <a:round/>
                      <a:headEnd type="none" w="med" len="med"/>
                      <a:tailEnd type="none" w="med" len="med"/>
                    </a:lnT>
                    <a:lnB w="9525" cap="flat" cmpd="sng" algn="ctr">
                      <a:solidFill>
                        <a:srgbClr val="D7DEE8"/>
                      </a:solidFill>
                      <a:prstDash val="solid"/>
                      <a:round/>
                      <a:headEnd type="none" w="med" len="med"/>
                      <a:tailEnd type="none" w="med" len="med"/>
                    </a:lnB>
                    <a:solidFill>
                      <a:srgbClr val="FFFFFF"/>
                    </a:solidFill>
                  </a:tcPr>
                </a:tc>
              </a:tr>
              <a:tr h="841248">
                <a:tc>
                  <a:txBody>
                    <a:bodyPr/>
                    <a:lstStyle/>
                    <a:p>
                      <a:pPr algn="l" indent="0" marL="0">
                        <a:buNone/>
                      </a:pPr>
                      <a:r>
                        <a:rPr lang="en-US" sz="1200" b="1" dirty="0">
                          <a:solidFill>
                            <a:srgbClr val="1B2A4A"/>
                          </a:solidFill>
                          <a:latin typeface="Calibri" pitchFamily="34" charset="0"/>
                          <a:ea typeface="Calibri" pitchFamily="34" charset="-122"/>
                          <a:cs typeface="Calibri" pitchFamily="34" charset="-120"/>
                        </a:rPr>
                        <a:t>Sekawan Media</a:t>
                      </a:r>
                      <a:endParaRPr lang="en-US" sz="1200" dirty="0">
                        <a:latin typeface="Calibri" charset="0"/>
                        <a:ea typeface="Calibri" charset="0"/>
                        <a:cs typeface="Calibri" charset="0"/>
                      </a:endParaRPr>
                    </a:p>
                  </a:txBody>
                  <a:tcPr marL="146304" marR="146304" marT="109728" marB="109728" anchor="ctr">
                    <a:lnL w="9525" cap="flat" cmpd="sng" algn="ctr">
                      <a:solidFill>
                        <a:srgbClr val="D7DEE8"/>
                      </a:solidFill>
                      <a:prstDash val="solid"/>
                      <a:round/>
                      <a:headEnd type="none" w="med" len="med"/>
                      <a:tailEnd type="none" w="med" len="med"/>
                    </a:lnL>
                    <a:lnR w="9525" cap="flat" cmpd="sng" algn="ctr">
                      <a:solidFill>
                        <a:srgbClr val="D7DEE8"/>
                      </a:solidFill>
                      <a:prstDash val="solid"/>
                      <a:round/>
                      <a:headEnd type="none" w="med" len="med"/>
                      <a:tailEnd type="none" w="med" len="med"/>
                    </a:lnR>
                    <a:lnT w="9525" cap="flat" cmpd="sng" algn="ctr">
                      <a:solidFill>
                        <a:srgbClr val="D7DEE8"/>
                      </a:solidFill>
                      <a:prstDash val="solid"/>
                      <a:round/>
                      <a:headEnd type="none" w="med" len="med"/>
                      <a:tailEnd type="none" w="med" len="med"/>
                    </a:lnT>
                    <a:lnB w="9525" cap="flat" cmpd="sng" algn="ctr">
                      <a:solidFill>
                        <a:srgbClr val="D7DEE8"/>
                      </a:solidFill>
                      <a:prstDash val="solid"/>
                      <a:round/>
                      <a:headEnd type="none" w="med" len="med"/>
                      <a:tailEnd type="none" w="med" len="med"/>
                    </a:lnB>
                    <a:solidFill>
                      <a:srgbClr val="EAF0F8"/>
                    </a:solidFill>
                  </a:tcPr>
                </a:tc>
                <a:tc>
                  <a:txBody>
                    <a:bodyPr/>
                    <a:lstStyle/>
                    <a:p>
                      <a:pPr algn="l" indent="0" marL="0">
                        <a:buNone/>
                      </a:pPr>
                      <a:r>
                        <a:rPr lang="en-US" sz="1200" dirty="0">
                          <a:solidFill>
                            <a:srgbClr val="3A4152"/>
                          </a:solidFill>
                          <a:latin typeface="Calibri" pitchFamily="34" charset="0"/>
                          <a:ea typeface="Calibri" pitchFamily="34" charset="-122"/>
                          <a:cs typeface="Calibri" pitchFamily="34" charset="-120"/>
                        </a:rPr>
                        <a:t>Pengembangan aplikasi web &amp; mobile custom, termasuk persuratan dan arsip</a:t>
                      </a:r>
                      <a:endParaRPr lang="en-US" sz="1200" dirty="0">
                        <a:latin typeface="Calibri" charset="0"/>
                        <a:ea typeface="Calibri" charset="0"/>
                        <a:cs typeface="Calibri" charset="0"/>
                      </a:endParaRPr>
                    </a:p>
                  </a:txBody>
                  <a:tcPr marL="146304" marR="146304" marT="109728" marB="109728" anchor="ctr">
                    <a:lnL w="9525" cap="flat" cmpd="sng" algn="ctr">
                      <a:solidFill>
                        <a:srgbClr val="D7DEE8"/>
                      </a:solidFill>
                      <a:prstDash val="solid"/>
                      <a:round/>
                      <a:headEnd type="none" w="med" len="med"/>
                      <a:tailEnd type="none" w="med" len="med"/>
                    </a:lnL>
                    <a:lnR w="9525" cap="flat" cmpd="sng" algn="ctr">
                      <a:solidFill>
                        <a:srgbClr val="D7DEE8"/>
                      </a:solidFill>
                      <a:prstDash val="solid"/>
                      <a:round/>
                      <a:headEnd type="none" w="med" len="med"/>
                      <a:tailEnd type="none" w="med" len="med"/>
                    </a:lnR>
                    <a:lnT w="9525" cap="flat" cmpd="sng" algn="ctr">
                      <a:solidFill>
                        <a:srgbClr val="D7DEE8"/>
                      </a:solidFill>
                      <a:prstDash val="solid"/>
                      <a:round/>
                      <a:headEnd type="none" w="med" len="med"/>
                      <a:tailEnd type="none" w="med" len="med"/>
                    </a:lnT>
                    <a:lnB w="9525" cap="flat" cmpd="sng" algn="ctr">
                      <a:solidFill>
                        <a:srgbClr val="D7DEE8"/>
                      </a:solidFill>
                      <a:prstDash val="solid"/>
                      <a:round/>
                      <a:headEnd type="none" w="med" len="med"/>
                      <a:tailEnd type="none" w="med" len="med"/>
                    </a:lnB>
                    <a:solidFill>
                      <a:srgbClr val="F5F8FC"/>
                    </a:solidFill>
                  </a:tcPr>
                </a:tc>
                <a:tc>
                  <a:txBody>
                    <a:bodyPr/>
                    <a:lstStyle/>
                    <a:p>
                      <a:pPr algn="l" indent="0" marL="0">
                        <a:buNone/>
                      </a:pPr>
                      <a:r>
                        <a:rPr lang="en-US" sz="1200" dirty="0">
                          <a:solidFill>
                            <a:srgbClr val="3A4152"/>
                          </a:solidFill>
                          <a:latin typeface="Calibri" pitchFamily="34" charset="0"/>
                          <a:ea typeface="Calibri" pitchFamily="34" charset="-122"/>
                          <a:cs typeface="Calibri" pitchFamily="34" charset="-120"/>
                        </a:rPr>
                        <a:t>Fleksibel mengikuti proses kerja klien karena dibangun dari nol</a:t>
                      </a:r>
                      <a:endParaRPr lang="en-US" sz="1200" dirty="0">
                        <a:latin typeface="Calibri" charset="0"/>
                        <a:ea typeface="Calibri" charset="0"/>
                        <a:cs typeface="Calibri" charset="0"/>
                      </a:endParaRPr>
                    </a:p>
                  </a:txBody>
                  <a:tcPr marL="146304" marR="146304" marT="109728" marB="109728" anchor="ctr">
                    <a:lnL w="9525" cap="flat" cmpd="sng" algn="ctr">
                      <a:solidFill>
                        <a:srgbClr val="D7DEE8"/>
                      </a:solidFill>
                      <a:prstDash val="solid"/>
                      <a:round/>
                      <a:headEnd type="none" w="med" len="med"/>
                      <a:tailEnd type="none" w="med" len="med"/>
                    </a:lnL>
                    <a:lnR w="9525" cap="flat" cmpd="sng" algn="ctr">
                      <a:solidFill>
                        <a:srgbClr val="D7DEE8"/>
                      </a:solidFill>
                      <a:prstDash val="solid"/>
                      <a:round/>
                      <a:headEnd type="none" w="med" len="med"/>
                      <a:tailEnd type="none" w="med" len="med"/>
                    </a:lnR>
                    <a:lnT w="9525" cap="flat" cmpd="sng" algn="ctr">
                      <a:solidFill>
                        <a:srgbClr val="D7DEE8"/>
                      </a:solidFill>
                      <a:prstDash val="solid"/>
                      <a:round/>
                      <a:headEnd type="none" w="med" len="med"/>
                      <a:tailEnd type="none" w="med" len="med"/>
                    </a:lnT>
                    <a:lnB w="9525" cap="flat" cmpd="sng" algn="ctr">
                      <a:solidFill>
                        <a:srgbClr val="D7DEE8"/>
                      </a:solidFill>
                      <a:prstDash val="solid"/>
                      <a:round/>
                      <a:headEnd type="none" w="med" len="med"/>
                      <a:tailEnd type="none" w="med" len="med"/>
                    </a:lnB>
                    <a:solidFill>
                      <a:srgbClr val="F5F8FC"/>
                    </a:solidFill>
                  </a:tcPr>
                </a:tc>
                <a:tc>
                  <a:txBody>
                    <a:bodyPr/>
                    <a:lstStyle/>
                    <a:p>
                      <a:pPr algn="l" indent="0" marL="0">
                        <a:buNone/>
                      </a:pPr>
                      <a:r>
                        <a:rPr lang="en-US" sz="1200" dirty="0">
                          <a:solidFill>
                            <a:srgbClr val="3A4152"/>
                          </a:solidFill>
                          <a:latin typeface="Calibri" pitchFamily="34" charset="0"/>
                          <a:ea typeface="Calibri" pitchFamily="34" charset="-122"/>
                          <a:cs typeface="Calibri" pitchFamily="34" charset="-120"/>
                        </a:rPr>
                        <a:t>Produk siap pakai, roadmap fitur, dan pembaruan berkelanjutan</a:t>
                      </a:r>
                      <a:endParaRPr lang="en-US" sz="1200" dirty="0">
                        <a:latin typeface="Calibri" charset="0"/>
                        <a:ea typeface="Calibri" charset="0"/>
                        <a:cs typeface="Calibri" charset="0"/>
                      </a:endParaRPr>
                    </a:p>
                  </a:txBody>
                  <a:tcPr marL="146304" marR="146304" marT="109728" marB="109728" anchor="ctr">
                    <a:lnL w="9525" cap="flat" cmpd="sng" algn="ctr">
                      <a:solidFill>
                        <a:srgbClr val="D7DEE8"/>
                      </a:solidFill>
                      <a:prstDash val="solid"/>
                      <a:round/>
                      <a:headEnd type="none" w="med" len="med"/>
                      <a:tailEnd type="none" w="med" len="med"/>
                    </a:lnL>
                    <a:lnR w="9525" cap="flat" cmpd="sng" algn="ctr">
                      <a:solidFill>
                        <a:srgbClr val="D7DEE8"/>
                      </a:solidFill>
                      <a:prstDash val="solid"/>
                      <a:round/>
                      <a:headEnd type="none" w="med" len="med"/>
                      <a:tailEnd type="none" w="med" len="med"/>
                    </a:lnR>
                    <a:lnT w="9525" cap="flat" cmpd="sng" algn="ctr">
                      <a:solidFill>
                        <a:srgbClr val="D7DEE8"/>
                      </a:solidFill>
                      <a:prstDash val="solid"/>
                      <a:round/>
                      <a:headEnd type="none" w="med" len="med"/>
                      <a:tailEnd type="none" w="med" len="med"/>
                    </a:lnT>
                    <a:lnB w="9525" cap="flat" cmpd="sng" algn="ctr">
                      <a:solidFill>
                        <a:srgbClr val="D7DEE8"/>
                      </a:solidFill>
                      <a:prstDash val="solid"/>
                      <a:round/>
                      <a:headEnd type="none" w="med" len="med"/>
                      <a:tailEnd type="none" w="med" len="med"/>
                    </a:lnB>
                    <a:solidFill>
                      <a:srgbClr val="F5F8FC"/>
                    </a:solidFill>
                  </a:tcPr>
                </a:tc>
              </a:tr>
              <a:tr h="841248">
                <a:tc>
                  <a:txBody>
                    <a:bodyPr/>
                    <a:lstStyle/>
                    <a:p>
                      <a:pPr algn="l" indent="0" marL="0">
                        <a:buNone/>
                      </a:pPr>
                      <a:r>
                        <a:rPr lang="en-US" sz="1200" b="1" dirty="0">
                          <a:solidFill>
                            <a:srgbClr val="1B2A4A"/>
                          </a:solidFill>
                          <a:latin typeface="Calibri" pitchFamily="34" charset="0"/>
                          <a:ea typeface="Calibri" pitchFamily="34" charset="-122"/>
                          <a:cs typeface="Calibri" pitchFamily="34" charset="-120"/>
                        </a:rPr>
                        <a:t>Privy</a:t>
                      </a:r>
                      <a:endParaRPr lang="en-US" sz="1200" dirty="0">
                        <a:latin typeface="Calibri" charset="0"/>
                        <a:ea typeface="Calibri" charset="0"/>
                        <a:cs typeface="Calibri" charset="0"/>
                      </a:endParaRPr>
                    </a:p>
                  </a:txBody>
                  <a:tcPr marL="146304" marR="146304" marT="109728" marB="109728" anchor="ctr">
                    <a:lnL w="9525" cap="flat" cmpd="sng" algn="ctr">
                      <a:solidFill>
                        <a:srgbClr val="D7DEE8"/>
                      </a:solidFill>
                      <a:prstDash val="solid"/>
                      <a:round/>
                      <a:headEnd type="none" w="med" len="med"/>
                      <a:tailEnd type="none" w="med" len="med"/>
                    </a:lnL>
                    <a:lnR w="9525" cap="flat" cmpd="sng" algn="ctr">
                      <a:solidFill>
                        <a:srgbClr val="D7DEE8"/>
                      </a:solidFill>
                      <a:prstDash val="solid"/>
                      <a:round/>
                      <a:headEnd type="none" w="med" len="med"/>
                      <a:tailEnd type="none" w="med" len="med"/>
                    </a:lnR>
                    <a:lnT w="9525" cap="flat" cmpd="sng" algn="ctr">
                      <a:solidFill>
                        <a:srgbClr val="D7DEE8"/>
                      </a:solidFill>
                      <a:prstDash val="solid"/>
                      <a:round/>
                      <a:headEnd type="none" w="med" len="med"/>
                      <a:tailEnd type="none" w="med" len="med"/>
                    </a:lnT>
                    <a:lnB w="9525" cap="flat" cmpd="sng" algn="ctr">
                      <a:solidFill>
                        <a:srgbClr val="D7DEE8"/>
                      </a:solidFill>
                      <a:prstDash val="solid"/>
                      <a:round/>
                      <a:headEnd type="none" w="med" len="med"/>
                      <a:tailEnd type="none" w="med" len="med"/>
                    </a:lnB>
                    <a:solidFill>
                      <a:srgbClr val="EAF0F8"/>
                    </a:solidFill>
                  </a:tcPr>
                </a:tc>
                <a:tc>
                  <a:txBody>
                    <a:bodyPr/>
                    <a:lstStyle/>
                    <a:p>
                      <a:pPr algn="l" indent="0" marL="0">
                        <a:buNone/>
                      </a:pPr>
                      <a:r>
                        <a:rPr lang="en-US" sz="1200" dirty="0">
                          <a:solidFill>
                            <a:srgbClr val="3A4152"/>
                          </a:solidFill>
                          <a:latin typeface="Calibri" pitchFamily="34" charset="0"/>
                          <a:ea typeface="Calibri" pitchFamily="34" charset="-122"/>
                          <a:cs typeface="Calibri" pitchFamily="34" charset="-120"/>
                        </a:rPr>
                        <a:t>e-KYC biometrik, identitas digital, TTE tersertifikasi, meterai elektronik</a:t>
                      </a:r>
                      <a:endParaRPr lang="en-US" sz="1200" dirty="0">
                        <a:latin typeface="Calibri" charset="0"/>
                        <a:ea typeface="Calibri" charset="0"/>
                        <a:cs typeface="Calibri" charset="0"/>
                      </a:endParaRPr>
                    </a:p>
                  </a:txBody>
                  <a:tcPr marL="146304" marR="146304" marT="109728" marB="109728" anchor="ctr">
                    <a:lnL w="9525" cap="flat" cmpd="sng" algn="ctr">
                      <a:solidFill>
                        <a:srgbClr val="D7DEE8"/>
                      </a:solidFill>
                      <a:prstDash val="solid"/>
                      <a:round/>
                      <a:headEnd type="none" w="med" len="med"/>
                      <a:tailEnd type="none" w="med" len="med"/>
                    </a:lnL>
                    <a:lnR w="9525" cap="flat" cmpd="sng" algn="ctr">
                      <a:solidFill>
                        <a:srgbClr val="D7DEE8"/>
                      </a:solidFill>
                      <a:prstDash val="solid"/>
                      <a:round/>
                      <a:headEnd type="none" w="med" len="med"/>
                      <a:tailEnd type="none" w="med" len="med"/>
                    </a:lnR>
                    <a:lnT w="9525" cap="flat" cmpd="sng" algn="ctr">
                      <a:solidFill>
                        <a:srgbClr val="D7DEE8"/>
                      </a:solidFill>
                      <a:prstDash val="solid"/>
                      <a:round/>
                      <a:headEnd type="none" w="med" len="med"/>
                      <a:tailEnd type="none" w="med" len="med"/>
                    </a:lnT>
                    <a:lnB w="9525" cap="flat" cmpd="sng" algn="ctr">
                      <a:solidFill>
                        <a:srgbClr val="D7DEE8"/>
                      </a:solidFill>
                      <a:prstDash val="solid"/>
                      <a:round/>
                      <a:headEnd type="none" w="med" len="med"/>
                      <a:tailEnd type="none" w="med" len="med"/>
                    </a:lnB>
                    <a:solidFill>
                      <a:srgbClr val="FFFFFF"/>
                    </a:solidFill>
                  </a:tcPr>
                </a:tc>
                <a:tc>
                  <a:txBody>
                    <a:bodyPr/>
                    <a:lstStyle/>
                    <a:p>
                      <a:pPr algn="l" indent="0" marL="0">
                        <a:buNone/>
                      </a:pPr>
                      <a:r>
                        <a:rPr lang="en-US" sz="1200" dirty="0">
                          <a:solidFill>
                            <a:srgbClr val="3A4152"/>
                          </a:solidFill>
                          <a:latin typeface="Calibri" pitchFamily="34" charset="0"/>
                          <a:ea typeface="Calibri" pitchFamily="34" charset="-122"/>
                          <a:cs typeface="Calibri" pitchFamily="34" charset="-120"/>
                        </a:rPr>
                        <a:t>Legalitas sebagai PSrE dan certificate warranty hingga Rp1 miliar</a:t>
                      </a:r>
                      <a:endParaRPr lang="en-US" sz="1200" dirty="0">
                        <a:latin typeface="Calibri" charset="0"/>
                        <a:ea typeface="Calibri" charset="0"/>
                        <a:cs typeface="Calibri" charset="0"/>
                      </a:endParaRPr>
                    </a:p>
                  </a:txBody>
                  <a:tcPr marL="146304" marR="146304" marT="109728" marB="109728" anchor="ctr">
                    <a:lnL w="9525" cap="flat" cmpd="sng" algn="ctr">
                      <a:solidFill>
                        <a:srgbClr val="D7DEE8"/>
                      </a:solidFill>
                      <a:prstDash val="solid"/>
                      <a:round/>
                      <a:headEnd type="none" w="med" len="med"/>
                      <a:tailEnd type="none" w="med" len="med"/>
                    </a:lnL>
                    <a:lnR w="9525" cap="flat" cmpd="sng" algn="ctr">
                      <a:solidFill>
                        <a:srgbClr val="D7DEE8"/>
                      </a:solidFill>
                      <a:prstDash val="solid"/>
                      <a:round/>
                      <a:headEnd type="none" w="med" len="med"/>
                      <a:tailEnd type="none" w="med" len="med"/>
                    </a:lnR>
                    <a:lnT w="9525" cap="flat" cmpd="sng" algn="ctr">
                      <a:solidFill>
                        <a:srgbClr val="D7DEE8"/>
                      </a:solidFill>
                      <a:prstDash val="solid"/>
                      <a:round/>
                      <a:headEnd type="none" w="med" len="med"/>
                      <a:tailEnd type="none" w="med" len="med"/>
                    </a:lnT>
                    <a:lnB w="9525" cap="flat" cmpd="sng" algn="ctr">
                      <a:solidFill>
                        <a:srgbClr val="D7DEE8"/>
                      </a:solidFill>
                      <a:prstDash val="solid"/>
                      <a:round/>
                      <a:headEnd type="none" w="med" len="med"/>
                      <a:tailEnd type="none" w="med" len="med"/>
                    </a:lnB>
                    <a:solidFill>
                      <a:srgbClr val="FFFFFF"/>
                    </a:solidFill>
                  </a:tcPr>
                </a:tc>
                <a:tc>
                  <a:txBody>
                    <a:bodyPr/>
                    <a:lstStyle/>
                    <a:p>
                      <a:pPr algn="l" indent="0" marL="0">
                        <a:buNone/>
                      </a:pPr>
                      <a:r>
                        <a:rPr lang="en-US" sz="1200" dirty="0">
                          <a:solidFill>
                            <a:srgbClr val="3A4152"/>
                          </a:solidFill>
                          <a:latin typeface="Calibri" pitchFamily="34" charset="0"/>
                          <a:ea typeface="Calibri" pitchFamily="34" charset="-122"/>
                          <a:cs typeface="Calibri" pitchFamily="34" charset="-120"/>
                        </a:rPr>
                        <a:t>Repositori arsip, jadwal retensi, dan proses pemusnahan dokumen</a:t>
                      </a:r>
                      <a:endParaRPr lang="en-US" sz="1200" dirty="0">
                        <a:latin typeface="Calibri" charset="0"/>
                        <a:ea typeface="Calibri" charset="0"/>
                        <a:cs typeface="Calibri" charset="0"/>
                      </a:endParaRPr>
                    </a:p>
                  </a:txBody>
                  <a:tcPr marL="146304" marR="146304" marT="109728" marB="109728" anchor="ctr">
                    <a:lnL w="9525" cap="flat" cmpd="sng" algn="ctr">
                      <a:solidFill>
                        <a:srgbClr val="D7DEE8"/>
                      </a:solidFill>
                      <a:prstDash val="solid"/>
                      <a:round/>
                      <a:headEnd type="none" w="med" len="med"/>
                      <a:tailEnd type="none" w="med" len="med"/>
                    </a:lnL>
                    <a:lnR w="9525" cap="flat" cmpd="sng" algn="ctr">
                      <a:solidFill>
                        <a:srgbClr val="D7DEE8"/>
                      </a:solidFill>
                      <a:prstDash val="solid"/>
                      <a:round/>
                      <a:headEnd type="none" w="med" len="med"/>
                      <a:tailEnd type="none" w="med" len="med"/>
                    </a:lnR>
                    <a:lnT w="9525" cap="flat" cmpd="sng" algn="ctr">
                      <a:solidFill>
                        <a:srgbClr val="D7DEE8"/>
                      </a:solidFill>
                      <a:prstDash val="solid"/>
                      <a:round/>
                      <a:headEnd type="none" w="med" len="med"/>
                      <a:tailEnd type="none" w="med" len="med"/>
                    </a:lnT>
                    <a:lnB w="9525" cap="flat" cmpd="sng" algn="ctr">
                      <a:solidFill>
                        <a:srgbClr val="D7DEE8"/>
                      </a:solidFill>
                      <a:prstDash val="solid"/>
                      <a:round/>
                      <a:headEnd type="none" w="med" len="med"/>
                      <a:tailEnd type="none" w="med" len="med"/>
                    </a:lnB>
                    <a:solidFill>
                      <a:srgbClr val="FFFFFF"/>
                    </a:solidFill>
                  </a:tcPr>
                </a:tc>
              </a:tr>
              <a:tr h="841248">
                <a:tc>
                  <a:txBody>
                    <a:bodyPr/>
                    <a:lstStyle/>
                    <a:p>
                      <a:pPr algn="l" indent="0" marL="0">
                        <a:buNone/>
                      </a:pPr>
                      <a:r>
                        <a:rPr lang="en-US" sz="1200" b="1" dirty="0">
                          <a:solidFill>
                            <a:srgbClr val="1B2A4A"/>
                          </a:solidFill>
                          <a:latin typeface="Calibri" pitchFamily="34" charset="0"/>
                          <a:ea typeface="Calibri" pitchFamily="34" charset="-122"/>
                          <a:cs typeface="Calibri" pitchFamily="34" charset="-120"/>
                        </a:rPr>
                        <a:t>Mekari Officeless</a:t>
                      </a:r>
                      <a:endParaRPr lang="en-US" sz="1200" dirty="0">
                        <a:latin typeface="Calibri" charset="0"/>
                        <a:ea typeface="Calibri" charset="0"/>
                        <a:cs typeface="Calibri" charset="0"/>
                      </a:endParaRPr>
                    </a:p>
                  </a:txBody>
                  <a:tcPr marL="146304" marR="146304" marT="109728" marB="109728" anchor="ctr">
                    <a:lnL w="9525" cap="flat" cmpd="sng" algn="ctr">
                      <a:solidFill>
                        <a:srgbClr val="D7DEE8"/>
                      </a:solidFill>
                      <a:prstDash val="solid"/>
                      <a:round/>
                      <a:headEnd type="none" w="med" len="med"/>
                      <a:tailEnd type="none" w="med" len="med"/>
                    </a:lnL>
                    <a:lnR w="9525" cap="flat" cmpd="sng" algn="ctr">
                      <a:solidFill>
                        <a:srgbClr val="D7DEE8"/>
                      </a:solidFill>
                      <a:prstDash val="solid"/>
                      <a:round/>
                      <a:headEnd type="none" w="med" len="med"/>
                      <a:tailEnd type="none" w="med" len="med"/>
                    </a:lnR>
                    <a:lnT w="9525" cap="flat" cmpd="sng" algn="ctr">
                      <a:solidFill>
                        <a:srgbClr val="D7DEE8"/>
                      </a:solidFill>
                      <a:prstDash val="solid"/>
                      <a:round/>
                      <a:headEnd type="none" w="med" len="med"/>
                      <a:tailEnd type="none" w="med" len="med"/>
                    </a:lnT>
                    <a:lnB w="9525" cap="flat" cmpd="sng" algn="ctr">
                      <a:solidFill>
                        <a:srgbClr val="D7DEE8"/>
                      </a:solidFill>
                      <a:prstDash val="solid"/>
                      <a:round/>
                      <a:headEnd type="none" w="med" len="med"/>
                      <a:tailEnd type="none" w="med" len="med"/>
                    </a:lnB>
                    <a:solidFill>
                      <a:srgbClr val="EAF0F8"/>
                    </a:solidFill>
                  </a:tcPr>
                </a:tc>
                <a:tc>
                  <a:txBody>
                    <a:bodyPr/>
                    <a:lstStyle/>
                    <a:p>
                      <a:pPr algn="l" indent="0" marL="0">
                        <a:buNone/>
                      </a:pPr>
                      <a:r>
                        <a:rPr lang="en-US" sz="1200" dirty="0">
                          <a:solidFill>
                            <a:srgbClr val="3A4152"/>
                          </a:solidFill>
                          <a:latin typeface="Calibri" pitchFamily="34" charset="0"/>
                          <a:ea typeface="Calibri" pitchFamily="34" charset="-122"/>
                          <a:cs typeface="Calibri" pitchFamily="34" charset="-120"/>
                        </a:rPr>
                        <a:t>Low-code app builder, workflow, form, modul DMS, integrasi ekosistem Mekari</a:t>
                      </a:r>
                      <a:endParaRPr lang="en-US" sz="1200" dirty="0">
                        <a:latin typeface="Calibri" charset="0"/>
                        <a:ea typeface="Calibri" charset="0"/>
                        <a:cs typeface="Calibri" charset="0"/>
                      </a:endParaRPr>
                    </a:p>
                  </a:txBody>
                  <a:tcPr marL="146304" marR="146304" marT="109728" marB="109728" anchor="ctr">
                    <a:lnL w="9525" cap="flat" cmpd="sng" algn="ctr">
                      <a:solidFill>
                        <a:srgbClr val="D7DEE8"/>
                      </a:solidFill>
                      <a:prstDash val="solid"/>
                      <a:round/>
                      <a:headEnd type="none" w="med" len="med"/>
                      <a:tailEnd type="none" w="med" len="med"/>
                    </a:lnL>
                    <a:lnR w="9525" cap="flat" cmpd="sng" algn="ctr">
                      <a:solidFill>
                        <a:srgbClr val="D7DEE8"/>
                      </a:solidFill>
                      <a:prstDash val="solid"/>
                      <a:round/>
                      <a:headEnd type="none" w="med" len="med"/>
                      <a:tailEnd type="none" w="med" len="med"/>
                    </a:lnR>
                    <a:lnT w="9525" cap="flat" cmpd="sng" algn="ctr">
                      <a:solidFill>
                        <a:srgbClr val="D7DEE8"/>
                      </a:solidFill>
                      <a:prstDash val="solid"/>
                      <a:round/>
                      <a:headEnd type="none" w="med" len="med"/>
                      <a:tailEnd type="none" w="med" len="med"/>
                    </a:lnT>
                    <a:lnB w="9525" cap="flat" cmpd="sng" algn="ctr">
                      <a:solidFill>
                        <a:srgbClr val="D7DEE8"/>
                      </a:solidFill>
                      <a:prstDash val="solid"/>
                      <a:round/>
                      <a:headEnd type="none" w="med" len="med"/>
                      <a:tailEnd type="none" w="med" len="med"/>
                    </a:lnB>
                    <a:solidFill>
                      <a:srgbClr val="F5F8FC"/>
                    </a:solidFill>
                  </a:tcPr>
                </a:tc>
                <a:tc>
                  <a:txBody>
                    <a:bodyPr/>
                    <a:lstStyle/>
                    <a:p>
                      <a:pPr algn="l" indent="0" marL="0">
                        <a:buNone/>
                      </a:pPr>
                      <a:r>
                        <a:rPr lang="en-US" sz="1200" dirty="0">
                          <a:solidFill>
                            <a:srgbClr val="3A4152"/>
                          </a:solidFill>
                          <a:latin typeface="Calibri" pitchFamily="34" charset="0"/>
                          <a:ea typeface="Calibri" pitchFamily="34" charset="-122"/>
                          <a:cs typeface="Calibri" pitchFamily="34" charset="-120"/>
                        </a:rPr>
                        <a:t>Cepat membangun aplikasi internal tanpa menulis kode</a:t>
                      </a:r>
                      <a:endParaRPr lang="en-US" sz="1200" dirty="0">
                        <a:latin typeface="Calibri" charset="0"/>
                        <a:ea typeface="Calibri" charset="0"/>
                        <a:cs typeface="Calibri" charset="0"/>
                      </a:endParaRPr>
                    </a:p>
                  </a:txBody>
                  <a:tcPr marL="146304" marR="146304" marT="109728" marB="109728" anchor="ctr">
                    <a:lnL w="9525" cap="flat" cmpd="sng" algn="ctr">
                      <a:solidFill>
                        <a:srgbClr val="D7DEE8"/>
                      </a:solidFill>
                      <a:prstDash val="solid"/>
                      <a:round/>
                      <a:headEnd type="none" w="med" len="med"/>
                      <a:tailEnd type="none" w="med" len="med"/>
                    </a:lnL>
                    <a:lnR w="9525" cap="flat" cmpd="sng" algn="ctr">
                      <a:solidFill>
                        <a:srgbClr val="D7DEE8"/>
                      </a:solidFill>
                      <a:prstDash val="solid"/>
                      <a:round/>
                      <a:headEnd type="none" w="med" len="med"/>
                      <a:tailEnd type="none" w="med" len="med"/>
                    </a:lnR>
                    <a:lnT w="9525" cap="flat" cmpd="sng" algn="ctr">
                      <a:solidFill>
                        <a:srgbClr val="D7DEE8"/>
                      </a:solidFill>
                      <a:prstDash val="solid"/>
                      <a:round/>
                      <a:headEnd type="none" w="med" len="med"/>
                      <a:tailEnd type="none" w="med" len="med"/>
                    </a:lnT>
                    <a:lnB w="9525" cap="flat" cmpd="sng" algn="ctr">
                      <a:solidFill>
                        <a:srgbClr val="D7DEE8"/>
                      </a:solidFill>
                      <a:prstDash val="solid"/>
                      <a:round/>
                      <a:headEnd type="none" w="med" len="med"/>
                      <a:tailEnd type="none" w="med" len="med"/>
                    </a:lnB>
                    <a:solidFill>
                      <a:srgbClr val="F5F8FC"/>
                    </a:solidFill>
                  </a:tcPr>
                </a:tc>
                <a:tc>
                  <a:txBody>
                    <a:bodyPr/>
                    <a:lstStyle/>
                    <a:p>
                      <a:pPr algn="l" indent="0" marL="0">
                        <a:buNone/>
                      </a:pPr>
                      <a:r>
                        <a:rPr lang="en-US" sz="1200" dirty="0">
                          <a:solidFill>
                            <a:srgbClr val="3A4152"/>
                          </a:solidFill>
                          <a:latin typeface="Calibri" pitchFamily="34" charset="0"/>
                          <a:ea typeface="Calibri" pitchFamily="34" charset="-122"/>
                          <a:cs typeface="Calibri" pitchFamily="34" charset="-120"/>
                        </a:rPr>
                        <a:t>Kedalaman fitur arsip: retensi, berita acara, dan jejak audit khusus kearsipan</a:t>
                      </a:r>
                      <a:endParaRPr lang="en-US" sz="1200" dirty="0">
                        <a:latin typeface="Calibri" charset="0"/>
                        <a:ea typeface="Calibri" charset="0"/>
                        <a:cs typeface="Calibri" charset="0"/>
                      </a:endParaRPr>
                    </a:p>
                  </a:txBody>
                  <a:tcPr marL="146304" marR="146304" marT="109728" marB="109728" anchor="ctr">
                    <a:lnL w="9525" cap="flat" cmpd="sng" algn="ctr">
                      <a:solidFill>
                        <a:srgbClr val="D7DEE8"/>
                      </a:solidFill>
                      <a:prstDash val="solid"/>
                      <a:round/>
                      <a:headEnd type="none" w="med" len="med"/>
                      <a:tailEnd type="none" w="med" len="med"/>
                    </a:lnL>
                    <a:lnR w="9525" cap="flat" cmpd="sng" algn="ctr">
                      <a:solidFill>
                        <a:srgbClr val="D7DEE8"/>
                      </a:solidFill>
                      <a:prstDash val="solid"/>
                      <a:round/>
                      <a:headEnd type="none" w="med" len="med"/>
                      <a:tailEnd type="none" w="med" len="med"/>
                    </a:lnR>
                    <a:lnT w="9525" cap="flat" cmpd="sng" algn="ctr">
                      <a:solidFill>
                        <a:srgbClr val="D7DEE8"/>
                      </a:solidFill>
                      <a:prstDash val="solid"/>
                      <a:round/>
                      <a:headEnd type="none" w="med" len="med"/>
                      <a:tailEnd type="none" w="med" len="med"/>
                    </a:lnT>
                    <a:lnB w="9525" cap="flat" cmpd="sng" algn="ctr">
                      <a:solidFill>
                        <a:srgbClr val="D7DEE8"/>
                      </a:solidFill>
                      <a:prstDash val="solid"/>
                      <a:round/>
                      <a:headEnd type="none" w="med" len="med"/>
                      <a:tailEnd type="none" w="med" len="med"/>
                    </a:lnB>
                    <a:solidFill>
                      <a:srgbClr val="F5F8FC"/>
                    </a:solidFill>
                  </a:tcPr>
                </a:tc>
              </a:tr>
            </a:tbl>
          </a:graphicData>
        </a:graphic>
      </p:graphicFrame>
      <p:sp>
        <p:nvSpPr>
          <p:cNvPr id="4" name="Text 1"/>
          <p:cNvSpPr/>
          <p:nvPr/>
        </p:nvSpPr>
        <p:spPr>
          <a:xfrm>
            <a:off x="457200" y="6400800"/>
            <a:ext cx="11247120" cy="320040"/>
          </a:xfrm>
          <a:prstGeom prst="rect">
            <a:avLst/>
          </a:prstGeom>
          <a:noFill/>
          <a:ln/>
        </p:spPr>
        <p:txBody>
          <a:bodyPr wrap="square" lIns="0" tIns="0" rIns="0" bIns="0" rtlCol="0" anchor="ctr"/>
          <a:lstStyle/>
          <a:p>
            <a:pPr indent="0" marL="0">
              <a:buNone/>
            </a:pPr>
            <a:r>
              <a:rPr lang="en-US" sz="900" i="1" dirty="0">
                <a:solidFill>
                  <a:srgbClr val="6B7686"/>
                </a:solidFill>
                <a:latin typeface="Calibri" pitchFamily="34" charset="0"/>
                <a:ea typeface="Calibri" pitchFamily="34" charset="-122"/>
                <a:cs typeface="Calibri" pitchFamily="34" charset="-120"/>
              </a:rPr>
              <a:t>Sumber: OpenText — Content Management  •  Crown RMS — ECM  •  Mekari Officeless — Platform  •  Privy — Produk</a:t>
            </a:r>
            <a:endParaRPr lang="en-US" sz="9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457200" y="320040"/>
            <a:ext cx="9144000" cy="502920"/>
          </a:xfrm>
          <a:prstGeom prst="rect">
            <a:avLst/>
          </a:prstGeom>
          <a:noFill/>
          <a:ln/>
        </p:spPr>
        <p:txBody>
          <a:bodyPr wrap="square" lIns="0" tIns="0" rIns="0" bIns="0" rtlCol="0" anchor="ctr"/>
          <a:lstStyle/>
          <a:p>
            <a:pPr indent="0" marL="0">
              <a:buNone/>
            </a:pPr>
            <a:r>
              <a:rPr lang="en-US" sz="2600" b="1" dirty="0">
                <a:solidFill>
                  <a:srgbClr val="1B2A4A"/>
                </a:solidFill>
                <a:latin typeface="Calibri" pitchFamily="34" charset="0"/>
                <a:ea typeface="Calibri" pitchFamily="34" charset="-122"/>
                <a:cs typeface="Calibri" pitchFamily="34" charset="-120"/>
              </a:rPr>
              <a:t>Usecase per Pemain</a:t>
            </a:r>
            <a:endParaRPr lang="en-US" sz="2600" dirty="0"/>
          </a:p>
        </p:txBody>
      </p:sp>
      <p:graphicFrame>
        <p:nvGraphicFramePr>
          <p:cNvPr id="7" name="Table 0"/>
          <p:cNvGraphicFramePr>
            <a:graphicFrameLocks noGrp="1"/>
          </p:cNvGraphicFramePr>
          <p:nvPr>
            <p:extLst>
              <p:ext uri="{D42A27DB-BD31-4B8C-83A1-F6EECF244321}">
                <p14:modId xmlns:p14="http://schemas.microsoft.com/office/powerpoint/2010/main" val="1579011935"/>
              </p:ext>
            </p:extLst>
          </p:nvPr>
        </p:nvGraphicFramePr>
        <p:xfrm>
          <a:off x="457200" y="1005840"/>
          <a:ext cx="11274552" cy="914400"/>
        </p:xfrm>
        <a:graphic>
          <a:graphicData uri="http://schemas.openxmlformats.org/drawingml/2006/table">
            <a:tbl>
              <a:tblPr/>
              <a:tblGrid>
                <a:gridCol w="1920240"/>
                <a:gridCol w="3383280"/>
                <a:gridCol w="3108960"/>
                <a:gridCol w="2862072"/>
              </a:tblGrid>
              <a:tr h="411480">
                <a:tc>
                  <a:txBody>
                    <a:bodyPr/>
                    <a:lstStyle/>
                    <a:p>
                      <a:pPr algn="l" indent="0" marL="0">
                        <a:buNone/>
                      </a:pPr>
                      <a:r>
                        <a:rPr lang="en-US" sz="1300" b="1" dirty="0">
                          <a:solidFill>
                            <a:srgbClr val="FFFFFF"/>
                          </a:solidFill>
                          <a:latin typeface="Calibri" pitchFamily="34" charset="0"/>
                          <a:ea typeface="Calibri" pitchFamily="34" charset="-122"/>
                          <a:cs typeface="Calibri" pitchFamily="34" charset="-120"/>
                        </a:rPr>
                        <a:t>Pemain</a:t>
                      </a:r>
                      <a:endParaRPr lang="en-US" sz="1300" dirty="0">
                        <a:latin typeface="Calibri" charset="0"/>
                        <a:ea typeface="Calibri" charset="0"/>
                        <a:cs typeface="Calibri" charset="0"/>
                      </a:endParaRPr>
                    </a:p>
                  </a:txBody>
                  <a:tcPr marL="146304" marR="146304" marT="109728" marB="109728" anchor="ctr">
                    <a:lnL w="9525" cap="flat" cmpd="sng" algn="ctr">
                      <a:solidFill>
                        <a:srgbClr val="D7DEE8"/>
                      </a:solidFill>
                      <a:prstDash val="solid"/>
                      <a:round/>
                      <a:headEnd type="none" w="med" len="med"/>
                      <a:tailEnd type="none" w="med" len="med"/>
                    </a:lnL>
                    <a:lnR w="9525" cap="flat" cmpd="sng" algn="ctr">
                      <a:solidFill>
                        <a:srgbClr val="D7DEE8"/>
                      </a:solidFill>
                      <a:prstDash val="solid"/>
                      <a:round/>
                      <a:headEnd type="none" w="med" len="med"/>
                      <a:tailEnd type="none" w="med" len="med"/>
                    </a:lnR>
                    <a:lnT w="9525" cap="flat" cmpd="sng" algn="ctr">
                      <a:solidFill>
                        <a:srgbClr val="D7DEE8"/>
                      </a:solidFill>
                      <a:prstDash val="solid"/>
                      <a:round/>
                      <a:headEnd type="none" w="med" len="med"/>
                      <a:tailEnd type="none" w="med" len="med"/>
                    </a:lnT>
                    <a:lnB w="9525" cap="flat" cmpd="sng" algn="ctr">
                      <a:solidFill>
                        <a:srgbClr val="D7DEE8"/>
                      </a:solidFill>
                      <a:prstDash val="solid"/>
                      <a:round/>
                      <a:headEnd type="none" w="med" len="med"/>
                      <a:tailEnd type="none" w="med" len="med"/>
                    </a:lnB>
                    <a:solidFill>
                      <a:srgbClr val="1B2A4A"/>
                    </a:solidFill>
                  </a:tcPr>
                </a:tc>
                <a:tc>
                  <a:txBody>
                    <a:bodyPr/>
                    <a:lstStyle/>
                    <a:p>
                      <a:pPr algn="l" indent="0" marL="0">
                        <a:buNone/>
                      </a:pPr>
                      <a:r>
                        <a:rPr lang="en-US" sz="1300" b="1" dirty="0">
                          <a:solidFill>
                            <a:srgbClr val="FFFFFF"/>
                          </a:solidFill>
                          <a:latin typeface="Calibri" pitchFamily="34" charset="0"/>
                          <a:ea typeface="Calibri" pitchFamily="34" charset="-122"/>
                          <a:cs typeface="Calibri" pitchFamily="34" charset="-120"/>
                        </a:rPr>
                        <a:t>Usecase Utama</a:t>
                      </a:r>
                      <a:endParaRPr lang="en-US" sz="1300" dirty="0">
                        <a:latin typeface="Calibri" charset="0"/>
                        <a:ea typeface="Calibri" charset="0"/>
                        <a:cs typeface="Calibri" charset="0"/>
                      </a:endParaRPr>
                    </a:p>
                  </a:txBody>
                  <a:tcPr marL="146304" marR="146304" marT="109728" marB="109728" anchor="ctr">
                    <a:lnL w="9525" cap="flat" cmpd="sng" algn="ctr">
                      <a:solidFill>
                        <a:srgbClr val="D7DEE8"/>
                      </a:solidFill>
                      <a:prstDash val="solid"/>
                      <a:round/>
                      <a:headEnd type="none" w="med" len="med"/>
                      <a:tailEnd type="none" w="med" len="med"/>
                    </a:lnL>
                    <a:lnR w="9525" cap="flat" cmpd="sng" algn="ctr">
                      <a:solidFill>
                        <a:srgbClr val="D7DEE8"/>
                      </a:solidFill>
                      <a:prstDash val="solid"/>
                      <a:round/>
                      <a:headEnd type="none" w="med" len="med"/>
                      <a:tailEnd type="none" w="med" len="med"/>
                    </a:lnR>
                    <a:lnT w="9525" cap="flat" cmpd="sng" algn="ctr">
                      <a:solidFill>
                        <a:srgbClr val="D7DEE8"/>
                      </a:solidFill>
                      <a:prstDash val="solid"/>
                      <a:round/>
                      <a:headEnd type="none" w="med" len="med"/>
                      <a:tailEnd type="none" w="med" len="med"/>
                    </a:lnT>
                    <a:lnB w="9525" cap="flat" cmpd="sng" algn="ctr">
                      <a:solidFill>
                        <a:srgbClr val="D7DEE8"/>
                      </a:solidFill>
                      <a:prstDash val="solid"/>
                      <a:round/>
                      <a:headEnd type="none" w="med" len="med"/>
                      <a:tailEnd type="none" w="med" len="med"/>
                    </a:lnB>
                    <a:solidFill>
                      <a:srgbClr val="1B2A4A"/>
                    </a:solidFill>
                  </a:tcPr>
                </a:tc>
                <a:tc>
                  <a:txBody>
                    <a:bodyPr/>
                    <a:lstStyle/>
                    <a:p>
                      <a:pPr algn="l" indent="0" marL="0">
                        <a:buNone/>
                      </a:pPr>
                      <a:r>
                        <a:rPr lang="en-US" sz="1300" b="1" dirty="0">
                          <a:solidFill>
                            <a:srgbClr val="FFFFFF"/>
                          </a:solidFill>
                          <a:latin typeface="Calibri" pitchFamily="34" charset="0"/>
                          <a:ea typeface="Calibri" pitchFamily="34" charset="-122"/>
                          <a:cs typeface="Calibri" pitchFamily="34" charset="-120"/>
                        </a:rPr>
                        <a:t>Segmen yang Dilayani</a:t>
                      </a:r>
                      <a:endParaRPr lang="en-US" sz="1300" dirty="0">
                        <a:latin typeface="Calibri" charset="0"/>
                        <a:ea typeface="Calibri" charset="0"/>
                        <a:cs typeface="Calibri" charset="0"/>
                      </a:endParaRPr>
                    </a:p>
                  </a:txBody>
                  <a:tcPr marL="146304" marR="146304" marT="109728" marB="109728" anchor="ctr">
                    <a:lnL w="9525" cap="flat" cmpd="sng" algn="ctr">
                      <a:solidFill>
                        <a:srgbClr val="D7DEE8"/>
                      </a:solidFill>
                      <a:prstDash val="solid"/>
                      <a:round/>
                      <a:headEnd type="none" w="med" len="med"/>
                      <a:tailEnd type="none" w="med" len="med"/>
                    </a:lnL>
                    <a:lnR w="9525" cap="flat" cmpd="sng" algn="ctr">
                      <a:solidFill>
                        <a:srgbClr val="D7DEE8"/>
                      </a:solidFill>
                      <a:prstDash val="solid"/>
                      <a:round/>
                      <a:headEnd type="none" w="med" len="med"/>
                      <a:tailEnd type="none" w="med" len="med"/>
                    </a:lnR>
                    <a:lnT w="9525" cap="flat" cmpd="sng" algn="ctr">
                      <a:solidFill>
                        <a:srgbClr val="D7DEE8"/>
                      </a:solidFill>
                      <a:prstDash val="solid"/>
                      <a:round/>
                      <a:headEnd type="none" w="med" len="med"/>
                      <a:tailEnd type="none" w="med" len="med"/>
                    </a:lnT>
                    <a:lnB w="9525" cap="flat" cmpd="sng" algn="ctr">
                      <a:solidFill>
                        <a:srgbClr val="D7DEE8"/>
                      </a:solidFill>
                      <a:prstDash val="solid"/>
                      <a:round/>
                      <a:headEnd type="none" w="med" len="med"/>
                      <a:tailEnd type="none" w="med" len="med"/>
                    </a:lnB>
                    <a:solidFill>
                      <a:srgbClr val="1B2A4A"/>
                    </a:solidFill>
                  </a:tcPr>
                </a:tc>
                <a:tc>
                  <a:txBody>
                    <a:bodyPr/>
                    <a:lstStyle/>
                    <a:p>
                      <a:pPr algn="l" indent="0" marL="0">
                        <a:buNone/>
                      </a:pPr>
                      <a:r>
                        <a:rPr lang="en-US" sz="1300" b="1" dirty="0">
                          <a:solidFill>
                            <a:srgbClr val="FFFFFF"/>
                          </a:solidFill>
                          <a:latin typeface="Calibri" pitchFamily="34" charset="0"/>
                          <a:ea typeface="Calibri" pitchFamily="34" charset="-122"/>
                          <a:cs typeface="Calibri" pitchFamily="34" charset="-120"/>
                        </a:rPr>
                        <a:t>Posisi terhadap ProVue</a:t>
                      </a:r>
                      <a:endParaRPr lang="en-US" sz="1300" dirty="0">
                        <a:latin typeface="Calibri" charset="0"/>
                        <a:ea typeface="Calibri" charset="0"/>
                        <a:cs typeface="Calibri" charset="0"/>
                      </a:endParaRPr>
                    </a:p>
                  </a:txBody>
                  <a:tcPr marL="146304" marR="146304" marT="109728" marB="109728" anchor="ctr">
                    <a:lnL w="9525" cap="flat" cmpd="sng" algn="ctr">
                      <a:solidFill>
                        <a:srgbClr val="D7DEE8"/>
                      </a:solidFill>
                      <a:prstDash val="solid"/>
                      <a:round/>
                      <a:headEnd type="none" w="med" len="med"/>
                      <a:tailEnd type="none" w="med" len="med"/>
                    </a:lnL>
                    <a:lnR w="9525" cap="flat" cmpd="sng" algn="ctr">
                      <a:solidFill>
                        <a:srgbClr val="D7DEE8"/>
                      </a:solidFill>
                      <a:prstDash val="solid"/>
                      <a:round/>
                      <a:headEnd type="none" w="med" len="med"/>
                      <a:tailEnd type="none" w="med" len="med"/>
                    </a:lnR>
                    <a:lnT w="9525" cap="flat" cmpd="sng" algn="ctr">
                      <a:solidFill>
                        <a:srgbClr val="D7DEE8"/>
                      </a:solidFill>
                      <a:prstDash val="solid"/>
                      <a:round/>
                      <a:headEnd type="none" w="med" len="med"/>
                      <a:tailEnd type="none" w="med" len="med"/>
                    </a:lnT>
                    <a:lnB w="9525" cap="flat" cmpd="sng" algn="ctr">
                      <a:solidFill>
                        <a:srgbClr val="D7DEE8"/>
                      </a:solidFill>
                      <a:prstDash val="solid"/>
                      <a:round/>
                      <a:headEnd type="none" w="med" len="med"/>
                      <a:tailEnd type="none" w="med" len="med"/>
                    </a:lnB>
                    <a:solidFill>
                      <a:srgbClr val="1B2A4A"/>
                    </a:solidFill>
                  </a:tcPr>
                </a:tc>
              </a:tr>
              <a:tr h="841248">
                <a:tc>
                  <a:txBody>
                    <a:bodyPr/>
                    <a:lstStyle/>
                    <a:p>
                      <a:pPr algn="l" indent="0" marL="0">
                        <a:buNone/>
                      </a:pPr>
                      <a:r>
                        <a:rPr lang="en-US" sz="1200" b="1" dirty="0">
                          <a:solidFill>
                            <a:srgbClr val="1B2A4A"/>
                          </a:solidFill>
                          <a:latin typeface="Calibri" pitchFamily="34" charset="0"/>
                          <a:ea typeface="Calibri" pitchFamily="34" charset="-122"/>
                          <a:cs typeface="Calibri" pitchFamily="34" charset="-120"/>
                        </a:rPr>
                        <a:t>ProVue</a:t>
                      </a:r>
                      <a:endParaRPr lang="en-US" sz="1200" dirty="0">
                        <a:latin typeface="Calibri" charset="0"/>
                        <a:ea typeface="Calibri" charset="0"/>
                        <a:cs typeface="Calibri" charset="0"/>
                      </a:endParaRPr>
                    </a:p>
                  </a:txBody>
                  <a:tcPr marL="146304" marR="146304" marT="109728" marB="109728" anchor="ctr">
                    <a:lnL w="9525" cap="flat" cmpd="sng" algn="ctr">
                      <a:solidFill>
                        <a:srgbClr val="D7DEE8"/>
                      </a:solidFill>
                      <a:prstDash val="solid"/>
                      <a:round/>
                      <a:headEnd type="none" w="med" len="med"/>
                      <a:tailEnd type="none" w="med" len="med"/>
                    </a:lnL>
                    <a:lnR w="9525" cap="flat" cmpd="sng" algn="ctr">
                      <a:solidFill>
                        <a:srgbClr val="D7DEE8"/>
                      </a:solidFill>
                      <a:prstDash val="solid"/>
                      <a:round/>
                      <a:headEnd type="none" w="med" len="med"/>
                      <a:tailEnd type="none" w="med" len="med"/>
                    </a:lnR>
                    <a:lnT w="9525" cap="flat" cmpd="sng" algn="ctr">
                      <a:solidFill>
                        <a:srgbClr val="D7DEE8"/>
                      </a:solidFill>
                      <a:prstDash val="solid"/>
                      <a:round/>
                      <a:headEnd type="none" w="med" len="med"/>
                      <a:tailEnd type="none" w="med" len="med"/>
                    </a:lnT>
                    <a:lnB w="9525" cap="flat" cmpd="sng" algn="ctr">
                      <a:solidFill>
                        <a:srgbClr val="D7DEE8"/>
                      </a:solidFill>
                      <a:prstDash val="solid"/>
                      <a:round/>
                      <a:headEnd type="none" w="med" len="med"/>
                      <a:tailEnd type="none" w="med" len="med"/>
                    </a:lnB>
                    <a:solidFill>
                      <a:srgbClr val="EAF0F8"/>
                    </a:solidFill>
                  </a:tcPr>
                </a:tc>
                <a:tc>
                  <a:txBody>
                    <a:bodyPr/>
                    <a:lstStyle/>
                    <a:p>
                      <a:pPr algn="l" indent="0" marL="0">
                        <a:buNone/>
                      </a:pPr>
                      <a:r>
                        <a:rPr lang="en-US" sz="1200" dirty="0">
                          <a:solidFill>
                            <a:srgbClr val="3A4152"/>
                          </a:solidFill>
                          <a:latin typeface="Calibri" pitchFamily="34" charset="0"/>
                          <a:ea typeface="Calibri" pitchFamily="34" charset="-122"/>
                          <a:cs typeface="Calibri" pitchFamily="34" charset="-120"/>
                        </a:rPr>
                        <a:t>Digitisasi arsip, persuratan, approval dokumen, retensi &amp; pemusnahan berita acara, pencarian arsip berbasis AI</a:t>
                      </a:r>
                      <a:endParaRPr lang="en-US" sz="1200" dirty="0">
                        <a:latin typeface="Calibri" charset="0"/>
                        <a:ea typeface="Calibri" charset="0"/>
                        <a:cs typeface="Calibri" charset="0"/>
                      </a:endParaRPr>
                    </a:p>
                  </a:txBody>
                  <a:tcPr marL="146304" marR="146304" marT="109728" marB="109728" anchor="ctr">
                    <a:lnL w="9525" cap="flat" cmpd="sng" algn="ctr">
                      <a:solidFill>
                        <a:srgbClr val="D7DEE8"/>
                      </a:solidFill>
                      <a:prstDash val="solid"/>
                      <a:round/>
                      <a:headEnd type="none" w="med" len="med"/>
                      <a:tailEnd type="none" w="med" len="med"/>
                    </a:lnL>
                    <a:lnR w="9525" cap="flat" cmpd="sng" algn="ctr">
                      <a:solidFill>
                        <a:srgbClr val="D7DEE8"/>
                      </a:solidFill>
                      <a:prstDash val="solid"/>
                      <a:round/>
                      <a:headEnd type="none" w="med" len="med"/>
                      <a:tailEnd type="none" w="med" len="med"/>
                    </a:lnR>
                    <a:lnT w="9525" cap="flat" cmpd="sng" algn="ctr">
                      <a:solidFill>
                        <a:srgbClr val="D7DEE8"/>
                      </a:solidFill>
                      <a:prstDash val="solid"/>
                      <a:round/>
                      <a:headEnd type="none" w="med" len="med"/>
                      <a:tailEnd type="none" w="med" len="med"/>
                    </a:lnT>
                    <a:lnB w="9525" cap="flat" cmpd="sng" algn="ctr">
                      <a:solidFill>
                        <a:srgbClr val="D7DEE8"/>
                      </a:solidFill>
                      <a:prstDash val="solid"/>
                      <a:round/>
                      <a:headEnd type="none" w="med" len="med"/>
                      <a:tailEnd type="none" w="med" len="med"/>
                    </a:lnB>
                    <a:solidFill>
                      <a:srgbClr val="FFFFFF"/>
                    </a:solidFill>
                  </a:tcPr>
                </a:tc>
                <a:tc>
                  <a:txBody>
                    <a:bodyPr/>
                    <a:lstStyle/>
                    <a:p>
                      <a:pPr algn="l" indent="0" marL="0">
                        <a:buNone/>
                      </a:pPr>
                      <a:r>
                        <a:rPr lang="en-US" sz="1200" dirty="0">
                          <a:solidFill>
                            <a:srgbClr val="3A4152"/>
                          </a:solidFill>
                          <a:latin typeface="Calibri" pitchFamily="34" charset="0"/>
                          <a:ea typeface="Calibri" pitchFamily="34" charset="-122"/>
                          <a:cs typeface="Calibri" pitchFamily="34" charset="-120"/>
                        </a:rPr>
                        <a:t>Instansi pemerintah, BUMN, dan korporasi dalam negeri</a:t>
                      </a:r>
                      <a:endParaRPr lang="en-US" sz="1200" dirty="0">
                        <a:latin typeface="Calibri" charset="0"/>
                        <a:ea typeface="Calibri" charset="0"/>
                        <a:cs typeface="Calibri" charset="0"/>
                      </a:endParaRPr>
                    </a:p>
                  </a:txBody>
                  <a:tcPr marL="146304" marR="146304" marT="109728" marB="109728" anchor="ctr">
                    <a:lnL w="9525" cap="flat" cmpd="sng" algn="ctr">
                      <a:solidFill>
                        <a:srgbClr val="D7DEE8"/>
                      </a:solidFill>
                      <a:prstDash val="solid"/>
                      <a:round/>
                      <a:headEnd type="none" w="med" len="med"/>
                      <a:tailEnd type="none" w="med" len="med"/>
                    </a:lnL>
                    <a:lnR w="9525" cap="flat" cmpd="sng" algn="ctr">
                      <a:solidFill>
                        <a:srgbClr val="D7DEE8"/>
                      </a:solidFill>
                      <a:prstDash val="solid"/>
                      <a:round/>
                      <a:headEnd type="none" w="med" len="med"/>
                      <a:tailEnd type="none" w="med" len="med"/>
                    </a:lnR>
                    <a:lnT w="9525" cap="flat" cmpd="sng" algn="ctr">
                      <a:solidFill>
                        <a:srgbClr val="D7DEE8"/>
                      </a:solidFill>
                      <a:prstDash val="solid"/>
                      <a:round/>
                      <a:headEnd type="none" w="med" len="med"/>
                      <a:tailEnd type="none" w="med" len="med"/>
                    </a:lnT>
                    <a:lnB w="9525" cap="flat" cmpd="sng" algn="ctr">
                      <a:solidFill>
                        <a:srgbClr val="D7DEE8"/>
                      </a:solidFill>
                      <a:prstDash val="solid"/>
                      <a:round/>
                      <a:headEnd type="none" w="med" len="med"/>
                      <a:tailEnd type="none" w="med" len="med"/>
                    </a:lnB>
                    <a:solidFill>
                      <a:srgbClr val="FFFFFF"/>
                    </a:solidFill>
                  </a:tcPr>
                </a:tc>
                <a:tc>
                  <a:txBody>
                    <a:bodyPr/>
                    <a:lstStyle/>
                    <a:p>
                      <a:pPr algn="l" indent="0" marL="0">
                        <a:buNone/>
                      </a:pPr>
                      <a:r>
                        <a:rPr lang="en-US" sz="1200" dirty="0">
                          <a:solidFill>
                            <a:srgbClr val="3A4152"/>
                          </a:solidFill>
                          <a:latin typeface="Calibri" pitchFamily="34" charset="0"/>
                          <a:ea typeface="Calibri" pitchFamily="34" charset="-122"/>
                          <a:cs typeface="Calibri" pitchFamily="34" charset="-120"/>
                        </a:rPr>
                        <a:t>Acuan pembanding</a:t>
                      </a:r>
                      <a:endParaRPr lang="en-US" sz="1200" dirty="0">
                        <a:latin typeface="Calibri" charset="0"/>
                        <a:ea typeface="Calibri" charset="0"/>
                        <a:cs typeface="Calibri" charset="0"/>
                      </a:endParaRPr>
                    </a:p>
                  </a:txBody>
                  <a:tcPr marL="146304" marR="146304" marT="109728" marB="109728" anchor="ctr">
                    <a:lnL w="9525" cap="flat" cmpd="sng" algn="ctr">
                      <a:solidFill>
                        <a:srgbClr val="D7DEE8"/>
                      </a:solidFill>
                      <a:prstDash val="solid"/>
                      <a:round/>
                      <a:headEnd type="none" w="med" len="med"/>
                      <a:tailEnd type="none" w="med" len="med"/>
                    </a:lnL>
                    <a:lnR w="9525" cap="flat" cmpd="sng" algn="ctr">
                      <a:solidFill>
                        <a:srgbClr val="D7DEE8"/>
                      </a:solidFill>
                      <a:prstDash val="solid"/>
                      <a:round/>
                      <a:headEnd type="none" w="med" len="med"/>
                      <a:tailEnd type="none" w="med" len="med"/>
                    </a:lnR>
                    <a:lnT w="9525" cap="flat" cmpd="sng" algn="ctr">
                      <a:solidFill>
                        <a:srgbClr val="D7DEE8"/>
                      </a:solidFill>
                      <a:prstDash val="solid"/>
                      <a:round/>
                      <a:headEnd type="none" w="med" len="med"/>
                      <a:tailEnd type="none" w="med" len="med"/>
                    </a:lnT>
                    <a:lnB w="9525" cap="flat" cmpd="sng" algn="ctr">
                      <a:solidFill>
                        <a:srgbClr val="D7DEE8"/>
                      </a:solidFill>
                      <a:prstDash val="solid"/>
                      <a:round/>
                      <a:headEnd type="none" w="med" len="med"/>
                      <a:tailEnd type="none" w="med" len="med"/>
                    </a:lnB>
                    <a:solidFill>
                      <a:srgbClr val="FFFFFF"/>
                    </a:solidFill>
                  </a:tcPr>
                </a:tc>
              </a:tr>
              <a:tr h="841248">
                <a:tc>
                  <a:txBody>
                    <a:bodyPr/>
                    <a:lstStyle/>
                    <a:p>
                      <a:pPr algn="l" indent="0" marL="0">
                        <a:buNone/>
                      </a:pPr>
                      <a:r>
                        <a:rPr lang="en-US" sz="1200" b="1" dirty="0">
                          <a:solidFill>
                            <a:srgbClr val="1B2A4A"/>
                          </a:solidFill>
                          <a:latin typeface="Calibri" pitchFamily="34" charset="0"/>
                          <a:ea typeface="Calibri" pitchFamily="34" charset="-122"/>
                          <a:cs typeface="Calibri" pitchFamily="34" charset="-120"/>
                        </a:rPr>
                        <a:t>OpenText</a:t>
                      </a:r>
                      <a:endParaRPr lang="en-US" sz="1200" dirty="0">
                        <a:latin typeface="Calibri" charset="0"/>
                        <a:ea typeface="Calibri" charset="0"/>
                        <a:cs typeface="Calibri" charset="0"/>
                      </a:endParaRPr>
                    </a:p>
                  </a:txBody>
                  <a:tcPr marL="146304" marR="146304" marT="109728" marB="109728" anchor="ctr">
                    <a:lnL w="9525" cap="flat" cmpd="sng" algn="ctr">
                      <a:solidFill>
                        <a:srgbClr val="D7DEE8"/>
                      </a:solidFill>
                      <a:prstDash val="solid"/>
                      <a:round/>
                      <a:headEnd type="none" w="med" len="med"/>
                      <a:tailEnd type="none" w="med" len="med"/>
                    </a:lnL>
                    <a:lnR w="9525" cap="flat" cmpd="sng" algn="ctr">
                      <a:solidFill>
                        <a:srgbClr val="D7DEE8"/>
                      </a:solidFill>
                      <a:prstDash val="solid"/>
                      <a:round/>
                      <a:headEnd type="none" w="med" len="med"/>
                      <a:tailEnd type="none" w="med" len="med"/>
                    </a:lnR>
                    <a:lnT w="9525" cap="flat" cmpd="sng" algn="ctr">
                      <a:solidFill>
                        <a:srgbClr val="D7DEE8"/>
                      </a:solidFill>
                      <a:prstDash val="solid"/>
                      <a:round/>
                      <a:headEnd type="none" w="med" len="med"/>
                      <a:tailEnd type="none" w="med" len="med"/>
                    </a:lnT>
                    <a:lnB w="9525" cap="flat" cmpd="sng" algn="ctr">
                      <a:solidFill>
                        <a:srgbClr val="D7DEE8"/>
                      </a:solidFill>
                      <a:prstDash val="solid"/>
                      <a:round/>
                      <a:headEnd type="none" w="med" len="med"/>
                      <a:tailEnd type="none" w="med" len="med"/>
                    </a:lnB>
                    <a:solidFill>
                      <a:srgbClr val="EAF0F8"/>
                    </a:solidFill>
                  </a:tcPr>
                </a:tc>
                <a:tc>
                  <a:txBody>
                    <a:bodyPr/>
                    <a:lstStyle/>
                    <a:p>
                      <a:pPr algn="l" indent="0" marL="0">
                        <a:buNone/>
                      </a:pPr>
                      <a:r>
                        <a:rPr lang="en-US" sz="1200" dirty="0">
                          <a:solidFill>
                            <a:srgbClr val="3A4152"/>
                          </a:solidFill>
                          <a:latin typeface="Calibri" pitchFamily="34" charset="0"/>
                          <a:ea typeface="Calibri" pitchFamily="34" charset="-122"/>
                          <a:cs typeface="Calibri" pitchFamily="34" charset="-120"/>
                        </a:rPr>
                        <a:t>Manajemen konten enterprise lintas negara, e-discovery, otomasi faktur, keamanan data</a:t>
                      </a:r>
                      <a:endParaRPr lang="en-US" sz="1200" dirty="0">
                        <a:latin typeface="Calibri" charset="0"/>
                        <a:ea typeface="Calibri" charset="0"/>
                        <a:cs typeface="Calibri" charset="0"/>
                      </a:endParaRPr>
                    </a:p>
                  </a:txBody>
                  <a:tcPr marL="146304" marR="146304" marT="109728" marB="109728" anchor="ctr">
                    <a:lnL w="9525" cap="flat" cmpd="sng" algn="ctr">
                      <a:solidFill>
                        <a:srgbClr val="D7DEE8"/>
                      </a:solidFill>
                      <a:prstDash val="solid"/>
                      <a:round/>
                      <a:headEnd type="none" w="med" len="med"/>
                      <a:tailEnd type="none" w="med" len="med"/>
                    </a:lnL>
                    <a:lnR w="9525" cap="flat" cmpd="sng" algn="ctr">
                      <a:solidFill>
                        <a:srgbClr val="D7DEE8"/>
                      </a:solidFill>
                      <a:prstDash val="solid"/>
                      <a:round/>
                      <a:headEnd type="none" w="med" len="med"/>
                      <a:tailEnd type="none" w="med" len="med"/>
                    </a:lnR>
                    <a:lnT w="9525" cap="flat" cmpd="sng" algn="ctr">
                      <a:solidFill>
                        <a:srgbClr val="D7DEE8"/>
                      </a:solidFill>
                      <a:prstDash val="solid"/>
                      <a:round/>
                      <a:headEnd type="none" w="med" len="med"/>
                      <a:tailEnd type="none" w="med" len="med"/>
                    </a:lnT>
                    <a:lnB w="9525" cap="flat" cmpd="sng" algn="ctr">
                      <a:solidFill>
                        <a:srgbClr val="D7DEE8"/>
                      </a:solidFill>
                      <a:prstDash val="solid"/>
                      <a:round/>
                      <a:headEnd type="none" w="med" len="med"/>
                      <a:tailEnd type="none" w="med" len="med"/>
                    </a:lnB>
                    <a:solidFill>
                      <a:srgbClr val="F5F8FC"/>
                    </a:solidFill>
                  </a:tcPr>
                </a:tc>
                <a:tc>
                  <a:txBody>
                    <a:bodyPr/>
                    <a:lstStyle/>
                    <a:p>
                      <a:pPr algn="l" indent="0" marL="0">
                        <a:buNone/>
                      </a:pPr>
                      <a:r>
                        <a:rPr lang="en-US" sz="1200" dirty="0">
                          <a:solidFill>
                            <a:srgbClr val="3A4152"/>
                          </a:solidFill>
                          <a:latin typeface="Calibri" pitchFamily="34" charset="0"/>
                          <a:ea typeface="Calibri" pitchFamily="34" charset="-122"/>
                          <a:cs typeface="Calibri" pitchFamily="34" charset="-120"/>
                        </a:rPr>
                        <a:t>Korporasi multinasional dan industri teregulasi ketat</a:t>
                      </a:r>
                      <a:endParaRPr lang="en-US" sz="1200" dirty="0">
                        <a:latin typeface="Calibri" charset="0"/>
                        <a:ea typeface="Calibri" charset="0"/>
                        <a:cs typeface="Calibri" charset="0"/>
                      </a:endParaRPr>
                    </a:p>
                  </a:txBody>
                  <a:tcPr marL="146304" marR="146304" marT="109728" marB="109728" anchor="ctr">
                    <a:lnL w="9525" cap="flat" cmpd="sng" algn="ctr">
                      <a:solidFill>
                        <a:srgbClr val="D7DEE8"/>
                      </a:solidFill>
                      <a:prstDash val="solid"/>
                      <a:round/>
                      <a:headEnd type="none" w="med" len="med"/>
                      <a:tailEnd type="none" w="med" len="med"/>
                    </a:lnL>
                    <a:lnR w="9525" cap="flat" cmpd="sng" algn="ctr">
                      <a:solidFill>
                        <a:srgbClr val="D7DEE8"/>
                      </a:solidFill>
                      <a:prstDash val="solid"/>
                      <a:round/>
                      <a:headEnd type="none" w="med" len="med"/>
                      <a:tailEnd type="none" w="med" len="med"/>
                    </a:lnR>
                    <a:lnT w="9525" cap="flat" cmpd="sng" algn="ctr">
                      <a:solidFill>
                        <a:srgbClr val="D7DEE8"/>
                      </a:solidFill>
                      <a:prstDash val="solid"/>
                      <a:round/>
                      <a:headEnd type="none" w="med" len="med"/>
                      <a:tailEnd type="none" w="med" len="med"/>
                    </a:lnT>
                    <a:lnB w="9525" cap="flat" cmpd="sng" algn="ctr">
                      <a:solidFill>
                        <a:srgbClr val="D7DEE8"/>
                      </a:solidFill>
                      <a:prstDash val="solid"/>
                      <a:round/>
                      <a:headEnd type="none" w="med" len="med"/>
                      <a:tailEnd type="none" w="med" len="med"/>
                    </a:lnB>
                    <a:solidFill>
                      <a:srgbClr val="F5F8FC"/>
                    </a:solidFill>
                  </a:tcPr>
                </a:tc>
                <a:tc>
                  <a:txBody>
                    <a:bodyPr/>
                    <a:lstStyle/>
                    <a:p>
                      <a:pPr algn="l" indent="0" marL="0">
                        <a:buNone/>
                      </a:pPr>
                      <a:r>
                        <a:rPr lang="en-US" sz="1200" dirty="0">
                          <a:solidFill>
                            <a:srgbClr val="3A4152"/>
                          </a:solidFill>
                          <a:latin typeface="Calibri" pitchFamily="34" charset="0"/>
                          <a:ea typeface="Calibri" pitchFamily="34" charset="-122"/>
                          <a:cs typeface="Calibri" pitchFamily="34" charset="-120"/>
                        </a:rPr>
                        <a:t>Pesaing langsung di segmen enterprise besar</a:t>
                      </a:r>
                      <a:endParaRPr lang="en-US" sz="1200" dirty="0">
                        <a:latin typeface="Calibri" charset="0"/>
                        <a:ea typeface="Calibri" charset="0"/>
                        <a:cs typeface="Calibri" charset="0"/>
                      </a:endParaRPr>
                    </a:p>
                  </a:txBody>
                  <a:tcPr marL="146304" marR="146304" marT="109728" marB="109728" anchor="ctr">
                    <a:lnL w="9525" cap="flat" cmpd="sng" algn="ctr">
                      <a:solidFill>
                        <a:srgbClr val="D7DEE8"/>
                      </a:solidFill>
                      <a:prstDash val="solid"/>
                      <a:round/>
                      <a:headEnd type="none" w="med" len="med"/>
                      <a:tailEnd type="none" w="med" len="med"/>
                    </a:lnL>
                    <a:lnR w="9525" cap="flat" cmpd="sng" algn="ctr">
                      <a:solidFill>
                        <a:srgbClr val="D7DEE8"/>
                      </a:solidFill>
                      <a:prstDash val="solid"/>
                      <a:round/>
                      <a:headEnd type="none" w="med" len="med"/>
                      <a:tailEnd type="none" w="med" len="med"/>
                    </a:lnR>
                    <a:lnT w="9525" cap="flat" cmpd="sng" algn="ctr">
                      <a:solidFill>
                        <a:srgbClr val="D7DEE8"/>
                      </a:solidFill>
                      <a:prstDash val="solid"/>
                      <a:round/>
                      <a:headEnd type="none" w="med" len="med"/>
                      <a:tailEnd type="none" w="med" len="med"/>
                    </a:lnT>
                    <a:lnB w="9525" cap="flat" cmpd="sng" algn="ctr">
                      <a:solidFill>
                        <a:srgbClr val="D7DEE8"/>
                      </a:solidFill>
                      <a:prstDash val="solid"/>
                      <a:round/>
                      <a:headEnd type="none" w="med" len="med"/>
                      <a:tailEnd type="none" w="med" len="med"/>
                    </a:lnB>
                    <a:solidFill>
                      <a:srgbClr val="F5F8FC"/>
                    </a:solidFill>
                  </a:tcPr>
                </a:tc>
              </a:tr>
              <a:tr h="841248">
                <a:tc>
                  <a:txBody>
                    <a:bodyPr/>
                    <a:lstStyle/>
                    <a:p>
                      <a:pPr algn="l" indent="0" marL="0">
                        <a:buNone/>
                      </a:pPr>
                      <a:r>
                        <a:rPr lang="en-US" sz="1200" b="1" dirty="0">
                          <a:solidFill>
                            <a:srgbClr val="1B2A4A"/>
                          </a:solidFill>
                          <a:latin typeface="Calibri" pitchFamily="34" charset="0"/>
                          <a:ea typeface="Calibri" pitchFamily="34" charset="-122"/>
                          <a:cs typeface="Calibri" pitchFamily="34" charset="-120"/>
                        </a:rPr>
                        <a:t>Crown RMS</a:t>
                      </a:r>
                      <a:endParaRPr lang="en-US" sz="1200" dirty="0">
                        <a:latin typeface="Calibri" charset="0"/>
                        <a:ea typeface="Calibri" charset="0"/>
                        <a:cs typeface="Calibri" charset="0"/>
                      </a:endParaRPr>
                    </a:p>
                  </a:txBody>
                  <a:tcPr marL="146304" marR="146304" marT="109728" marB="109728" anchor="ctr">
                    <a:lnL w="9525" cap="flat" cmpd="sng" algn="ctr">
                      <a:solidFill>
                        <a:srgbClr val="D7DEE8"/>
                      </a:solidFill>
                      <a:prstDash val="solid"/>
                      <a:round/>
                      <a:headEnd type="none" w="med" len="med"/>
                      <a:tailEnd type="none" w="med" len="med"/>
                    </a:lnL>
                    <a:lnR w="9525" cap="flat" cmpd="sng" algn="ctr">
                      <a:solidFill>
                        <a:srgbClr val="D7DEE8"/>
                      </a:solidFill>
                      <a:prstDash val="solid"/>
                      <a:round/>
                      <a:headEnd type="none" w="med" len="med"/>
                      <a:tailEnd type="none" w="med" len="med"/>
                    </a:lnR>
                    <a:lnT w="9525" cap="flat" cmpd="sng" algn="ctr">
                      <a:solidFill>
                        <a:srgbClr val="D7DEE8"/>
                      </a:solidFill>
                      <a:prstDash val="solid"/>
                      <a:round/>
                      <a:headEnd type="none" w="med" len="med"/>
                      <a:tailEnd type="none" w="med" len="med"/>
                    </a:lnT>
                    <a:lnB w="9525" cap="flat" cmpd="sng" algn="ctr">
                      <a:solidFill>
                        <a:srgbClr val="D7DEE8"/>
                      </a:solidFill>
                      <a:prstDash val="solid"/>
                      <a:round/>
                      <a:headEnd type="none" w="med" len="med"/>
                      <a:tailEnd type="none" w="med" len="med"/>
                    </a:lnB>
                    <a:solidFill>
                      <a:srgbClr val="EAF0F8"/>
                    </a:solidFill>
                  </a:tcPr>
                </a:tc>
                <a:tc>
                  <a:txBody>
                    <a:bodyPr/>
                    <a:lstStyle/>
                    <a:p>
                      <a:pPr algn="l" indent="0" marL="0">
                        <a:buNone/>
                      </a:pPr>
                      <a:r>
                        <a:rPr lang="en-US" sz="1200" dirty="0">
                          <a:solidFill>
                            <a:srgbClr val="3A4152"/>
                          </a:solidFill>
                          <a:latin typeface="Calibri" pitchFamily="34" charset="0"/>
                          <a:ea typeface="Calibri" pitchFamily="34" charset="-122"/>
                          <a:cs typeface="Calibri" pitchFamily="34" charset="-120"/>
                        </a:rPr>
                        <a:t>Penyimpanan berkas fisik off-site, scan on demand, pemusnahan aset dan dokumen</a:t>
                      </a:r>
                      <a:endParaRPr lang="en-US" sz="1200" dirty="0">
                        <a:latin typeface="Calibri" charset="0"/>
                        <a:ea typeface="Calibri" charset="0"/>
                        <a:cs typeface="Calibri" charset="0"/>
                      </a:endParaRPr>
                    </a:p>
                  </a:txBody>
                  <a:tcPr marL="146304" marR="146304" marT="109728" marB="109728" anchor="ctr">
                    <a:lnL w="9525" cap="flat" cmpd="sng" algn="ctr">
                      <a:solidFill>
                        <a:srgbClr val="D7DEE8"/>
                      </a:solidFill>
                      <a:prstDash val="solid"/>
                      <a:round/>
                      <a:headEnd type="none" w="med" len="med"/>
                      <a:tailEnd type="none" w="med" len="med"/>
                    </a:lnL>
                    <a:lnR w="9525" cap="flat" cmpd="sng" algn="ctr">
                      <a:solidFill>
                        <a:srgbClr val="D7DEE8"/>
                      </a:solidFill>
                      <a:prstDash val="solid"/>
                      <a:round/>
                      <a:headEnd type="none" w="med" len="med"/>
                      <a:tailEnd type="none" w="med" len="med"/>
                    </a:lnR>
                    <a:lnT w="9525" cap="flat" cmpd="sng" algn="ctr">
                      <a:solidFill>
                        <a:srgbClr val="D7DEE8"/>
                      </a:solidFill>
                      <a:prstDash val="solid"/>
                      <a:round/>
                      <a:headEnd type="none" w="med" len="med"/>
                      <a:tailEnd type="none" w="med" len="med"/>
                    </a:lnT>
                    <a:lnB w="9525" cap="flat" cmpd="sng" algn="ctr">
                      <a:solidFill>
                        <a:srgbClr val="D7DEE8"/>
                      </a:solidFill>
                      <a:prstDash val="solid"/>
                      <a:round/>
                      <a:headEnd type="none" w="med" len="med"/>
                      <a:tailEnd type="none" w="med" len="med"/>
                    </a:lnB>
                    <a:solidFill>
                      <a:srgbClr val="FFFFFF"/>
                    </a:solidFill>
                  </a:tcPr>
                </a:tc>
                <a:tc>
                  <a:txBody>
                    <a:bodyPr/>
                    <a:lstStyle/>
                    <a:p>
                      <a:pPr algn="l" indent="0" marL="0">
                        <a:buNone/>
                      </a:pPr>
                      <a:r>
                        <a:rPr lang="en-US" sz="1200" dirty="0">
                          <a:solidFill>
                            <a:srgbClr val="3A4152"/>
                          </a:solidFill>
                          <a:latin typeface="Calibri" pitchFamily="34" charset="0"/>
                          <a:ea typeface="Calibri" pitchFamily="34" charset="-122"/>
                          <a:cs typeface="Calibri" pitchFamily="34" charset="-120"/>
                        </a:rPr>
                        <a:t>Bank, rumah sakit, legal, manufaktur dengan arsip fisik besar</a:t>
                      </a:r>
                      <a:endParaRPr lang="en-US" sz="1200" dirty="0">
                        <a:latin typeface="Calibri" charset="0"/>
                        <a:ea typeface="Calibri" charset="0"/>
                        <a:cs typeface="Calibri" charset="0"/>
                      </a:endParaRPr>
                    </a:p>
                  </a:txBody>
                  <a:tcPr marL="146304" marR="146304" marT="109728" marB="109728" anchor="ctr">
                    <a:lnL w="9525" cap="flat" cmpd="sng" algn="ctr">
                      <a:solidFill>
                        <a:srgbClr val="D7DEE8"/>
                      </a:solidFill>
                      <a:prstDash val="solid"/>
                      <a:round/>
                      <a:headEnd type="none" w="med" len="med"/>
                      <a:tailEnd type="none" w="med" len="med"/>
                    </a:lnL>
                    <a:lnR w="9525" cap="flat" cmpd="sng" algn="ctr">
                      <a:solidFill>
                        <a:srgbClr val="D7DEE8"/>
                      </a:solidFill>
                      <a:prstDash val="solid"/>
                      <a:round/>
                      <a:headEnd type="none" w="med" len="med"/>
                      <a:tailEnd type="none" w="med" len="med"/>
                    </a:lnR>
                    <a:lnT w="9525" cap="flat" cmpd="sng" algn="ctr">
                      <a:solidFill>
                        <a:srgbClr val="D7DEE8"/>
                      </a:solidFill>
                      <a:prstDash val="solid"/>
                      <a:round/>
                      <a:headEnd type="none" w="med" len="med"/>
                      <a:tailEnd type="none" w="med" len="med"/>
                    </a:lnT>
                    <a:lnB w="9525" cap="flat" cmpd="sng" algn="ctr">
                      <a:solidFill>
                        <a:srgbClr val="D7DEE8"/>
                      </a:solidFill>
                      <a:prstDash val="solid"/>
                      <a:round/>
                      <a:headEnd type="none" w="med" len="med"/>
                      <a:tailEnd type="none" w="med" len="med"/>
                    </a:lnB>
                    <a:solidFill>
                      <a:srgbClr val="FFFFFF"/>
                    </a:solidFill>
                  </a:tcPr>
                </a:tc>
                <a:tc>
                  <a:txBody>
                    <a:bodyPr/>
                    <a:lstStyle/>
                    <a:p>
                      <a:pPr algn="l" indent="0" marL="0">
                        <a:buNone/>
                      </a:pPr>
                      <a:r>
                        <a:rPr lang="en-US" sz="1200" dirty="0">
                          <a:solidFill>
                            <a:srgbClr val="3A4152"/>
                          </a:solidFill>
                          <a:latin typeface="Calibri" pitchFamily="34" charset="0"/>
                          <a:ea typeface="Calibri" pitchFamily="34" charset="-122"/>
                          <a:cs typeface="Calibri" pitchFamily="34" charset="-120"/>
                        </a:rPr>
                        <a:t>Pesaing di tahap fisik, pelengkap di tahap digital</a:t>
                      </a:r>
                      <a:endParaRPr lang="en-US" sz="1200" dirty="0">
                        <a:latin typeface="Calibri" charset="0"/>
                        <a:ea typeface="Calibri" charset="0"/>
                        <a:cs typeface="Calibri" charset="0"/>
                      </a:endParaRPr>
                    </a:p>
                  </a:txBody>
                  <a:tcPr marL="146304" marR="146304" marT="109728" marB="109728" anchor="ctr">
                    <a:lnL w="9525" cap="flat" cmpd="sng" algn="ctr">
                      <a:solidFill>
                        <a:srgbClr val="D7DEE8"/>
                      </a:solidFill>
                      <a:prstDash val="solid"/>
                      <a:round/>
                      <a:headEnd type="none" w="med" len="med"/>
                      <a:tailEnd type="none" w="med" len="med"/>
                    </a:lnL>
                    <a:lnR w="9525" cap="flat" cmpd="sng" algn="ctr">
                      <a:solidFill>
                        <a:srgbClr val="D7DEE8"/>
                      </a:solidFill>
                      <a:prstDash val="solid"/>
                      <a:round/>
                      <a:headEnd type="none" w="med" len="med"/>
                      <a:tailEnd type="none" w="med" len="med"/>
                    </a:lnR>
                    <a:lnT w="9525" cap="flat" cmpd="sng" algn="ctr">
                      <a:solidFill>
                        <a:srgbClr val="D7DEE8"/>
                      </a:solidFill>
                      <a:prstDash val="solid"/>
                      <a:round/>
                      <a:headEnd type="none" w="med" len="med"/>
                      <a:tailEnd type="none" w="med" len="med"/>
                    </a:lnT>
                    <a:lnB w="9525" cap="flat" cmpd="sng" algn="ctr">
                      <a:solidFill>
                        <a:srgbClr val="D7DEE8"/>
                      </a:solidFill>
                      <a:prstDash val="solid"/>
                      <a:round/>
                      <a:headEnd type="none" w="med" len="med"/>
                      <a:tailEnd type="none" w="med" len="med"/>
                    </a:lnB>
                    <a:solidFill>
                      <a:srgbClr val="FFFFFF"/>
                    </a:solidFill>
                  </a:tcPr>
                </a:tc>
              </a:tr>
              <a:tr h="841248">
                <a:tc>
                  <a:txBody>
                    <a:bodyPr/>
                    <a:lstStyle/>
                    <a:p>
                      <a:pPr algn="l" indent="0" marL="0">
                        <a:buNone/>
                      </a:pPr>
                      <a:r>
                        <a:rPr lang="en-US" sz="1200" b="1" dirty="0">
                          <a:solidFill>
                            <a:srgbClr val="1B2A4A"/>
                          </a:solidFill>
                          <a:latin typeface="Calibri" pitchFamily="34" charset="0"/>
                          <a:ea typeface="Calibri" pitchFamily="34" charset="-122"/>
                          <a:cs typeface="Calibri" pitchFamily="34" charset="-120"/>
                        </a:rPr>
                        <a:t>Sekawan Media</a:t>
                      </a:r>
                      <a:endParaRPr lang="en-US" sz="1200" dirty="0">
                        <a:latin typeface="Calibri" charset="0"/>
                        <a:ea typeface="Calibri" charset="0"/>
                        <a:cs typeface="Calibri" charset="0"/>
                      </a:endParaRPr>
                    </a:p>
                  </a:txBody>
                  <a:tcPr marL="146304" marR="146304" marT="109728" marB="109728" anchor="ctr">
                    <a:lnL w="9525" cap="flat" cmpd="sng" algn="ctr">
                      <a:solidFill>
                        <a:srgbClr val="D7DEE8"/>
                      </a:solidFill>
                      <a:prstDash val="solid"/>
                      <a:round/>
                      <a:headEnd type="none" w="med" len="med"/>
                      <a:tailEnd type="none" w="med" len="med"/>
                    </a:lnL>
                    <a:lnR w="9525" cap="flat" cmpd="sng" algn="ctr">
                      <a:solidFill>
                        <a:srgbClr val="D7DEE8"/>
                      </a:solidFill>
                      <a:prstDash val="solid"/>
                      <a:round/>
                      <a:headEnd type="none" w="med" len="med"/>
                      <a:tailEnd type="none" w="med" len="med"/>
                    </a:lnR>
                    <a:lnT w="9525" cap="flat" cmpd="sng" algn="ctr">
                      <a:solidFill>
                        <a:srgbClr val="D7DEE8"/>
                      </a:solidFill>
                      <a:prstDash val="solid"/>
                      <a:round/>
                      <a:headEnd type="none" w="med" len="med"/>
                      <a:tailEnd type="none" w="med" len="med"/>
                    </a:lnT>
                    <a:lnB w="9525" cap="flat" cmpd="sng" algn="ctr">
                      <a:solidFill>
                        <a:srgbClr val="D7DEE8"/>
                      </a:solidFill>
                      <a:prstDash val="solid"/>
                      <a:round/>
                      <a:headEnd type="none" w="med" len="med"/>
                      <a:tailEnd type="none" w="med" len="med"/>
                    </a:lnB>
                    <a:solidFill>
                      <a:srgbClr val="EAF0F8"/>
                    </a:solidFill>
                  </a:tcPr>
                </a:tc>
                <a:tc>
                  <a:txBody>
                    <a:bodyPr/>
                    <a:lstStyle/>
                    <a:p>
                      <a:pPr algn="l" indent="0" marL="0">
                        <a:buNone/>
                      </a:pPr>
                      <a:r>
                        <a:rPr lang="en-US" sz="1200" dirty="0">
                          <a:solidFill>
                            <a:srgbClr val="3A4152"/>
                          </a:solidFill>
                          <a:latin typeface="Calibri" pitchFamily="34" charset="0"/>
                          <a:ea typeface="Calibri" pitchFamily="34" charset="-122"/>
                          <a:cs typeface="Calibri" pitchFamily="34" charset="-120"/>
                        </a:rPr>
                        <a:t>Aplikasi persuratan dan office automation pesanan, sistem operasional lapangan</a:t>
                      </a:r>
                      <a:endParaRPr lang="en-US" sz="1200" dirty="0">
                        <a:latin typeface="Calibri" charset="0"/>
                        <a:ea typeface="Calibri" charset="0"/>
                        <a:cs typeface="Calibri" charset="0"/>
                      </a:endParaRPr>
                    </a:p>
                  </a:txBody>
                  <a:tcPr marL="146304" marR="146304" marT="109728" marB="109728" anchor="ctr">
                    <a:lnL w="9525" cap="flat" cmpd="sng" algn="ctr">
                      <a:solidFill>
                        <a:srgbClr val="D7DEE8"/>
                      </a:solidFill>
                      <a:prstDash val="solid"/>
                      <a:round/>
                      <a:headEnd type="none" w="med" len="med"/>
                      <a:tailEnd type="none" w="med" len="med"/>
                    </a:lnL>
                    <a:lnR w="9525" cap="flat" cmpd="sng" algn="ctr">
                      <a:solidFill>
                        <a:srgbClr val="D7DEE8"/>
                      </a:solidFill>
                      <a:prstDash val="solid"/>
                      <a:round/>
                      <a:headEnd type="none" w="med" len="med"/>
                      <a:tailEnd type="none" w="med" len="med"/>
                    </a:lnR>
                    <a:lnT w="9525" cap="flat" cmpd="sng" algn="ctr">
                      <a:solidFill>
                        <a:srgbClr val="D7DEE8"/>
                      </a:solidFill>
                      <a:prstDash val="solid"/>
                      <a:round/>
                      <a:headEnd type="none" w="med" len="med"/>
                      <a:tailEnd type="none" w="med" len="med"/>
                    </a:lnT>
                    <a:lnB w="9525" cap="flat" cmpd="sng" algn="ctr">
                      <a:solidFill>
                        <a:srgbClr val="D7DEE8"/>
                      </a:solidFill>
                      <a:prstDash val="solid"/>
                      <a:round/>
                      <a:headEnd type="none" w="med" len="med"/>
                      <a:tailEnd type="none" w="med" len="med"/>
                    </a:lnB>
                    <a:solidFill>
                      <a:srgbClr val="F5F8FC"/>
                    </a:solidFill>
                  </a:tcPr>
                </a:tc>
                <a:tc>
                  <a:txBody>
                    <a:bodyPr/>
                    <a:lstStyle/>
                    <a:p>
                      <a:pPr algn="l" indent="0" marL="0">
                        <a:buNone/>
                      </a:pPr>
                      <a:r>
                        <a:rPr lang="en-US" sz="1200" dirty="0">
                          <a:solidFill>
                            <a:srgbClr val="3A4152"/>
                          </a:solidFill>
                          <a:latin typeface="Calibri" pitchFamily="34" charset="0"/>
                          <a:ea typeface="Calibri" pitchFamily="34" charset="-122"/>
                          <a:cs typeface="Calibri" pitchFamily="34" charset="-120"/>
                        </a:rPr>
                        <a:t>Instansi daerah, BUMN, dan perusahaan menengah</a:t>
                      </a:r>
                      <a:endParaRPr lang="en-US" sz="1200" dirty="0">
                        <a:latin typeface="Calibri" charset="0"/>
                        <a:ea typeface="Calibri" charset="0"/>
                        <a:cs typeface="Calibri" charset="0"/>
                      </a:endParaRPr>
                    </a:p>
                  </a:txBody>
                  <a:tcPr marL="146304" marR="146304" marT="109728" marB="109728" anchor="ctr">
                    <a:lnL w="9525" cap="flat" cmpd="sng" algn="ctr">
                      <a:solidFill>
                        <a:srgbClr val="D7DEE8"/>
                      </a:solidFill>
                      <a:prstDash val="solid"/>
                      <a:round/>
                      <a:headEnd type="none" w="med" len="med"/>
                      <a:tailEnd type="none" w="med" len="med"/>
                    </a:lnL>
                    <a:lnR w="9525" cap="flat" cmpd="sng" algn="ctr">
                      <a:solidFill>
                        <a:srgbClr val="D7DEE8"/>
                      </a:solidFill>
                      <a:prstDash val="solid"/>
                      <a:round/>
                      <a:headEnd type="none" w="med" len="med"/>
                      <a:tailEnd type="none" w="med" len="med"/>
                    </a:lnR>
                    <a:lnT w="9525" cap="flat" cmpd="sng" algn="ctr">
                      <a:solidFill>
                        <a:srgbClr val="D7DEE8"/>
                      </a:solidFill>
                      <a:prstDash val="solid"/>
                      <a:round/>
                      <a:headEnd type="none" w="med" len="med"/>
                      <a:tailEnd type="none" w="med" len="med"/>
                    </a:lnT>
                    <a:lnB w="9525" cap="flat" cmpd="sng" algn="ctr">
                      <a:solidFill>
                        <a:srgbClr val="D7DEE8"/>
                      </a:solidFill>
                      <a:prstDash val="solid"/>
                      <a:round/>
                      <a:headEnd type="none" w="med" len="med"/>
                      <a:tailEnd type="none" w="med" len="med"/>
                    </a:lnB>
                    <a:solidFill>
                      <a:srgbClr val="F5F8FC"/>
                    </a:solidFill>
                  </a:tcPr>
                </a:tc>
                <a:tc>
                  <a:txBody>
                    <a:bodyPr/>
                    <a:lstStyle/>
                    <a:p>
                      <a:pPr algn="l" indent="0" marL="0">
                        <a:buNone/>
                      </a:pPr>
                      <a:r>
                        <a:rPr lang="en-US" sz="1200" dirty="0">
                          <a:solidFill>
                            <a:srgbClr val="3A4152"/>
                          </a:solidFill>
                          <a:latin typeface="Calibri" pitchFamily="34" charset="0"/>
                          <a:ea typeface="Calibri" pitchFamily="34" charset="-122"/>
                          <a:cs typeface="Calibri" pitchFamily="34" charset="-120"/>
                        </a:rPr>
                        <a:t>Pesaing di tender aplikasi custom</a:t>
                      </a:r>
                      <a:endParaRPr lang="en-US" sz="1200" dirty="0">
                        <a:latin typeface="Calibri" charset="0"/>
                        <a:ea typeface="Calibri" charset="0"/>
                        <a:cs typeface="Calibri" charset="0"/>
                      </a:endParaRPr>
                    </a:p>
                  </a:txBody>
                  <a:tcPr marL="146304" marR="146304" marT="109728" marB="109728" anchor="ctr">
                    <a:lnL w="9525" cap="flat" cmpd="sng" algn="ctr">
                      <a:solidFill>
                        <a:srgbClr val="D7DEE8"/>
                      </a:solidFill>
                      <a:prstDash val="solid"/>
                      <a:round/>
                      <a:headEnd type="none" w="med" len="med"/>
                      <a:tailEnd type="none" w="med" len="med"/>
                    </a:lnL>
                    <a:lnR w="9525" cap="flat" cmpd="sng" algn="ctr">
                      <a:solidFill>
                        <a:srgbClr val="D7DEE8"/>
                      </a:solidFill>
                      <a:prstDash val="solid"/>
                      <a:round/>
                      <a:headEnd type="none" w="med" len="med"/>
                      <a:tailEnd type="none" w="med" len="med"/>
                    </a:lnR>
                    <a:lnT w="9525" cap="flat" cmpd="sng" algn="ctr">
                      <a:solidFill>
                        <a:srgbClr val="D7DEE8"/>
                      </a:solidFill>
                      <a:prstDash val="solid"/>
                      <a:round/>
                      <a:headEnd type="none" w="med" len="med"/>
                      <a:tailEnd type="none" w="med" len="med"/>
                    </a:lnT>
                    <a:lnB w="9525" cap="flat" cmpd="sng" algn="ctr">
                      <a:solidFill>
                        <a:srgbClr val="D7DEE8"/>
                      </a:solidFill>
                      <a:prstDash val="solid"/>
                      <a:round/>
                      <a:headEnd type="none" w="med" len="med"/>
                      <a:tailEnd type="none" w="med" len="med"/>
                    </a:lnB>
                    <a:solidFill>
                      <a:srgbClr val="F5F8FC"/>
                    </a:solidFill>
                  </a:tcPr>
                </a:tc>
              </a:tr>
              <a:tr h="841248">
                <a:tc>
                  <a:txBody>
                    <a:bodyPr/>
                    <a:lstStyle/>
                    <a:p>
                      <a:pPr algn="l" indent="0" marL="0">
                        <a:buNone/>
                      </a:pPr>
                      <a:r>
                        <a:rPr lang="en-US" sz="1200" b="1" dirty="0">
                          <a:solidFill>
                            <a:srgbClr val="1B2A4A"/>
                          </a:solidFill>
                          <a:latin typeface="Calibri" pitchFamily="34" charset="0"/>
                          <a:ea typeface="Calibri" pitchFamily="34" charset="-122"/>
                          <a:cs typeface="Calibri" pitchFamily="34" charset="-120"/>
                        </a:rPr>
                        <a:t>Privy</a:t>
                      </a:r>
                      <a:endParaRPr lang="en-US" sz="1200" dirty="0">
                        <a:latin typeface="Calibri" charset="0"/>
                        <a:ea typeface="Calibri" charset="0"/>
                        <a:cs typeface="Calibri" charset="0"/>
                      </a:endParaRPr>
                    </a:p>
                  </a:txBody>
                  <a:tcPr marL="146304" marR="146304" marT="109728" marB="109728" anchor="ctr">
                    <a:lnL w="9525" cap="flat" cmpd="sng" algn="ctr">
                      <a:solidFill>
                        <a:srgbClr val="D7DEE8"/>
                      </a:solidFill>
                      <a:prstDash val="solid"/>
                      <a:round/>
                      <a:headEnd type="none" w="med" len="med"/>
                      <a:tailEnd type="none" w="med" len="med"/>
                    </a:lnL>
                    <a:lnR w="9525" cap="flat" cmpd="sng" algn="ctr">
                      <a:solidFill>
                        <a:srgbClr val="D7DEE8"/>
                      </a:solidFill>
                      <a:prstDash val="solid"/>
                      <a:round/>
                      <a:headEnd type="none" w="med" len="med"/>
                      <a:tailEnd type="none" w="med" len="med"/>
                    </a:lnR>
                    <a:lnT w="9525" cap="flat" cmpd="sng" algn="ctr">
                      <a:solidFill>
                        <a:srgbClr val="D7DEE8"/>
                      </a:solidFill>
                      <a:prstDash val="solid"/>
                      <a:round/>
                      <a:headEnd type="none" w="med" len="med"/>
                      <a:tailEnd type="none" w="med" len="med"/>
                    </a:lnT>
                    <a:lnB w="9525" cap="flat" cmpd="sng" algn="ctr">
                      <a:solidFill>
                        <a:srgbClr val="D7DEE8"/>
                      </a:solidFill>
                      <a:prstDash val="solid"/>
                      <a:round/>
                      <a:headEnd type="none" w="med" len="med"/>
                      <a:tailEnd type="none" w="med" len="med"/>
                    </a:lnB>
                    <a:solidFill>
                      <a:srgbClr val="EAF0F8"/>
                    </a:solidFill>
                  </a:tcPr>
                </a:tc>
                <a:tc>
                  <a:txBody>
                    <a:bodyPr/>
                    <a:lstStyle/>
                    <a:p>
                      <a:pPr algn="l" indent="0" marL="0">
                        <a:buNone/>
                      </a:pPr>
                      <a:r>
                        <a:rPr lang="en-US" sz="1200" dirty="0">
                          <a:solidFill>
                            <a:srgbClr val="3A4152"/>
                          </a:solidFill>
                          <a:latin typeface="Calibri" pitchFamily="34" charset="0"/>
                          <a:ea typeface="Calibri" pitchFamily="34" charset="-122"/>
                          <a:cs typeface="Calibri" pitchFamily="34" charset="-120"/>
                        </a:rPr>
                        <a:t>Onboarding nasabah jarak jauh, penandatanganan kontrak dan perjanjian kredit</a:t>
                      </a:r>
                      <a:endParaRPr lang="en-US" sz="1200" dirty="0">
                        <a:latin typeface="Calibri" charset="0"/>
                        <a:ea typeface="Calibri" charset="0"/>
                        <a:cs typeface="Calibri" charset="0"/>
                      </a:endParaRPr>
                    </a:p>
                  </a:txBody>
                  <a:tcPr marL="146304" marR="146304" marT="109728" marB="109728" anchor="ctr">
                    <a:lnL w="9525" cap="flat" cmpd="sng" algn="ctr">
                      <a:solidFill>
                        <a:srgbClr val="D7DEE8"/>
                      </a:solidFill>
                      <a:prstDash val="solid"/>
                      <a:round/>
                      <a:headEnd type="none" w="med" len="med"/>
                      <a:tailEnd type="none" w="med" len="med"/>
                    </a:lnL>
                    <a:lnR w="9525" cap="flat" cmpd="sng" algn="ctr">
                      <a:solidFill>
                        <a:srgbClr val="D7DEE8"/>
                      </a:solidFill>
                      <a:prstDash val="solid"/>
                      <a:round/>
                      <a:headEnd type="none" w="med" len="med"/>
                      <a:tailEnd type="none" w="med" len="med"/>
                    </a:lnR>
                    <a:lnT w="9525" cap="flat" cmpd="sng" algn="ctr">
                      <a:solidFill>
                        <a:srgbClr val="D7DEE8"/>
                      </a:solidFill>
                      <a:prstDash val="solid"/>
                      <a:round/>
                      <a:headEnd type="none" w="med" len="med"/>
                      <a:tailEnd type="none" w="med" len="med"/>
                    </a:lnT>
                    <a:lnB w="9525" cap="flat" cmpd="sng" algn="ctr">
                      <a:solidFill>
                        <a:srgbClr val="D7DEE8"/>
                      </a:solidFill>
                      <a:prstDash val="solid"/>
                      <a:round/>
                      <a:headEnd type="none" w="med" len="med"/>
                      <a:tailEnd type="none" w="med" len="med"/>
                    </a:lnB>
                    <a:solidFill>
                      <a:srgbClr val="FFFFFF"/>
                    </a:solidFill>
                  </a:tcPr>
                </a:tc>
                <a:tc>
                  <a:txBody>
                    <a:bodyPr/>
                    <a:lstStyle/>
                    <a:p>
                      <a:pPr algn="l" indent="0" marL="0">
                        <a:buNone/>
                      </a:pPr>
                      <a:r>
                        <a:rPr lang="en-US" sz="1200" dirty="0">
                          <a:solidFill>
                            <a:srgbClr val="3A4152"/>
                          </a:solidFill>
                          <a:latin typeface="Calibri" pitchFamily="34" charset="0"/>
                          <a:ea typeface="Calibri" pitchFamily="34" charset="-122"/>
                          <a:cs typeface="Calibri" pitchFamily="34" charset="-120"/>
                        </a:rPr>
                        <a:t>Perbankan, multifinance, fintech, asuransi, HR</a:t>
                      </a:r>
                      <a:endParaRPr lang="en-US" sz="1200" dirty="0">
                        <a:latin typeface="Calibri" charset="0"/>
                        <a:ea typeface="Calibri" charset="0"/>
                        <a:cs typeface="Calibri" charset="0"/>
                      </a:endParaRPr>
                    </a:p>
                  </a:txBody>
                  <a:tcPr marL="146304" marR="146304" marT="109728" marB="109728" anchor="ctr">
                    <a:lnL w="9525" cap="flat" cmpd="sng" algn="ctr">
                      <a:solidFill>
                        <a:srgbClr val="D7DEE8"/>
                      </a:solidFill>
                      <a:prstDash val="solid"/>
                      <a:round/>
                      <a:headEnd type="none" w="med" len="med"/>
                      <a:tailEnd type="none" w="med" len="med"/>
                    </a:lnL>
                    <a:lnR w="9525" cap="flat" cmpd="sng" algn="ctr">
                      <a:solidFill>
                        <a:srgbClr val="D7DEE8"/>
                      </a:solidFill>
                      <a:prstDash val="solid"/>
                      <a:round/>
                      <a:headEnd type="none" w="med" len="med"/>
                      <a:tailEnd type="none" w="med" len="med"/>
                    </a:lnR>
                    <a:lnT w="9525" cap="flat" cmpd="sng" algn="ctr">
                      <a:solidFill>
                        <a:srgbClr val="D7DEE8"/>
                      </a:solidFill>
                      <a:prstDash val="solid"/>
                      <a:round/>
                      <a:headEnd type="none" w="med" len="med"/>
                      <a:tailEnd type="none" w="med" len="med"/>
                    </a:lnT>
                    <a:lnB w="9525" cap="flat" cmpd="sng" algn="ctr">
                      <a:solidFill>
                        <a:srgbClr val="D7DEE8"/>
                      </a:solidFill>
                      <a:prstDash val="solid"/>
                      <a:round/>
                      <a:headEnd type="none" w="med" len="med"/>
                      <a:tailEnd type="none" w="med" len="med"/>
                    </a:lnB>
                    <a:solidFill>
                      <a:srgbClr val="FFFFFF"/>
                    </a:solidFill>
                  </a:tcPr>
                </a:tc>
                <a:tc>
                  <a:txBody>
                    <a:bodyPr/>
                    <a:lstStyle/>
                    <a:p>
                      <a:pPr algn="l" indent="0" marL="0">
                        <a:buNone/>
                      </a:pPr>
                      <a:r>
                        <a:rPr lang="en-US" sz="1200" dirty="0">
                          <a:solidFill>
                            <a:srgbClr val="3A4152"/>
                          </a:solidFill>
                          <a:latin typeface="Calibri" pitchFamily="34" charset="0"/>
                          <a:ea typeface="Calibri" pitchFamily="34" charset="-122"/>
                          <a:cs typeface="Calibri" pitchFamily="34" charset="-120"/>
                        </a:rPr>
                        <a:t>Kandidat mitra integrasi untuk lapisan tanda tangan</a:t>
                      </a:r>
                      <a:endParaRPr lang="en-US" sz="1200" dirty="0">
                        <a:latin typeface="Calibri" charset="0"/>
                        <a:ea typeface="Calibri" charset="0"/>
                        <a:cs typeface="Calibri" charset="0"/>
                      </a:endParaRPr>
                    </a:p>
                  </a:txBody>
                  <a:tcPr marL="146304" marR="146304" marT="109728" marB="109728" anchor="ctr">
                    <a:lnL w="9525" cap="flat" cmpd="sng" algn="ctr">
                      <a:solidFill>
                        <a:srgbClr val="D7DEE8"/>
                      </a:solidFill>
                      <a:prstDash val="solid"/>
                      <a:round/>
                      <a:headEnd type="none" w="med" len="med"/>
                      <a:tailEnd type="none" w="med" len="med"/>
                    </a:lnL>
                    <a:lnR w="9525" cap="flat" cmpd="sng" algn="ctr">
                      <a:solidFill>
                        <a:srgbClr val="D7DEE8"/>
                      </a:solidFill>
                      <a:prstDash val="solid"/>
                      <a:round/>
                      <a:headEnd type="none" w="med" len="med"/>
                      <a:tailEnd type="none" w="med" len="med"/>
                    </a:lnR>
                    <a:lnT w="9525" cap="flat" cmpd="sng" algn="ctr">
                      <a:solidFill>
                        <a:srgbClr val="D7DEE8"/>
                      </a:solidFill>
                      <a:prstDash val="solid"/>
                      <a:round/>
                      <a:headEnd type="none" w="med" len="med"/>
                      <a:tailEnd type="none" w="med" len="med"/>
                    </a:lnT>
                    <a:lnB w="9525" cap="flat" cmpd="sng" algn="ctr">
                      <a:solidFill>
                        <a:srgbClr val="D7DEE8"/>
                      </a:solidFill>
                      <a:prstDash val="solid"/>
                      <a:round/>
                      <a:headEnd type="none" w="med" len="med"/>
                      <a:tailEnd type="none" w="med" len="med"/>
                    </a:lnB>
                    <a:solidFill>
                      <a:srgbClr val="FFFFFF"/>
                    </a:solidFill>
                  </a:tcPr>
                </a:tc>
              </a:tr>
              <a:tr h="841248">
                <a:tc>
                  <a:txBody>
                    <a:bodyPr/>
                    <a:lstStyle/>
                    <a:p>
                      <a:pPr algn="l" indent="0" marL="0">
                        <a:buNone/>
                      </a:pPr>
                      <a:r>
                        <a:rPr lang="en-US" sz="1200" b="1" dirty="0">
                          <a:solidFill>
                            <a:srgbClr val="1B2A4A"/>
                          </a:solidFill>
                          <a:latin typeface="Calibri" pitchFamily="34" charset="0"/>
                          <a:ea typeface="Calibri" pitchFamily="34" charset="-122"/>
                          <a:cs typeface="Calibri" pitchFamily="34" charset="-120"/>
                        </a:rPr>
                        <a:t>Mekari Officeless</a:t>
                      </a:r>
                      <a:endParaRPr lang="en-US" sz="1200" dirty="0">
                        <a:latin typeface="Calibri" charset="0"/>
                        <a:ea typeface="Calibri" charset="0"/>
                        <a:cs typeface="Calibri" charset="0"/>
                      </a:endParaRPr>
                    </a:p>
                  </a:txBody>
                  <a:tcPr marL="146304" marR="146304" marT="109728" marB="109728" anchor="ctr">
                    <a:lnL w="9525" cap="flat" cmpd="sng" algn="ctr">
                      <a:solidFill>
                        <a:srgbClr val="D7DEE8"/>
                      </a:solidFill>
                      <a:prstDash val="solid"/>
                      <a:round/>
                      <a:headEnd type="none" w="med" len="med"/>
                      <a:tailEnd type="none" w="med" len="med"/>
                    </a:lnL>
                    <a:lnR w="9525" cap="flat" cmpd="sng" algn="ctr">
                      <a:solidFill>
                        <a:srgbClr val="D7DEE8"/>
                      </a:solidFill>
                      <a:prstDash val="solid"/>
                      <a:round/>
                      <a:headEnd type="none" w="med" len="med"/>
                      <a:tailEnd type="none" w="med" len="med"/>
                    </a:lnR>
                    <a:lnT w="9525" cap="flat" cmpd="sng" algn="ctr">
                      <a:solidFill>
                        <a:srgbClr val="D7DEE8"/>
                      </a:solidFill>
                      <a:prstDash val="solid"/>
                      <a:round/>
                      <a:headEnd type="none" w="med" len="med"/>
                      <a:tailEnd type="none" w="med" len="med"/>
                    </a:lnT>
                    <a:lnB w="9525" cap="flat" cmpd="sng" algn="ctr">
                      <a:solidFill>
                        <a:srgbClr val="D7DEE8"/>
                      </a:solidFill>
                      <a:prstDash val="solid"/>
                      <a:round/>
                      <a:headEnd type="none" w="med" len="med"/>
                      <a:tailEnd type="none" w="med" len="med"/>
                    </a:lnB>
                    <a:solidFill>
                      <a:srgbClr val="EAF0F8"/>
                    </a:solidFill>
                  </a:tcPr>
                </a:tc>
                <a:tc>
                  <a:txBody>
                    <a:bodyPr/>
                    <a:lstStyle/>
                    <a:p>
                      <a:pPr algn="l" indent="0" marL="0">
                        <a:buNone/>
                      </a:pPr>
                      <a:r>
                        <a:rPr lang="en-US" sz="1200" dirty="0">
                          <a:solidFill>
                            <a:srgbClr val="3A4152"/>
                          </a:solidFill>
                          <a:latin typeface="Calibri" pitchFamily="34" charset="0"/>
                          <a:ea typeface="Calibri" pitchFamily="34" charset="-122"/>
                          <a:cs typeface="Calibri" pitchFamily="34" charset="-120"/>
                        </a:rPr>
                        <a:t>Aplikasi internal source-to-pay, approval, dan DMS ringan</a:t>
                      </a:r>
                      <a:endParaRPr lang="en-US" sz="1200" dirty="0">
                        <a:latin typeface="Calibri" charset="0"/>
                        <a:ea typeface="Calibri" charset="0"/>
                        <a:cs typeface="Calibri" charset="0"/>
                      </a:endParaRPr>
                    </a:p>
                  </a:txBody>
                  <a:tcPr marL="146304" marR="146304" marT="109728" marB="109728" anchor="ctr">
                    <a:lnL w="9525" cap="flat" cmpd="sng" algn="ctr">
                      <a:solidFill>
                        <a:srgbClr val="D7DEE8"/>
                      </a:solidFill>
                      <a:prstDash val="solid"/>
                      <a:round/>
                      <a:headEnd type="none" w="med" len="med"/>
                      <a:tailEnd type="none" w="med" len="med"/>
                    </a:lnL>
                    <a:lnR w="9525" cap="flat" cmpd="sng" algn="ctr">
                      <a:solidFill>
                        <a:srgbClr val="D7DEE8"/>
                      </a:solidFill>
                      <a:prstDash val="solid"/>
                      <a:round/>
                      <a:headEnd type="none" w="med" len="med"/>
                      <a:tailEnd type="none" w="med" len="med"/>
                    </a:lnR>
                    <a:lnT w="9525" cap="flat" cmpd="sng" algn="ctr">
                      <a:solidFill>
                        <a:srgbClr val="D7DEE8"/>
                      </a:solidFill>
                      <a:prstDash val="solid"/>
                      <a:round/>
                      <a:headEnd type="none" w="med" len="med"/>
                      <a:tailEnd type="none" w="med" len="med"/>
                    </a:lnT>
                    <a:lnB w="9525" cap="flat" cmpd="sng" algn="ctr">
                      <a:solidFill>
                        <a:srgbClr val="D7DEE8"/>
                      </a:solidFill>
                      <a:prstDash val="solid"/>
                      <a:round/>
                      <a:headEnd type="none" w="med" len="med"/>
                      <a:tailEnd type="none" w="med" len="med"/>
                    </a:lnB>
                    <a:solidFill>
                      <a:srgbClr val="F5F8FC"/>
                    </a:solidFill>
                  </a:tcPr>
                </a:tc>
                <a:tc>
                  <a:txBody>
                    <a:bodyPr/>
                    <a:lstStyle/>
                    <a:p>
                      <a:pPr algn="l" indent="0" marL="0">
                        <a:buNone/>
                      </a:pPr>
                      <a:r>
                        <a:rPr lang="en-US" sz="1200" dirty="0">
                          <a:solidFill>
                            <a:srgbClr val="3A4152"/>
                          </a:solidFill>
                          <a:latin typeface="Calibri" pitchFamily="34" charset="0"/>
                          <a:ea typeface="Calibri" pitchFamily="34" charset="-122"/>
                          <a:cs typeface="Calibri" pitchFamily="34" charset="-120"/>
                        </a:rPr>
                        <a:t>Perusahaan yang sudah memakai ekosistem Mekari</a:t>
                      </a:r>
                      <a:endParaRPr lang="en-US" sz="1200" dirty="0">
                        <a:latin typeface="Calibri" charset="0"/>
                        <a:ea typeface="Calibri" charset="0"/>
                        <a:cs typeface="Calibri" charset="0"/>
                      </a:endParaRPr>
                    </a:p>
                  </a:txBody>
                  <a:tcPr marL="146304" marR="146304" marT="109728" marB="109728" anchor="ctr">
                    <a:lnL w="9525" cap="flat" cmpd="sng" algn="ctr">
                      <a:solidFill>
                        <a:srgbClr val="D7DEE8"/>
                      </a:solidFill>
                      <a:prstDash val="solid"/>
                      <a:round/>
                      <a:headEnd type="none" w="med" len="med"/>
                      <a:tailEnd type="none" w="med" len="med"/>
                    </a:lnL>
                    <a:lnR w="9525" cap="flat" cmpd="sng" algn="ctr">
                      <a:solidFill>
                        <a:srgbClr val="D7DEE8"/>
                      </a:solidFill>
                      <a:prstDash val="solid"/>
                      <a:round/>
                      <a:headEnd type="none" w="med" len="med"/>
                      <a:tailEnd type="none" w="med" len="med"/>
                    </a:lnR>
                    <a:lnT w="9525" cap="flat" cmpd="sng" algn="ctr">
                      <a:solidFill>
                        <a:srgbClr val="D7DEE8"/>
                      </a:solidFill>
                      <a:prstDash val="solid"/>
                      <a:round/>
                      <a:headEnd type="none" w="med" len="med"/>
                      <a:tailEnd type="none" w="med" len="med"/>
                    </a:lnT>
                    <a:lnB w="9525" cap="flat" cmpd="sng" algn="ctr">
                      <a:solidFill>
                        <a:srgbClr val="D7DEE8"/>
                      </a:solidFill>
                      <a:prstDash val="solid"/>
                      <a:round/>
                      <a:headEnd type="none" w="med" len="med"/>
                      <a:tailEnd type="none" w="med" len="med"/>
                    </a:lnB>
                    <a:solidFill>
                      <a:srgbClr val="F5F8FC"/>
                    </a:solidFill>
                  </a:tcPr>
                </a:tc>
                <a:tc>
                  <a:txBody>
                    <a:bodyPr/>
                    <a:lstStyle/>
                    <a:p>
                      <a:pPr algn="l" indent="0" marL="0">
                        <a:buNone/>
                      </a:pPr>
                      <a:r>
                        <a:rPr lang="en-US" sz="1200" dirty="0">
                          <a:solidFill>
                            <a:srgbClr val="3A4152"/>
                          </a:solidFill>
                          <a:latin typeface="Calibri" pitchFamily="34" charset="0"/>
                          <a:ea typeface="Calibri" pitchFamily="34" charset="-122"/>
                          <a:cs typeface="Calibri" pitchFamily="34" charset="-120"/>
                        </a:rPr>
                        <a:t>Pesaing tidak langsung lewat modul DMS</a:t>
                      </a:r>
                      <a:endParaRPr lang="en-US" sz="1200" dirty="0">
                        <a:latin typeface="Calibri" charset="0"/>
                        <a:ea typeface="Calibri" charset="0"/>
                        <a:cs typeface="Calibri" charset="0"/>
                      </a:endParaRPr>
                    </a:p>
                  </a:txBody>
                  <a:tcPr marL="146304" marR="146304" marT="109728" marB="109728" anchor="ctr">
                    <a:lnL w="9525" cap="flat" cmpd="sng" algn="ctr">
                      <a:solidFill>
                        <a:srgbClr val="D7DEE8"/>
                      </a:solidFill>
                      <a:prstDash val="solid"/>
                      <a:round/>
                      <a:headEnd type="none" w="med" len="med"/>
                      <a:tailEnd type="none" w="med" len="med"/>
                    </a:lnL>
                    <a:lnR w="9525" cap="flat" cmpd="sng" algn="ctr">
                      <a:solidFill>
                        <a:srgbClr val="D7DEE8"/>
                      </a:solidFill>
                      <a:prstDash val="solid"/>
                      <a:round/>
                      <a:headEnd type="none" w="med" len="med"/>
                      <a:tailEnd type="none" w="med" len="med"/>
                    </a:lnR>
                    <a:lnT w="9525" cap="flat" cmpd="sng" algn="ctr">
                      <a:solidFill>
                        <a:srgbClr val="D7DEE8"/>
                      </a:solidFill>
                      <a:prstDash val="solid"/>
                      <a:round/>
                      <a:headEnd type="none" w="med" len="med"/>
                      <a:tailEnd type="none" w="med" len="med"/>
                    </a:lnT>
                    <a:lnB w="9525" cap="flat" cmpd="sng" algn="ctr">
                      <a:solidFill>
                        <a:srgbClr val="D7DEE8"/>
                      </a:solidFill>
                      <a:prstDash val="solid"/>
                      <a:round/>
                      <a:headEnd type="none" w="med" len="med"/>
                      <a:tailEnd type="none" w="med" len="med"/>
                    </a:lnB>
                    <a:solidFill>
                      <a:srgbClr val="F5F8FC"/>
                    </a:solidFill>
                  </a:tcPr>
                </a:tc>
              </a:tr>
            </a:tbl>
          </a:graphicData>
        </a:graphic>
      </p:graphicFrame>
      <p:sp>
        <p:nvSpPr>
          <p:cNvPr id="4" name="Text 1"/>
          <p:cNvSpPr/>
          <p:nvPr/>
        </p:nvSpPr>
        <p:spPr>
          <a:xfrm>
            <a:off x="457200" y="6400800"/>
            <a:ext cx="11247120" cy="320040"/>
          </a:xfrm>
          <a:prstGeom prst="rect">
            <a:avLst/>
          </a:prstGeom>
          <a:noFill/>
          <a:ln/>
        </p:spPr>
        <p:txBody>
          <a:bodyPr wrap="square" lIns="0" tIns="0" rIns="0" bIns="0" rtlCol="0" anchor="ctr"/>
          <a:lstStyle/>
          <a:p>
            <a:pPr indent="0" marL="0">
              <a:buNone/>
            </a:pPr>
            <a:r>
              <a:rPr lang="en-US" sz="900" i="1" dirty="0">
                <a:solidFill>
                  <a:srgbClr val="6B7686"/>
                </a:solidFill>
                <a:latin typeface="Calibri" pitchFamily="34" charset="0"/>
                <a:ea typeface="Calibri" pitchFamily="34" charset="-122"/>
                <a:cs typeface="Calibri" pitchFamily="34" charset="-120"/>
              </a:rPr>
              <a:t>Sumber: OpenText — Customer stories  •  Crown RMS — Digital Solutions  •  Sekawan Media — Portofolio  •  Privy — Solusi industri</a:t>
            </a:r>
            <a:endParaRPr lang="en-US" sz="9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457200" y="320040"/>
            <a:ext cx="9144000" cy="502920"/>
          </a:xfrm>
          <a:prstGeom prst="rect">
            <a:avLst/>
          </a:prstGeom>
          <a:noFill/>
          <a:ln/>
        </p:spPr>
        <p:txBody>
          <a:bodyPr wrap="square" lIns="0" tIns="0" rIns="0" bIns="0" rtlCol="0" anchor="ctr"/>
          <a:lstStyle/>
          <a:p>
            <a:pPr indent="0" marL="0">
              <a:buNone/>
            </a:pPr>
            <a:r>
              <a:rPr lang="en-US" sz="2600" b="1" dirty="0">
                <a:solidFill>
                  <a:srgbClr val="1B2A4A"/>
                </a:solidFill>
                <a:latin typeface="Calibri" pitchFamily="34" charset="0"/>
                <a:ea typeface="Calibri" pitchFamily="34" charset="-122"/>
                <a:cs typeface="Calibri" pitchFamily="34" charset="-120"/>
              </a:rPr>
              <a:t>Skema Pricing</a:t>
            </a:r>
            <a:endParaRPr lang="en-US" sz="2600" dirty="0"/>
          </a:p>
        </p:txBody>
      </p:sp>
      <p:graphicFrame>
        <p:nvGraphicFramePr>
          <p:cNvPr id="8" name="Table 0"/>
          <p:cNvGraphicFramePr>
            <a:graphicFrameLocks noGrp="1"/>
          </p:cNvGraphicFramePr>
          <p:nvPr>
            <p:extLst>
              <p:ext uri="{D42A27DB-BD31-4B8C-83A1-F6EECF244321}">
                <p14:modId xmlns:p14="http://schemas.microsoft.com/office/powerpoint/2010/main" val="1579011935"/>
              </p:ext>
            </p:extLst>
          </p:nvPr>
        </p:nvGraphicFramePr>
        <p:xfrm>
          <a:off x="457200" y="1005840"/>
          <a:ext cx="11274552" cy="914400"/>
        </p:xfrm>
        <a:graphic>
          <a:graphicData uri="http://schemas.openxmlformats.org/drawingml/2006/table">
            <a:tbl>
              <a:tblPr/>
              <a:tblGrid>
                <a:gridCol w="1920240"/>
                <a:gridCol w="3200400"/>
                <a:gridCol w="3200400"/>
                <a:gridCol w="2953512"/>
              </a:tblGrid>
              <a:tr h="411480">
                <a:tc>
                  <a:txBody>
                    <a:bodyPr/>
                    <a:lstStyle/>
                    <a:p>
                      <a:pPr algn="l" indent="0" marL="0">
                        <a:buNone/>
                      </a:pPr>
                      <a:r>
                        <a:rPr lang="en-US" sz="1300" b="1" dirty="0">
                          <a:solidFill>
                            <a:srgbClr val="FFFFFF"/>
                          </a:solidFill>
                          <a:latin typeface="Calibri" pitchFamily="34" charset="0"/>
                          <a:ea typeface="Calibri" pitchFamily="34" charset="-122"/>
                          <a:cs typeface="Calibri" pitchFamily="34" charset="-120"/>
                        </a:rPr>
                        <a:t>Pemain</a:t>
                      </a:r>
                      <a:endParaRPr lang="en-US" sz="1300" dirty="0">
                        <a:latin typeface="Calibri" charset="0"/>
                        <a:ea typeface="Calibri" charset="0"/>
                        <a:cs typeface="Calibri" charset="0"/>
                      </a:endParaRPr>
                    </a:p>
                  </a:txBody>
                  <a:tcPr marL="146304" marR="146304" marT="109728" marB="109728" anchor="ctr">
                    <a:lnL w="9525" cap="flat" cmpd="sng" algn="ctr">
                      <a:solidFill>
                        <a:srgbClr val="D7DEE8"/>
                      </a:solidFill>
                      <a:prstDash val="solid"/>
                      <a:round/>
                      <a:headEnd type="none" w="med" len="med"/>
                      <a:tailEnd type="none" w="med" len="med"/>
                    </a:lnL>
                    <a:lnR w="9525" cap="flat" cmpd="sng" algn="ctr">
                      <a:solidFill>
                        <a:srgbClr val="D7DEE8"/>
                      </a:solidFill>
                      <a:prstDash val="solid"/>
                      <a:round/>
                      <a:headEnd type="none" w="med" len="med"/>
                      <a:tailEnd type="none" w="med" len="med"/>
                    </a:lnR>
                    <a:lnT w="9525" cap="flat" cmpd="sng" algn="ctr">
                      <a:solidFill>
                        <a:srgbClr val="D7DEE8"/>
                      </a:solidFill>
                      <a:prstDash val="solid"/>
                      <a:round/>
                      <a:headEnd type="none" w="med" len="med"/>
                      <a:tailEnd type="none" w="med" len="med"/>
                    </a:lnT>
                    <a:lnB w="9525" cap="flat" cmpd="sng" algn="ctr">
                      <a:solidFill>
                        <a:srgbClr val="D7DEE8"/>
                      </a:solidFill>
                      <a:prstDash val="solid"/>
                      <a:round/>
                      <a:headEnd type="none" w="med" len="med"/>
                      <a:tailEnd type="none" w="med" len="med"/>
                    </a:lnB>
                    <a:solidFill>
                      <a:srgbClr val="1B2A4A"/>
                    </a:solidFill>
                  </a:tcPr>
                </a:tc>
                <a:tc>
                  <a:txBody>
                    <a:bodyPr/>
                    <a:lstStyle/>
                    <a:p>
                      <a:pPr algn="l" indent="0" marL="0">
                        <a:buNone/>
                      </a:pPr>
                      <a:r>
                        <a:rPr lang="en-US" sz="1300" b="1" dirty="0">
                          <a:solidFill>
                            <a:srgbClr val="FFFFFF"/>
                          </a:solidFill>
                          <a:latin typeface="Calibri" pitchFamily="34" charset="0"/>
                          <a:ea typeface="Calibri" pitchFamily="34" charset="-122"/>
                          <a:cs typeface="Calibri" pitchFamily="34" charset="-120"/>
                        </a:rPr>
                        <a:t>Model Harga</a:t>
                      </a:r>
                      <a:endParaRPr lang="en-US" sz="1300" dirty="0">
                        <a:latin typeface="Calibri" charset="0"/>
                        <a:ea typeface="Calibri" charset="0"/>
                        <a:cs typeface="Calibri" charset="0"/>
                      </a:endParaRPr>
                    </a:p>
                  </a:txBody>
                  <a:tcPr marL="146304" marR="146304" marT="109728" marB="109728" anchor="ctr">
                    <a:lnL w="9525" cap="flat" cmpd="sng" algn="ctr">
                      <a:solidFill>
                        <a:srgbClr val="D7DEE8"/>
                      </a:solidFill>
                      <a:prstDash val="solid"/>
                      <a:round/>
                      <a:headEnd type="none" w="med" len="med"/>
                      <a:tailEnd type="none" w="med" len="med"/>
                    </a:lnL>
                    <a:lnR w="9525" cap="flat" cmpd="sng" algn="ctr">
                      <a:solidFill>
                        <a:srgbClr val="D7DEE8"/>
                      </a:solidFill>
                      <a:prstDash val="solid"/>
                      <a:round/>
                      <a:headEnd type="none" w="med" len="med"/>
                      <a:tailEnd type="none" w="med" len="med"/>
                    </a:lnR>
                    <a:lnT w="9525" cap="flat" cmpd="sng" algn="ctr">
                      <a:solidFill>
                        <a:srgbClr val="D7DEE8"/>
                      </a:solidFill>
                      <a:prstDash val="solid"/>
                      <a:round/>
                      <a:headEnd type="none" w="med" len="med"/>
                      <a:tailEnd type="none" w="med" len="med"/>
                    </a:lnT>
                    <a:lnB w="9525" cap="flat" cmpd="sng" algn="ctr">
                      <a:solidFill>
                        <a:srgbClr val="D7DEE8"/>
                      </a:solidFill>
                      <a:prstDash val="solid"/>
                      <a:round/>
                      <a:headEnd type="none" w="med" len="med"/>
                      <a:tailEnd type="none" w="med" len="med"/>
                    </a:lnB>
                    <a:solidFill>
                      <a:srgbClr val="1B2A4A"/>
                    </a:solidFill>
                  </a:tcPr>
                </a:tc>
                <a:tc>
                  <a:txBody>
                    <a:bodyPr/>
                    <a:lstStyle/>
                    <a:p>
                      <a:pPr algn="l" indent="0" marL="0">
                        <a:buNone/>
                      </a:pPr>
                      <a:r>
                        <a:rPr lang="en-US" sz="1300" b="1" dirty="0">
                          <a:solidFill>
                            <a:srgbClr val="FFFFFF"/>
                          </a:solidFill>
                          <a:latin typeface="Calibri" pitchFamily="34" charset="0"/>
                          <a:ea typeface="Calibri" pitchFamily="34" charset="-122"/>
                          <a:cs typeface="Calibri" pitchFamily="34" charset="-120"/>
                        </a:rPr>
                        <a:t>Basis Perhitungan</a:t>
                      </a:r>
                      <a:endParaRPr lang="en-US" sz="1300" dirty="0">
                        <a:latin typeface="Calibri" charset="0"/>
                        <a:ea typeface="Calibri" charset="0"/>
                        <a:cs typeface="Calibri" charset="0"/>
                      </a:endParaRPr>
                    </a:p>
                  </a:txBody>
                  <a:tcPr marL="146304" marR="146304" marT="109728" marB="109728" anchor="ctr">
                    <a:lnL w="9525" cap="flat" cmpd="sng" algn="ctr">
                      <a:solidFill>
                        <a:srgbClr val="D7DEE8"/>
                      </a:solidFill>
                      <a:prstDash val="solid"/>
                      <a:round/>
                      <a:headEnd type="none" w="med" len="med"/>
                      <a:tailEnd type="none" w="med" len="med"/>
                    </a:lnL>
                    <a:lnR w="9525" cap="flat" cmpd="sng" algn="ctr">
                      <a:solidFill>
                        <a:srgbClr val="D7DEE8"/>
                      </a:solidFill>
                      <a:prstDash val="solid"/>
                      <a:round/>
                      <a:headEnd type="none" w="med" len="med"/>
                      <a:tailEnd type="none" w="med" len="med"/>
                    </a:lnR>
                    <a:lnT w="9525" cap="flat" cmpd="sng" algn="ctr">
                      <a:solidFill>
                        <a:srgbClr val="D7DEE8"/>
                      </a:solidFill>
                      <a:prstDash val="solid"/>
                      <a:round/>
                      <a:headEnd type="none" w="med" len="med"/>
                      <a:tailEnd type="none" w="med" len="med"/>
                    </a:lnT>
                    <a:lnB w="9525" cap="flat" cmpd="sng" algn="ctr">
                      <a:solidFill>
                        <a:srgbClr val="D7DEE8"/>
                      </a:solidFill>
                      <a:prstDash val="solid"/>
                      <a:round/>
                      <a:headEnd type="none" w="med" len="med"/>
                      <a:tailEnd type="none" w="med" len="med"/>
                    </a:lnB>
                    <a:solidFill>
                      <a:srgbClr val="1B2A4A"/>
                    </a:solidFill>
                  </a:tcPr>
                </a:tc>
                <a:tc>
                  <a:txBody>
                    <a:bodyPr/>
                    <a:lstStyle/>
                    <a:p>
                      <a:pPr algn="l" indent="0" marL="0">
                        <a:buNone/>
                      </a:pPr>
                      <a:r>
                        <a:rPr lang="en-US" sz="1300" b="1" dirty="0">
                          <a:solidFill>
                            <a:srgbClr val="FFFFFF"/>
                          </a:solidFill>
                          <a:latin typeface="Calibri" pitchFamily="34" charset="0"/>
                          <a:ea typeface="Calibri" pitchFamily="34" charset="-122"/>
                          <a:cs typeface="Calibri" pitchFamily="34" charset="-120"/>
                        </a:rPr>
                        <a:t>Transparansi</a:t>
                      </a:r>
                      <a:endParaRPr lang="en-US" sz="1300" dirty="0">
                        <a:latin typeface="Calibri" charset="0"/>
                        <a:ea typeface="Calibri" charset="0"/>
                        <a:cs typeface="Calibri" charset="0"/>
                      </a:endParaRPr>
                    </a:p>
                  </a:txBody>
                  <a:tcPr marL="146304" marR="146304" marT="109728" marB="109728" anchor="ctr">
                    <a:lnL w="9525" cap="flat" cmpd="sng" algn="ctr">
                      <a:solidFill>
                        <a:srgbClr val="D7DEE8"/>
                      </a:solidFill>
                      <a:prstDash val="solid"/>
                      <a:round/>
                      <a:headEnd type="none" w="med" len="med"/>
                      <a:tailEnd type="none" w="med" len="med"/>
                    </a:lnL>
                    <a:lnR w="9525" cap="flat" cmpd="sng" algn="ctr">
                      <a:solidFill>
                        <a:srgbClr val="D7DEE8"/>
                      </a:solidFill>
                      <a:prstDash val="solid"/>
                      <a:round/>
                      <a:headEnd type="none" w="med" len="med"/>
                      <a:tailEnd type="none" w="med" len="med"/>
                    </a:lnR>
                    <a:lnT w="9525" cap="flat" cmpd="sng" algn="ctr">
                      <a:solidFill>
                        <a:srgbClr val="D7DEE8"/>
                      </a:solidFill>
                      <a:prstDash val="solid"/>
                      <a:round/>
                      <a:headEnd type="none" w="med" len="med"/>
                      <a:tailEnd type="none" w="med" len="med"/>
                    </a:lnT>
                    <a:lnB w="9525" cap="flat" cmpd="sng" algn="ctr">
                      <a:solidFill>
                        <a:srgbClr val="D7DEE8"/>
                      </a:solidFill>
                      <a:prstDash val="solid"/>
                      <a:round/>
                      <a:headEnd type="none" w="med" len="med"/>
                      <a:tailEnd type="none" w="med" len="med"/>
                    </a:lnB>
                    <a:solidFill>
                      <a:srgbClr val="1B2A4A"/>
                    </a:solidFill>
                  </a:tcPr>
                </a:tc>
              </a:tr>
              <a:tr h="841248">
                <a:tc>
                  <a:txBody>
                    <a:bodyPr/>
                    <a:lstStyle/>
                    <a:p>
                      <a:pPr algn="l" indent="0" marL="0">
                        <a:buNone/>
                      </a:pPr>
                      <a:r>
                        <a:rPr lang="en-US" sz="1200" b="1" dirty="0">
                          <a:solidFill>
                            <a:srgbClr val="1B2A4A"/>
                          </a:solidFill>
                          <a:latin typeface="Calibri" pitchFamily="34" charset="0"/>
                          <a:ea typeface="Calibri" pitchFamily="34" charset="-122"/>
                          <a:cs typeface="Calibri" pitchFamily="34" charset="-120"/>
                        </a:rPr>
                        <a:t>ProVue</a:t>
                      </a:r>
                      <a:endParaRPr lang="en-US" sz="1200" dirty="0">
                        <a:latin typeface="Calibri" charset="0"/>
                        <a:ea typeface="Calibri" charset="0"/>
                        <a:cs typeface="Calibri" charset="0"/>
                      </a:endParaRPr>
                    </a:p>
                  </a:txBody>
                  <a:tcPr marL="146304" marR="146304" marT="109728" marB="109728" anchor="ctr">
                    <a:lnL w="9525" cap="flat" cmpd="sng" algn="ctr">
                      <a:solidFill>
                        <a:srgbClr val="D7DEE8"/>
                      </a:solidFill>
                      <a:prstDash val="solid"/>
                      <a:round/>
                      <a:headEnd type="none" w="med" len="med"/>
                      <a:tailEnd type="none" w="med" len="med"/>
                    </a:lnL>
                    <a:lnR w="9525" cap="flat" cmpd="sng" algn="ctr">
                      <a:solidFill>
                        <a:srgbClr val="D7DEE8"/>
                      </a:solidFill>
                      <a:prstDash val="solid"/>
                      <a:round/>
                      <a:headEnd type="none" w="med" len="med"/>
                      <a:tailEnd type="none" w="med" len="med"/>
                    </a:lnR>
                    <a:lnT w="9525" cap="flat" cmpd="sng" algn="ctr">
                      <a:solidFill>
                        <a:srgbClr val="D7DEE8"/>
                      </a:solidFill>
                      <a:prstDash val="solid"/>
                      <a:round/>
                      <a:headEnd type="none" w="med" len="med"/>
                      <a:tailEnd type="none" w="med" len="med"/>
                    </a:lnT>
                    <a:lnB w="9525" cap="flat" cmpd="sng" algn="ctr">
                      <a:solidFill>
                        <a:srgbClr val="D7DEE8"/>
                      </a:solidFill>
                      <a:prstDash val="solid"/>
                      <a:round/>
                      <a:headEnd type="none" w="med" len="med"/>
                      <a:tailEnd type="none" w="med" len="med"/>
                    </a:lnB>
                    <a:solidFill>
                      <a:srgbClr val="EAF0F8"/>
                    </a:solidFill>
                  </a:tcPr>
                </a:tc>
                <a:tc>
                  <a:txBody>
                    <a:bodyPr/>
                    <a:lstStyle/>
                    <a:p>
                      <a:pPr algn="l" indent="0" marL="0">
                        <a:buNone/>
                      </a:pPr>
                      <a:r>
                        <a:rPr lang="en-US" sz="1200" dirty="0">
                          <a:solidFill>
                            <a:srgbClr val="3A4152"/>
                          </a:solidFill>
                          <a:latin typeface="Calibri" pitchFamily="34" charset="0"/>
                          <a:ea typeface="Calibri" pitchFamily="34" charset="-122"/>
                          <a:cs typeface="Calibri" pitchFamily="34" charset="-120"/>
                        </a:rPr>
                        <a:t>Lisensi produk lokal dengan opsi on-premise dan cloud</a:t>
                      </a:r>
                      <a:endParaRPr lang="en-US" sz="1200" dirty="0">
                        <a:latin typeface="Calibri" charset="0"/>
                        <a:ea typeface="Calibri" charset="0"/>
                        <a:cs typeface="Calibri" charset="0"/>
                      </a:endParaRPr>
                    </a:p>
                  </a:txBody>
                  <a:tcPr marL="146304" marR="146304" marT="109728" marB="109728" anchor="ctr">
                    <a:lnL w="9525" cap="flat" cmpd="sng" algn="ctr">
                      <a:solidFill>
                        <a:srgbClr val="D7DEE8"/>
                      </a:solidFill>
                      <a:prstDash val="solid"/>
                      <a:round/>
                      <a:headEnd type="none" w="med" len="med"/>
                      <a:tailEnd type="none" w="med" len="med"/>
                    </a:lnL>
                    <a:lnR w="9525" cap="flat" cmpd="sng" algn="ctr">
                      <a:solidFill>
                        <a:srgbClr val="D7DEE8"/>
                      </a:solidFill>
                      <a:prstDash val="solid"/>
                      <a:round/>
                      <a:headEnd type="none" w="med" len="med"/>
                      <a:tailEnd type="none" w="med" len="med"/>
                    </a:lnR>
                    <a:lnT w="9525" cap="flat" cmpd="sng" algn="ctr">
                      <a:solidFill>
                        <a:srgbClr val="D7DEE8"/>
                      </a:solidFill>
                      <a:prstDash val="solid"/>
                      <a:round/>
                      <a:headEnd type="none" w="med" len="med"/>
                      <a:tailEnd type="none" w="med" len="med"/>
                    </a:lnT>
                    <a:lnB w="9525" cap="flat" cmpd="sng" algn="ctr">
                      <a:solidFill>
                        <a:srgbClr val="D7DEE8"/>
                      </a:solidFill>
                      <a:prstDash val="solid"/>
                      <a:round/>
                      <a:headEnd type="none" w="med" len="med"/>
                      <a:tailEnd type="none" w="med" len="med"/>
                    </a:lnB>
                    <a:solidFill>
                      <a:srgbClr val="FFFFFF"/>
                    </a:solidFill>
                  </a:tcPr>
                </a:tc>
                <a:tc>
                  <a:txBody>
                    <a:bodyPr/>
                    <a:lstStyle/>
                    <a:p>
                      <a:pPr algn="l" indent="0" marL="0">
                        <a:buNone/>
                      </a:pPr>
                      <a:r>
                        <a:rPr lang="en-US" sz="1200" dirty="0">
                          <a:solidFill>
                            <a:srgbClr val="3A4152"/>
                          </a:solidFill>
                          <a:latin typeface="Calibri" pitchFamily="34" charset="0"/>
                          <a:ea typeface="Calibri" pitchFamily="34" charset="-122"/>
                          <a:cs typeface="Calibri" pitchFamily="34" charset="-120"/>
                        </a:rPr>
                        <a:t>Per modul dan jumlah pengguna, ditambah biaya implementasi sekali bayar</a:t>
                      </a:r>
                      <a:endParaRPr lang="en-US" sz="1200" dirty="0">
                        <a:latin typeface="Calibri" charset="0"/>
                        <a:ea typeface="Calibri" charset="0"/>
                        <a:cs typeface="Calibri" charset="0"/>
                      </a:endParaRPr>
                    </a:p>
                  </a:txBody>
                  <a:tcPr marL="146304" marR="146304" marT="109728" marB="109728" anchor="ctr">
                    <a:lnL w="9525" cap="flat" cmpd="sng" algn="ctr">
                      <a:solidFill>
                        <a:srgbClr val="D7DEE8"/>
                      </a:solidFill>
                      <a:prstDash val="solid"/>
                      <a:round/>
                      <a:headEnd type="none" w="med" len="med"/>
                      <a:tailEnd type="none" w="med" len="med"/>
                    </a:lnL>
                    <a:lnR w="9525" cap="flat" cmpd="sng" algn="ctr">
                      <a:solidFill>
                        <a:srgbClr val="D7DEE8"/>
                      </a:solidFill>
                      <a:prstDash val="solid"/>
                      <a:round/>
                      <a:headEnd type="none" w="med" len="med"/>
                      <a:tailEnd type="none" w="med" len="med"/>
                    </a:lnR>
                    <a:lnT w="9525" cap="flat" cmpd="sng" algn="ctr">
                      <a:solidFill>
                        <a:srgbClr val="D7DEE8"/>
                      </a:solidFill>
                      <a:prstDash val="solid"/>
                      <a:round/>
                      <a:headEnd type="none" w="med" len="med"/>
                      <a:tailEnd type="none" w="med" len="med"/>
                    </a:lnT>
                    <a:lnB w="9525" cap="flat" cmpd="sng" algn="ctr">
                      <a:solidFill>
                        <a:srgbClr val="D7DEE8"/>
                      </a:solidFill>
                      <a:prstDash val="solid"/>
                      <a:round/>
                      <a:headEnd type="none" w="med" len="med"/>
                      <a:tailEnd type="none" w="med" len="med"/>
                    </a:lnB>
                    <a:solidFill>
                      <a:srgbClr val="FFFFFF"/>
                    </a:solidFill>
                  </a:tcPr>
                </a:tc>
                <a:tc>
                  <a:txBody>
                    <a:bodyPr/>
                    <a:lstStyle/>
                    <a:p>
                      <a:pPr algn="l" indent="0" marL="0">
                        <a:buNone/>
                      </a:pPr>
                      <a:r>
                        <a:rPr lang="en-US" sz="1200" dirty="0">
                          <a:solidFill>
                            <a:srgbClr val="3A4152"/>
                          </a:solidFill>
                          <a:latin typeface="Calibri" pitchFamily="34" charset="0"/>
                          <a:ea typeface="Calibri" pitchFamily="34" charset="-122"/>
                          <a:cs typeface="Calibri" pitchFamily="34" charset="-120"/>
                        </a:rPr>
                        <a:t>Penawaran langsung, cepat karena struktur sederhana</a:t>
                      </a:r>
                      <a:endParaRPr lang="en-US" sz="1200" dirty="0">
                        <a:latin typeface="Calibri" charset="0"/>
                        <a:ea typeface="Calibri" charset="0"/>
                        <a:cs typeface="Calibri" charset="0"/>
                      </a:endParaRPr>
                    </a:p>
                  </a:txBody>
                  <a:tcPr marL="146304" marR="146304" marT="109728" marB="109728" anchor="ctr">
                    <a:lnL w="9525" cap="flat" cmpd="sng" algn="ctr">
                      <a:solidFill>
                        <a:srgbClr val="D7DEE8"/>
                      </a:solidFill>
                      <a:prstDash val="solid"/>
                      <a:round/>
                      <a:headEnd type="none" w="med" len="med"/>
                      <a:tailEnd type="none" w="med" len="med"/>
                    </a:lnL>
                    <a:lnR w="9525" cap="flat" cmpd="sng" algn="ctr">
                      <a:solidFill>
                        <a:srgbClr val="D7DEE8"/>
                      </a:solidFill>
                      <a:prstDash val="solid"/>
                      <a:round/>
                      <a:headEnd type="none" w="med" len="med"/>
                      <a:tailEnd type="none" w="med" len="med"/>
                    </a:lnR>
                    <a:lnT w="9525" cap="flat" cmpd="sng" algn="ctr">
                      <a:solidFill>
                        <a:srgbClr val="D7DEE8"/>
                      </a:solidFill>
                      <a:prstDash val="solid"/>
                      <a:round/>
                      <a:headEnd type="none" w="med" len="med"/>
                      <a:tailEnd type="none" w="med" len="med"/>
                    </a:lnT>
                    <a:lnB w="9525" cap="flat" cmpd="sng" algn="ctr">
                      <a:solidFill>
                        <a:srgbClr val="D7DEE8"/>
                      </a:solidFill>
                      <a:prstDash val="solid"/>
                      <a:round/>
                      <a:headEnd type="none" w="med" len="med"/>
                      <a:tailEnd type="none" w="med" len="med"/>
                    </a:lnB>
                    <a:solidFill>
                      <a:srgbClr val="FFFFFF"/>
                    </a:solidFill>
                  </a:tcPr>
                </a:tc>
              </a:tr>
              <a:tr h="841248">
                <a:tc>
                  <a:txBody>
                    <a:bodyPr/>
                    <a:lstStyle/>
                    <a:p>
                      <a:pPr algn="l" indent="0" marL="0">
                        <a:buNone/>
                      </a:pPr>
                      <a:r>
                        <a:rPr lang="en-US" sz="1200" b="1" dirty="0">
                          <a:solidFill>
                            <a:srgbClr val="1B2A4A"/>
                          </a:solidFill>
                          <a:latin typeface="Calibri" pitchFamily="34" charset="0"/>
                          <a:ea typeface="Calibri" pitchFamily="34" charset="-122"/>
                          <a:cs typeface="Calibri" pitchFamily="34" charset="-120"/>
                        </a:rPr>
                        <a:t>OpenText</a:t>
                      </a:r>
                      <a:endParaRPr lang="en-US" sz="1200" dirty="0">
                        <a:latin typeface="Calibri" charset="0"/>
                        <a:ea typeface="Calibri" charset="0"/>
                        <a:cs typeface="Calibri" charset="0"/>
                      </a:endParaRPr>
                    </a:p>
                  </a:txBody>
                  <a:tcPr marL="146304" marR="146304" marT="109728" marB="109728" anchor="ctr">
                    <a:lnL w="9525" cap="flat" cmpd="sng" algn="ctr">
                      <a:solidFill>
                        <a:srgbClr val="D7DEE8"/>
                      </a:solidFill>
                      <a:prstDash val="solid"/>
                      <a:round/>
                      <a:headEnd type="none" w="med" len="med"/>
                      <a:tailEnd type="none" w="med" len="med"/>
                    </a:lnL>
                    <a:lnR w="9525" cap="flat" cmpd="sng" algn="ctr">
                      <a:solidFill>
                        <a:srgbClr val="D7DEE8"/>
                      </a:solidFill>
                      <a:prstDash val="solid"/>
                      <a:round/>
                      <a:headEnd type="none" w="med" len="med"/>
                      <a:tailEnd type="none" w="med" len="med"/>
                    </a:lnR>
                    <a:lnT w="9525" cap="flat" cmpd="sng" algn="ctr">
                      <a:solidFill>
                        <a:srgbClr val="D7DEE8"/>
                      </a:solidFill>
                      <a:prstDash val="solid"/>
                      <a:round/>
                      <a:headEnd type="none" w="med" len="med"/>
                      <a:tailEnd type="none" w="med" len="med"/>
                    </a:lnT>
                    <a:lnB w="9525" cap="flat" cmpd="sng" algn="ctr">
                      <a:solidFill>
                        <a:srgbClr val="D7DEE8"/>
                      </a:solidFill>
                      <a:prstDash val="solid"/>
                      <a:round/>
                      <a:headEnd type="none" w="med" len="med"/>
                      <a:tailEnd type="none" w="med" len="med"/>
                    </a:lnB>
                    <a:solidFill>
                      <a:srgbClr val="EAF0F8"/>
                    </a:solidFill>
                  </a:tcPr>
                </a:tc>
                <a:tc>
                  <a:txBody>
                    <a:bodyPr/>
                    <a:lstStyle/>
                    <a:p>
                      <a:pPr algn="l" indent="0" marL="0">
                        <a:buNone/>
                      </a:pPr>
                      <a:r>
                        <a:rPr lang="en-US" sz="1200" dirty="0">
                          <a:solidFill>
                            <a:srgbClr val="3A4152"/>
                          </a:solidFill>
                          <a:latin typeface="Calibri" pitchFamily="34" charset="0"/>
                          <a:ea typeface="Calibri" pitchFamily="34" charset="-122"/>
                          <a:cs typeface="Calibri" pitchFamily="34" charset="-120"/>
                        </a:rPr>
                        <a:t>Tiga tingkat: X1 Express, X2 Premium, X3 Ultimate</a:t>
                      </a:r>
                      <a:endParaRPr lang="en-US" sz="1200" dirty="0">
                        <a:latin typeface="Calibri" charset="0"/>
                        <a:ea typeface="Calibri" charset="0"/>
                        <a:cs typeface="Calibri" charset="0"/>
                      </a:endParaRPr>
                    </a:p>
                  </a:txBody>
                  <a:tcPr marL="146304" marR="146304" marT="109728" marB="109728" anchor="ctr">
                    <a:lnL w="9525" cap="flat" cmpd="sng" algn="ctr">
                      <a:solidFill>
                        <a:srgbClr val="D7DEE8"/>
                      </a:solidFill>
                      <a:prstDash val="solid"/>
                      <a:round/>
                      <a:headEnd type="none" w="med" len="med"/>
                      <a:tailEnd type="none" w="med" len="med"/>
                    </a:lnL>
                    <a:lnR w="9525" cap="flat" cmpd="sng" algn="ctr">
                      <a:solidFill>
                        <a:srgbClr val="D7DEE8"/>
                      </a:solidFill>
                      <a:prstDash val="solid"/>
                      <a:round/>
                      <a:headEnd type="none" w="med" len="med"/>
                      <a:tailEnd type="none" w="med" len="med"/>
                    </a:lnR>
                    <a:lnT w="9525" cap="flat" cmpd="sng" algn="ctr">
                      <a:solidFill>
                        <a:srgbClr val="D7DEE8"/>
                      </a:solidFill>
                      <a:prstDash val="solid"/>
                      <a:round/>
                      <a:headEnd type="none" w="med" len="med"/>
                      <a:tailEnd type="none" w="med" len="med"/>
                    </a:lnT>
                    <a:lnB w="9525" cap="flat" cmpd="sng" algn="ctr">
                      <a:solidFill>
                        <a:srgbClr val="D7DEE8"/>
                      </a:solidFill>
                      <a:prstDash val="solid"/>
                      <a:round/>
                      <a:headEnd type="none" w="med" len="med"/>
                      <a:tailEnd type="none" w="med" len="med"/>
                    </a:lnB>
                    <a:solidFill>
                      <a:srgbClr val="F5F8FC"/>
                    </a:solidFill>
                  </a:tcPr>
                </a:tc>
                <a:tc>
                  <a:txBody>
                    <a:bodyPr/>
                    <a:lstStyle/>
                    <a:p>
                      <a:pPr algn="l" indent="0" marL="0">
                        <a:buNone/>
                      </a:pPr>
                      <a:r>
                        <a:rPr lang="en-US" sz="1200" dirty="0">
                          <a:solidFill>
                            <a:srgbClr val="3A4152"/>
                          </a:solidFill>
                          <a:latin typeface="Calibri" pitchFamily="34" charset="0"/>
                          <a:ea typeface="Calibri" pitchFamily="34" charset="-122"/>
                          <a:cs typeface="Calibri" pitchFamily="34" charset="-120"/>
                        </a:rPr>
                        <a:t>Per pengguna, per server, per volume data, dan per transaksi</a:t>
                      </a:r>
                      <a:endParaRPr lang="en-US" sz="1200" dirty="0">
                        <a:latin typeface="Calibri" charset="0"/>
                        <a:ea typeface="Calibri" charset="0"/>
                        <a:cs typeface="Calibri" charset="0"/>
                      </a:endParaRPr>
                    </a:p>
                  </a:txBody>
                  <a:tcPr marL="146304" marR="146304" marT="109728" marB="109728" anchor="ctr">
                    <a:lnL w="9525" cap="flat" cmpd="sng" algn="ctr">
                      <a:solidFill>
                        <a:srgbClr val="D7DEE8"/>
                      </a:solidFill>
                      <a:prstDash val="solid"/>
                      <a:round/>
                      <a:headEnd type="none" w="med" len="med"/>
                      <a:tailEnd type="none" w="med" len="med"/>
                    </a:lnL>
                    <a:lnR w="9525" cap="flat" cmpd="sng" algn="ctr">
                      <a:solidFill>
                        <a:srgbClr val="D7DEE8"/>
                      </a:solidFill>
                      <a:prstDash val="solid"/>
                      <a:round/>
                      <a:headEnd type="none" w="med" len="med"/>
                      <a:tailEnd type="none" w="med" len="med"/>
                    </a:lnR>
                    <a:lnT w="9525" cap="flat" cmpd="sng" algn="ctr">
                      <a:solidFill>
                        <a:srgbClr val="D7DEE8"/>
                      </a:solidFill>
                      <a:prstDash val="solid"/>
                      <a:round/>
                      <a:headEnd type="none" w="med" len="med"/>
                      <a:tailEnd type="none" w="med" len="med"/>
                    </a:lnT>
                    <a:lnB w="9525" cap="flat" cmpd="sng" algn="ctr">
                      <a:solidFill>
                        <a:srgbClr val="D7DEE8"/>
                      </a:solidFill>
                      <a:prstDash val="solid"/>
                      <a:round/>
                      <a:headEnd type="none" w="med" len="med"/>
                      <a:tailEnd type="none" w="med" len="med"/>
                    </a:lnB>
                    <a:solidFill>
                      <a:srgbClr val="F5F8FC"/>
                    </a:solidFill>
                  </a:tcPr>
                </a:tc>
                <a:tc>
                  <a:txBody>
                    <a:bodyPr/>
                    <a:lstStyle/>
                    <a:p>
                      <a:pPr algn="l" indent="0" marL="0">
                        <a:buNone/>
                      </a:pPr>
                      <a:r>
                        <a:rPr lang="en-US" sz="1200" dirty="0">
                          <a:solidFill>
                            <a:srgbClr val="3A4152"/>
                          </a:solidFill>
                          <a:latin typeface="Calibri" pitchFamily="34" charset="0"/>
                          <a:ea typeface="Calibri" pitchFamily="34" charset="-122"/>
                          <a:cs typeface="Calibri" pitchFamily="34" charset="-120"/>
                        </a:rPr>
                        <a:t>Tertutup; biaya implementasi &amp; maintenance sering melebihi lisensi</a:t>
                      </a:r>
                      <a:endParaRPr lang="en-US" sz="1200" dirty="0">
                        <a:latin typeface="Calibri" charset="0"/>
                        <a:ea typeface="Calibri" charset="0"/>
                        <a:cs typeface="Calibri" charset="0"/>
                      </a:endParaRPr>
                    </a:p>
                  </a:txBody>
                  <a:tcPr marL="146304" marR="146304" marT="109728" marB="109728" anchor="ctr">
                    <a:lnL w="9525" cap="flat" cmpd="sng" algn="ctr">
                      <a:solidFill>
                        <a:srgbClr val="D7DEE8"/>
                      </a:solidFill>
                      <a:prstDash val="solid"/>
                      <a:round/>
                      <a:headEnd type="none" w="med" len="med"/>
                      <a:tailEnd type="none" w="med" len="med"/>
                    </a:lnL>
                    <a:lnR w="9525" cap="flat" cmpd="sng" algn="ctr">
                      <a:solidFill>
                        <a:srgbClr val="D7DEE8"/>
                      </a:solidFill>
                      <a:prstDash val="solid"/>
                      <a:round/>
                      <a:headEnd type="none" w="med" len="med"/>
                      <a:tailEnd type="none" w="med" len="med"/>
                    </a:lnR>
                    <a:lnT w="9525" cap="flat" cmpd="sng" algn="ctr">
                      <a:solidFill>
                        <a:srgbClr val="D7DEE8"/>
                      </a:solidFill>
                      <a:prstDash val="solid"/>
                      <a:round/>
                      <a:headEnd type="none" w="med" len="med"/>
                      <a:tailEnd type="none" w="med" len="med"/>
                    </a:lnT>
                    <a:lnB w="9525" cap="flat" cmpd="sng" algn="ctr">
                      <a:solidFill>
                        <a:srgbClr val="D7DEE8"/>
                      </a:solidFill>
                      <a:prstDash val="solid"/>
                      <a:round/>
                      <a:headEnd type="none" w="med" len="med"/>
                      <a:tailEnd type="none" w="med" len="med"/>
                    </a:lnB>
                    <a:solidFill>
                      <a:srgbClr val="F5F8FC"/>
                    </a:solidFill>
                  </a:tcPr>
                </a:tc>
              </a:tr>
              <a:tr h="841248">
                <a:tc>
                  <a:txBody>
                    <a:bodyPr/>
                    <a:lstStyle/>
                    <a:p>
                      <a:pPr algn="l" indent="0" marL="0">
                        <a:buNone/>
                      </a:pPr>
                      <a:r>
                        <a:rPr lang="en-US" sz="1200" b="1" dirty="0">
                          <a:solidFill>
                            <a:srgbClr val="1B2A4A"/>
                          </a:solidFill>
                          <a:latin typeface="Calibri" pitchFamily="34" charset="0"/>
                          <a:ea typeface="Calibri" pitchFamily="34" charset="-122"/>
                          <a:cs typeface="Calibri" pitchFamily="34" charset="-120"/>
                        </a:rPr>
                        <a:t>Crown RMS</a:t>
                      </a:r>
                      <a:endParaRPr lang="en-US" sz="1200" dirty="0">
                        <a:latin typeface="Calibri" charset="0"/>
                        <a:ea typeface="Calibri" charset="0"/>
                        <a:cs typeface="Calibri" charset="0"/>
                      </a:endParaRPr>
                    </a:p>
                  </a:txBody>
                  <a:tcPr marL="146304" marR="146304" marT="109728" marB="109728" anchor="ctr">
                    <a:lnL w="9525" cap="flat" cmpd="sng" algn="ctr">
                      <a:solidFill>
                        <a:srgbClr val="D7DEE8"/>
                      </a:solidFill>
                      <a:prstDash val="solid"/>
                      <a:round/>
                      <a:headEnd type="none" w="med" len="med"/>
                      <a:tailEnd type="none" w="med" len="med"/>
                    </a:lnL>
                    <a:lnR w="9525" cap="flat" cmpd="sng" algn="ctr">
                      <a:solidFill>
                        <a:srgbClr val="D7DEE8"/>
                      </a:solidFill>
                      <a:prstDash val="solid"/>
                      <a:round/>
                      <a:headEnd type="none" w="med" len="med"/>
                      <a:tailEnd type="none" w="med" len="med"/>
                    </a:lnR>
                    <a:lnT w="9525" cap="flat" cmpd="sng" algn="ctr">
                      <a:solidFill>
                        <a:srgbClr val="D7DEE8"/>
                      </a:solidFill>
                      <a:prstDash val="solid"/>
                      <a:round/>
                      <a:headEnd type="none" w="med" len="med"/>
                      <a:tailEnd type="none" w="med" len="med"/>
                    </a:lnT>
                    <a:lnB w="9525" cap="flat" cmpd="sng" algn="ctr">
                      <a:solidFill>
                        <a:srgbClr val="D7DEE8"/>
                      </a:solidFill>
                      <a:prstDash val="solid"/>
                      <a:round/>
                      <a:headEnd type="none" w="med" len="med"/>
                      <a:tailEnd type="none" w="med" len="med"/>
                    </a:lnB>
                    <a:solidFill>
                      <a:srgbClr val="EAF0F8"/>
                    </a:solidFill>
                  </a:tcPr>
                </a:tc>
                <a:tc>
                  <a:txBody>
                    <a:bodyPr/>
                    <a:lstStyle/>
                    <a:p>
                      <a:pPr algn="l" indent="0" marL="0">
                        <a:buNone/>
                      </a:pPr>
                      <a:r>
                        <a:rPr lang="en-US" sz="1200" dirty="0">
                          <a:solidFill>
                            <a:srgbClr val="3A4152"/>
                          </a:solidFill>
                          <a:latin typeface="Calibri" pitchFamily="34" charset="0"/>
                          <a:ea typeface="Calibri" pitchFamily="34" charset="-122"/>
                          <a:cs typeface="Calibri" pitchFamily="34" charset="-120"/>
                        </a:rPr>
                        <a:t>Kontrak jasa berjangka</a:t>
                      </a:r>
                      <a:endParaRPr lang="en-US" sz="1200" dirty="0">
                        <a:latin typeface="Calibri" charset="0"/>
                        <a:ea typeface="Calibri" charset="0"/>
                        <a:cs typeface="Calibri" charset="0"/>
                      </a:endParaRPr>
                    </a:p>
                  </a:txBody>
                  <a:tcPr marL="146304" marR="146304" marT="109728" marB="109728" anchor="ctr">
                    <a:lnL w="9525" cap="flat" cmpd="sng" algn="ctr">
                      <a:solidFill>
                        <a:srgbClr val="D7DEE8"/>
                      </a:solidFill>
                      <a:prstDash val="solid"/>
                      <a:round/>
                      <a:headEnd type="none" w="med" len="med"/>
                      <a:tailEnd type="none" w="med" len="med"/>
                    </a:lnL>
                    <a:lnR w="9525" cap="flat" cmpd="sng" algn="ctr">
                      <a:solidFill>
                        <a:srgbClr val="D7DEE8"/>
                      </a:solidFill>
                      <a:prstDash val="solid"/>
                      <a:round/>
                      <a:headEnd type="none" w="med" len="med"/>
                      <a:tailEnd type="none" w="med" len="med"/>
                    </a:lnR>
                    <a:lnT w="9525" cap="flat" cmpd="sng" algn="ctr">
                      <a:solidFill>
                        <a:srgbClr val="D7DEE8"/>
                      </a:solidFill>
                      <a:prstDash val="solid"/>
                      <a:round/>
                      <a:headEnd type="none" w="med" len="med"/>
                      <a:tailEnd type="none" w="med" len="med"/>
                    </a:lnT>
                    <a:lnB w="9525" cap="flat" cmpd="sng" algn="ctr">
                      <a:solidFill>
                        <a:srgbClr val="D7DEE8"/>
                      </a:solidFill>
                      <a:prstDash val="solid"/>
                      <a:round/>
                      <a:headEnd type="none" w="med" len="med"/>
                      <a:tailEnd type="none" w="med" len="med"/>
                    </a:lnB>
                    <a:solidFill>
                      <a:srgbClr val="FFFFFF"/>
                    </a:solidFill>
                  </a:tcPr>
                </a:tc>
                <a:tc>
                  <a:txBody>
                    <a:bodyPr/>
                    <a:lstStyle/>
                    <a:p>
                      <a:pPr algn="l" indent="0" marL="0">
                        <a:buNone/>
                      </a:pPr>
                      <a:r>
                        <a:rPr lang="en-US" sz="1200" dirty="0">
                          <a:solidFill>
                            <a:srgbClr val="3A4152"/>
                          </a:solidFill>
                          <a:latin typeface="Calibri" pitchFamily="34" charset="0"/>
                          <a:ea typeface="Calibri" pitchFamily="34" charset="-122"/>
                          <a:cs typeface="Calibri" pitchFamily="34" charset="-120"/>
                        </a:rPr>
                        <a:t>Per meter kubik penyimpanan, per berkas, per lembar scan, per aktivitas retrieval</a:t>
                      </a:r>
                      <a:endParaRPr lang="en-US" sz="1200" dirty="0">
                        <a:latin typeface="Calibri" charset="0"/>
                        <a:ea typeface="Calibri" charset="0"/>
                        <a:cs typeface="Calibri" charset="0"/>
                      </a:endParaRPr>
                    </a:p>
                  </a:txBody>
                  <a:tcPr marL="146304" marR="146304" marT="109728" marB="109728" anchor="ctr">
                    <a:lnL w="9525" cap="flat" cmpd="sng" algn="ctr">
                      <a:solidFill>
                        <a:srgbClr val="D7DEE8"/>
                      </a:solidFill>
                      <a:prstDash val="solid"/>
                      <a:round/>
                      <a:headEnd type="none" w="med" len="med"/>
                      <a:tailEnd type="none" w="med" len="med"/>
                    </a:lnL>
                    <a:lnR w="9525" cap="flat" cmpd="sng" algn="ctr">
                      <a:solidFill>
                        <a:srgbClr val="D7DEE8"/>
                      </a:solidFill>
                      <a:prstDash val="solid"/>
                      <a:round/>
                      <a:headEnd type="none" w="med" len="med"/>
                      <a:tailEnd type="none" w="med" len="med"/>
                    </a:lnR>
                    <a:lnT w="9525" cap="flat" cmpd="sng" algn="ctr">
                      <a:solidFill>
                        <a:srgbClr val="D7DEE8"/>
                      </a:solidFill>
                      <a:prstDash val="solid"/>
                      <a:round/>
                      <a:headEnd type="none" w="med" len="med"/>
                      <a:tailEnd type="none" w="med" len="med"/>
                    </a:lnT>
                    <a:lnB w="9525" cap="flat" cmpd="sng" algn="ctr">
                      <a:solidFill>
                        <a:srgbClr val="D7DEE8"/>
                      </a:solidFill>
                      <a:prstDash val="solid"/>
                      <a:round/>
                      <a:headEnd type="none" w="med" len="med"/>
                      <a:tailEnd type="none" w="med" len="med"/>
                    </a:lnB>
                    <a:solidFill>
                      <a:srgbClr val="FFFFFF"/>
                    </a:solidFill>
                  </a:tcPr>
                </a:tc>
                <a:tc>
                  <a:txBody>
                    <a:bodyPr/>
                    <a:lstStyle/>
                    <a:p>
                      <a:pPr algn="l" indent="0" marL="0">
                        <a:buNone/>
                      </a:pPr>
                      <a:r>
                        <a:rPr lang="en-US" sz="1200" dirty="0">
                          <a:solidFill>
                            <a:srgbClr val="3A4152"/>
                          </a:solidFill>
                          <a:latin typeface="Calibri" pitchFamily="34" charset="0"/>
                          <a:ea typeface="Calibri" pitchFamily="34" charset="-122"/>
                          <a:cs typeface="Calibri" pitchFamily="34" charset="-120"/>
                        </a:rPr>
                        <a:t>Tertutup, harus lewat RFQ dan negosiasi</a:t>
                      </a:r>
                      <a:endParaRPr lang="en-US" sz="1200" dirty="0">
                        <a:latin typeface="Calibri" charset="0"/>
                        <a:ea typeface="Calibri" charset="0"/>
                        <a:cs typeface="Calibri" charset="0"/>
                      </a:endParaRPr>
                    </a:p>
                  </a:txBody>
                  <a:tcPr marL="146304" marR="146304" marT="109728" marB="109728" anchor="ctr">
                    <a:lnL w="9525" cap="flat" cmpd="sng" algn="ctr">
                      <a:solidFill>
                        <a:srgbClr val="D7DEE8"/>
                      </a:solidFill>
                      <a:prstDash val="solid"/>
                      <a:round/>
                      <a:headEnd type="none" w="med" len="med"/>
                      <a:tailEnd type="none" w="med" len="med"/>
                    </a:lnL>
                    <a:lnR w="9525" cap="flat" cmpd="sng" algn="ctr">
                      <a:solidFill>
                        <a:srgbClr val="D7DEE8"/>
                      </a:solidFill>
                      <a:prstDash val="solid"/>
                      <a:round/>
                      <a:headEnd type="none" w="med" len="med"/>
                      <a:tailEnd type="none" w="med" len="med"/>
                    </a:lnR>
                    <a:lnT w="9525" cap="flat" cmpd="sng" algn="ctr">
                      <a:solidFill>
                        <a:srgbClr val="D7DEE8"/>
                      </a:solidFill>
                      <a:prstDash val="solid"/>
                      <a:round/>
                      <a:headEnd type="none" w="med" len="med"/>
                      <a:tailEnd type="none" w="med" len="med"/>
                    </a:lnT>
                    <a:lnB w="9525" cap="flat" cmpd="sng" algn="ctr">
                      <a:solidFill>
                        <a:srgbClr val="D7DEE8"/>
                      </a:solidFill>
                      <a:prstDash val="solid"/>
                      <a:round/>
                      <a:headEnd type="none" w="med" len="med"/>
                      <a:tailEnd type="none" w="med" len="med"/>
                    </a:lnB>
                    <a:solidFill>
                      <a:srgbClr val="FFFFFF"/>
                    </a:solidFill>
                  </a:tcPr>
                </a:tc>
              </a:tr>
              <a:tr h="841248">
                <a:tc>
                  <a:txBody>
                    <a:bodyPr/>
                    <a:lstStyle/>
                    <a:p>
                      <a:pPr algn="l" indent="0" marL="0">
                        <a:buNone/>
                      </a:pPr>
                      <a:r>
                        <a:rPr lang="en-US" sz="1200" b="1" dirty="0">
                          <a:solidFill>
                            <a:srgbClr val="1B2A4A"/>
                          </a:solidFill>
                          <a:latin typeface="Calibri" pitchFamily="34" charset="0"/>
                          <a:ea typeface="Calibri" pitchFamily="34" charset="-122"/>
                          <a:cs typeface="Calibri" pitchFamily="34" charset="-120"/>
                        </a:rPr>
                        <a:t>Sekawan Media</a:t>
                      </a:r>
                      <a:endParaRPr lang="en-US" sz="1200" dirty="0">
                        <a:latin typeface="Calibri" charset="0"/>
                        <a:ea typeface="Calibri" charset="0"/>
                        <a:cs typeface="Calibri" charset="0"/>
                      </a:endParaRPr>
                    </a:p>
                  </a:txBody>
                  <a:tcPr marL="146304" marR="146304" marT="109728" marB="109728" anchor="ctr">
                    <a:lnL w="9525" cap="flat" cmpd="sng" algn="ctr">
                      <a:solidFill>
                        <a:srgbClr val="D7DEE8"/>
                      </a:solidFill>
                      <a:prstDash val="solid"/>
                      <a:round/>
                      <a:headEnd type="none" w="med" len="med"/>
                      <a:tailEnd type="none" w="med" len="med"/>
                    </a:lnL>
                    <a:lnR w="9525" cap="flat" cmpd="sng" algn="ctr">
                      <a:solidFill>
                        <a:srgbClr val="D7DEE8"/>
                      </a:solidFill>
                      <a:prstDash val="solid"/>
                      <a:round/>
                      <a:headEnd type="none" w="med" len="med"/>
                      <a:tailEnd type="none" w="med" len="med"/>
                    </a:lnR>
                    <a:lnT w="9525" cap="flat" cmpd="sng" algn="ctr">
                      <a:solidFill>
                        <a:srgbClr val="D7DEE8"/>
                      </a:solidFill>
                      <a:prstDash val="solid"/>
                      <a:round/>
                      <a:headEnd type="none" w="med" len="med"/>
                      <a:tailEnd type="none" w="med" len="med"/>
                    </a:lnT>
                    <a:lnB w="9525" cap="flat" cmpd="sng" algn="ctr">
                      <a:solidFill>
                        <a:srgbClr val="D7DEE8"/>
                      </a:solidFill>
                      <a:prstDash val="solid"/>
                      <a:round/>
                      <a:headEnd type="none" w="med" len="med"/>
                      <a:tailEnd type="none" w="med" len="med"/>
                    </a:lnB>
                    <a:solidFill>
                      <a:srgbClr val="EAF0F8"/>
                    </a:solidFill>
                  </a:tcPr>
                </a:tc>
                <a:tc>
                  <a:txBody>
                    <a:bodyPr/>
                    <a:lstStyle/>
                    <a:p>
                      <a:pPr algn="l" indent="0" marL="0">
                        <a:buNone/>
                      </a:pPr>
                      <a:r>
                        <a:rPr lang="en-US" sz="1200" dirty="0">
                          <a:solidFill>
                            <a:srgbClr val="3A4152"/>
                          </a:solidFill>
                          <a:latin typeface="Calibri" pitchFamily="34" charset="0"/>
                          <a:ea typeface="Calibri" pitchFamily="34" charset="-122"/>
                          <a:cs typeface="Calibri" pitchFamily="34" charset="-120"/>
                        </a:rPr>
                        <a:t>Harga per proyek</a:t>
                      </a:r>
                      <a:endParaRPr lang="en-US" sz="1200" dirty="0">
                        <a:latin typeface="Calibri" charset="0"/>
                        <a:ea typeface="Calibri" charset="0"/>
                        <a:cs typeface="Calibri" charset="0"/>
                      </a:endParaRPr>
                    </a:p>
                  </a:txBody>
                  <a:tcPr marL="146304" marR="146304" marT="109728" marB="109728" anchor="ctr">
                    <a:lnL w="9525" cap="flat" cmpd="sng" algn="ctr">
                      <a:solidFill>
                        <a:srgbClr val="D7DEE8"/>
                      </a:solidFill>
                      <a:prstDash val="solid"/>
                      <a:round/>
                      <a:headEnd type="none" w="med" len="med"/>
                      <a:tailEnd type="none" w="med" len="med"/>
                    </a:lnL>
                    <a:lnR w="9525" cap="flat" cmpd="sng" algn="ctr">
                      <a:solidFill>
                        <a:srgbClr val="D7DEE8"/>
                      </a:solidFill>
                      <a:prstDash val="solid"/>
                      <a:round/>
                      <a:headEnd type="none" w="med" len="med"/>
                      <a:tailEnd type="none" w="med" len="med"/>
                    </a:lnR>
                    <a:lnT w="9525" cap="flat" cmpd="sng" algn="ctr">
                      <a:solidFill>
                        <a:srgbClr val="D7DEE8"/>
                      </a:solidFill>
                      <a:prstDash val="solid"/>
                      <a:round/>
                      <a:headEnd type="none" w="med" len="med"/>
                      <a:tailEnd type="none" w="med" len="med"/>
                    </a:lnT>
                    <a:lnB w="9525" cap="flat" cmpd="sng" algn="ctr">
                      <a:solidFill>
                        <a:srgbClr val="D7DEE8"/>
                      </a:solidFill>
                      <a:prstDash val="solid"/>
                      <a:round/>
                      <a:headEnd type="none" w="med" len="med"/>
                      <a:tailEnd type="none" w="med" len="med"/>
                    </a:lnB>
                    <a:solidFill>
                      <a:srgbClr val="F5F8FC"/>
                    </a:solidFill>
                  </a:tcPr>
                </a:tc>
                <a:tc>
                  <a:txBody>
                    <a:bodyPr/>
                    <a:lstStyle/>
                    <a:p>
                      <a:pPr algn="l" indent="0" marL="0">
                        <a:buNone/>
                      </a:pPr>
                      <a:r>
                        <a:rPr lang="en-US" sz="1200" dirty="0">
                          <a:solidFill>
                            <a:srgbClr val="3A4152"/>
                          </a:solidFill>
                          <a:latin typeface="Calibri" pitchFamily="34" charset="0"/>
                          <a:ea typeface="Calibri" pitchFamily="34" charset="-122"/>
                          <a:cs typeface="Calibri" pitchFamily="34" charset="-120"/>
                        </a:rPr>
                        <a:t>Estimasi berdasarkan lingkup, jumlah modul, dan durasi pengerjaan</a:t>
                      </a:r>
                      <a:endParaRPr lang="en-US" sz="1200" dirty="0">
                        <a:latin typeface="Calibri" charset="0"/>
                        <a:ea typeface="Calibri" charset="0"/>
                        <a:cs typeface="Calibri" charset="0"/>
                      </a:endParaRPr>
                    </a:p>
                  </a:txBody>
                  <a:tcPr marL="146304" marR="146304" marT="109728" marB="109728" anchor="ctr">
                    <a:lnL w="9525" cap="flat" cmpd="sng" algn="ctr">
                      <a:solidFill>
                        <a:srgbClr val="D7DEE8"/>
                      </a:solidFill>
                      <a:prstDash val="solid"/>
                      <a:round/>
                      <a:headEnd type="none" w="med" len="med"/>
                      <a:tailEnd type="none" w="med" len="med"/>
                    </a:lnL>
                    <a:lnR w="9525" cap="flat" cmpd="sng" algn="ctr">
                      <a:solidFill>
                        <a:srgbClr val="D7DEE8"/>
                      </a:solidFill>
                      <a:prstDash val="solid"/>
                      <a:round/>
                      <a:headEnd type="none" w="med" len="med"/>
                      <a:tailEnd type="none" w="med" len="med"/>
                    </a:lnR>
                    <a:lnT w="9525" cap="flat" cmpd="sng" algn="ctr">
                      <a:solidFill>
                        <a:srgbClr val="D7DEE8"/>
                      </a:solidFill>
                      <a:prstDash val="solid"/>
                      <a:round/>
                      <a:headEnd type="none" w="med" len="med"/>
                      <a:tailEnd type="none" w="med" len="med"/>
                    </a:lnT>
                    <a:lnB w="9525" cap="flat" cmpd="sng" algn="ctr">
                      <a:solidFill>
                        <a:srgbClr val="D7DEE8"/>
                      </a:solidFill>
                      <a:prstDash val="solid"/>
                      <a:round/>
                      <a:headEnd type="none" w="med" len="med"/>
                      <a:tailEnd type="none" w="med" len="med"/>
                    </a:lnB>
                    <a:solidFill>
                      <a:srgbClr val="F5F8FC"/>
                    </a:solidFill>
                  </a:tcPr>
                </a:tc>
                <a:tc>
                  <a:txBody>
                    <a:bodyPr/>
                    <a:lstStyle/>
                    <a:p>
                      <a:pPr algn="l" indent="0" marL="0">
                        <a:buNone/>
                      </a:pPr>
                      <a:r>
                        <a:rPr lang="en-US" sz="1200" dirty="0">
                          <a:solidFill>
                            <a:srgbClr val="3A4152"/>
                          </a:solidFill>
                          <a:latin typeface="Calibri" pitchFamily="34" charset="0"/>
                          <a:ea typeface="Calibri" pitchFamily="34" charset="-122"/>
                          <a:cs typeface="Calibri" pitchFamily="34" charset="-120"/>
                        </a:rPr>
                        <a:t>Tertutup, harus konsultasi lebih dulu</a:t>
                      </a:r>
                      <a:endParaRPr lang="en-US" sz="1200" dirty="0">
                        <a:latin typeface="Calibri" charset="0"/>
                        <a:ea typeface="Calibri" charset="0"/>
                        <a:cs typeface="Calibri" charset="0"/>
                      </a:endParaRPr>
                    </a:p>
                  </a:txBody>
                  <a:tcPr marL="146304" marR="146304" marT="109728" marB="109728" anchor="ctr">
                    <a:lnL w="9525" cap="flat" cmpd="sng" algn="ctr">
                      <a:solidFill>
                        <a:srgbClr val="D7DEE8"/>
                      </a:solidFill>
                      <a:prstDash val="solid"/>
                      <a:round/>
                      <a:headEnd type="none" w="med" len="med"/>
                      <a:tailEnd type="none" w="med" len="med"/>
                    </a:lnL>
                    <a:lnR w="9525" cap="flat" cmpd="sng" algn="ctr">
                      <a:solidFill>
                        <a:srgbClr val="D7DEE8"/>
                      </a:solidFill>
                      <a:prstDash val="solid"/>
                      <a:round/>
                      <a:headEnd type="none" w="med" len="med"/>
                      <a:tailEnd type="none" w="med" len="med"/>
                    </a:lnR>
                    <a:lnT w="9525" cap="flat" cmpd="sng" algn="ctr">
                      <a:solidFill>
                        <a:srgbClr val="D7DEE8"/>
                      </a:solidFill>
                      <a:prstDash val="solid"/>
                      <a:round/>
                      <a:headEnd type="none" w="med" len="med"/>
                      <a:tailEnd type="none" w="med" len="med"/>
                    </a:lnT>
                    <a:lnB w="9525" cap="flat" cmpd="sng" algn="ctr">
                      <a:solidFill>
                        <a:srgbClr val="D7DEE8"/>
                      </a:solidFill>
                      <a:prstDash val="solid"/>
                      <a:round/>
                      <a:headEnd type="none" w="med" len="med"/>
                      <a:tailEnd type="none" w="med" len="med"/>
                    </a:lnB>
                    <a:solidFill>
                      <a:srgbClr val="F5F8FC"/>
                    </a:solidFill>
                  </a:tcPr>
                </a:tc>
              </a:tr>
              <a:tr h="841248">
                <a:tc>
                  <a:txBody>
                    <a:bodyPr/>
                    <a:lstStyle/>
                    <a:p>
                      <a:pPr algn="l" indent="0" marL="0">
                        <a:buNone/>
                      </a:pPr>
                      <a:r>
                        <a:rPr lang="en-US" sz="1200" b="1" dirty="0">
                          <a:solidFill>
                            <a:srgbClr val="1B2A4A"/>
                          </a:solidFill>
                          <a:latin typeface="Calibri" pitchFamily="34" charset="0"/>
                          <a:ea typeface="Calibri" pitchFamily="34" charset="-122"/>
                          <a:cs typeface="Calibri" pitchFamily="34" charset="-120"/>
                        </a:rPr>
                        <a:t>Privy</a:t>
                      </a:r>
                      <a:endParaRPr lang="en-US" sz="1200" dirty="0">
                        <a:latin typeface="Calibri" charset="0"/>
                        <a:ea typeface="Calibri" charset="0"/>
                        <a:cs typeface="Calibri" charset="0"/>
                      </a:endParaRPr>
                    </a:p>
                  </a:txBody>
                  <a:tcPr marL="146304" marR="146304" marT="109728" marB="109728" anchor="ctr">
                    <a:lnL w="9525" cap="flat" cmpd="sng" algn="ctr">
                      <a:solidFill>
                        <a:srgbClr val="D7DEE8"/>
                      </a:solidFill>
                      <a:prstDash val="solid"/>
                      <a:round/>
                      <a:headEnd type="none" w="med" len="med"/>
                      <a:tailEnd type="none" w="med" len="med"/>
                    </a:lnL>
                    <a:lnR w="9525" cap="flat" cmpd="sng" algn="ctr">
                      <a:solidFill>
                        <a:srgbClr val="D7DEE8"/>
                      </a:solidFill>
                      <a:prstDash val="solid"/>
                      <a:round/>
                      <a:headEnd type="none" w="med" len="med"/>
                      <a:tailEnd type="none" w="med" len="med"/>
                    </a:lnR>
                    <a:lnT w="9525" cap="flat" cmpd="sng" algn="ctr">
                      <a:solidFill>
                        <a:srgbClr val="D7DEE8"/>
                      </a:solidFill>
                      <a:prstDash val="solid"/>
                      <a:round/>
                      <a:headEnd type="none" w="med" len="med"/>
                      <a:tailEnd type="none" w="med" len="med"/>
                    </a:lnT>
                    <a:lnB w="9525" cap="flat" cmpd="sng" algn="ctr">
                      <a:solidFill>
                        <a:srgbClr val="D7DEE8"/>
                      </a:solidFill>
                      <a:prstDash val="solid"/>
                      <a:round/>
                      <a:headEnd type="none" w="med" len="med"/>
                      <a:tailEnd type="none" w="med" len="med"/>
                    </a:lnB>
                    <a:solidFill>
                      <a:srgbClr val="EAF0F8"/>
                    </a:solidFill>
                  </a:tcPr>
                </a:tc>
                <a:tc>
                  <a:txBody>
                    <a:bodyPr/>
                    <a:lstStyle/>
                    <a:p>
                      <a:pPr algn="l" indent="0" marL="0">
                        <a:buNone/>
                      </a:pPr>
                      <a:r>
                        <a:rPr lang="en-US" sz="1200" dirty="0">
                          <a:solidFill>
                            <a:srgbClr val="3A4152"/>
                          </a:solidFill>
                          <a:latin typeface="Calibri" pitchFamily="34" charset="0"/>
                          <a:ea typeface="Calibri" pitchFamily="34" charset="-122"/>
                          <a:cs typeface="Calibri" pitchFamily="34" charset="-120"/>
                        </a:rPr>
                        <a:t>Berlangganan bertingkat mulai dari paket gratis</a:t>
                      </a:r>
                      <a:endParaRPr lang="en-US" sz="1200" dirty="0">
                        <a:latin typeface="Calibri" charset="0"/>
                        <a:ea typeface="Calibri" charset="0"/>
                        <a:cs typeface="Calibri" charset="0"/>
                      </a:endParaRPr>
                    </a:p>
                  </a:txBody>
                  <a:tcPr marL="146304" marR="146304" marT="109728" marB="109728" anchor="ctr">
                    <a:lnL w="9525" cap="flat" cmpd="sng" algn="ctr">
                      <a:solidFill>
                        <a:srgbClr val="D7DEE8"/>
                      </a:solidFill>
                      <a:prstDash val="solid"/>
                      <a:round/>
                      <a:headEnd type="none" w="med" len="med"/>
                      <a:tailEnd type="none" w="med" len="med"/>
                    </a:lnL>
                    <a:lnR w="9525" cap="flat" cmpd="sng" algn="ctr">
                      <a:solidFill>
                        <a:srgbClr val="D7DEE8"/>
                      </a:solidFill>
                      <a:prstDash val="solid"/>
                      <a:round/>
                      <a:headEnd type="none" w="med" len="med"/>
                      <a:tailEnd type="none" w="med" len="med"/>
                    </a:lnR>
                    <a:lnT w="9525" cap="flat" cmpd="sng" algn="ctr">
                      <a:solidFill>
                        <a:srgbClr val="D7DEE8"/>
                      </a:solidFill>
                      <a:prstDash val="solid"/>
                      <a:round/>
                      <a:headEnd type="none" w="med" len="med"/>
                      <a:tailEnd type="none" w="med" len="med"/>
                    </a:lnT>
                    <a:lnB w="9525" cap="flat" cmpd="sng" algn="ctr">
                      <a:solidFill>
                        <a:srgbClr val="D7DEE8"/>
                      </a:solidFill>
                      <a:prstDash val="solid"/>
                      <a:round/>
                      <a:headEnd type="none" w="med" len="med"/>
                      <a:tailEnd type="none" w="med" len="med"/>
                    </a:lnB>
                    <a:solidFill>
                      <a:srgbClr val="FFFFFF"/>
                    </a:solidFill>
                  </a:tcPr>
                </a:tc>
                <a:tc>
                  <a:txBody>
                    <a:bodyPr/>
                    <a:lstStyle/>
                    <a:p>
                      <a:pPr algn="l" indent="0" marL="0">
                        <a:buNone/>
                      </a:pPr>
                      <a:r>
                        <a:rPr lang="en-US" sz="1200" dirty="0">
                          <a:solidFill>
                            <a:srgbClr val="3A4152"/>
                          </a:solidFill>
                          <a:latin typeface="Calibri" pitchFamily="34" charset="0"/>
                          <a:ea typeface="Calibri" pitchFamily="34" charset="-122"/>
                          <a:cs typeface="Calibri" pitchFamily="34" charset="-120"/>
                        </a:rPr>
                        <a:t>Per jumlah dokumen, kuota tanda tangan, dan skema enterprise berbasis volume</a:t>
                      </a:r>
                      <a:endParaRPr lang="en-US" sz="1200" dirty="0">
                        <a:latin typeface="Calibri" charset="0"/>
                        <a:ea typeface="Calibri" charset="0"/>
                        <a:cs typeface="Calibri" charset="0"/>
                      </a:endParaRPr>
                    </a:p>
                  </a:txBody>
                  <a:tcPr marL="146304" marR="146304" marT="109728" marB="109728" anchor="ctr">
                    <a:lnL w="9525" cap="flat" cmpd="sng" algn="ctr">
                      <a:solidFill>
                        <a:srgbClr val="D7DEE8"/>
                      </a:solidFill>
                      <a:prstDash val="solid"/>
                      <a:round/>
                      <a:headEnd type="none" w="med" len="med"/>
                      <a:tailEnd type="none" w="med" len="med"/>
                    </a:lnL>
                    <a:lnR w="9525" cap="flat" cmpd="sng" algn="ctr">
                      <a:solidFill>
                        <a:srgbClr val="D7DEE8"/>
                      </a:solidFill>
                      <a:prstDash val="solid"/>
                      <a:round/>
                      <a:headEnd type="none" w="med" len="med"/>
                      <a:tailEnd type="none" w="med" len="med"/>
                    </a:lnR>
                    <a:lnT w="9525" cap="flat" cmpd="sng" algn="ctr">
                      <a:solidFill>
                        <a:srgbClr val="D7DEE8"/>
                      </a:solidFill>
                      <a:prstDash val="solid"/>
                      <a:round/>
                      <a:headEnd type="none" w="med" len="med"/>
                      <a:tailEnd type="none" w="med" len="med"/>
                    </a:lnT>
                    <a:lnB w="9525" cap="flat" cmpd="sng" algn="ctr">
                      <a:solidFill>
                        <a:srgbClr val="D7DEE8"/>
                      </a:solidFill>
                      <a:prstDash val="solid"/>
                      <a:round/>
                      <a:headEnd type="none" w="med" len="med"/>
                      <a:tailEnd type="none" w="med" len="med"/>
                    </a:lnB>
                    <a:solidFill>
                      <a:srgbClr val="FFFFFF"/>
                    </a:solidFill>
                  </a:tcPr>
                </a:tc>
                <a:tc>
                  <a:txBody>
                    <a:bodyPr/>
                    <a:lstStyle/>
                    <a:p>
                      <a:pPr algn="l" indent="0" marL="0">
                        <a:buNone/>
                      </a:pPr>
                      <a:r>
                        <a:rPr lang="en-US" sz="1200" dirty="0">
                          <a:solidFill>
                            <a:srgbClr val="3A4152"/>
                          </a:solidFill>
                          <a:latin typeface="Calibri" pitchFamily="34" charset="0"/>
                          <a:ea typeface="Calibri" pitchFamily="34" charset="-122"/>
                          <a:cs typeface="Calibri" pitchFamily="34" charset="-120"/>
                        </a:rPr>
                        <a:t>Terbuka di situs; paling mudah dievaluasi calon pembeli</a:t>
                      </a:r>
                      <a:endParaRPr lang="en-US" sz="1200" dirty="0">
                        <a:latin typeface="Calibri" charset="0"/>
                        <a:ea typeface="Calibri" charset="0"/>
                        <a:cs typeface="Calibri" charset="0"/>
                      </a:endParaRPr>
                    </a:p>
                  </a:txBody>
                  <a:tcPr marL="146304" marR="146304" marT="109728" marB="109728" anchor="ctr">
                    <a:lnL w="9525" cap="flat" cmpd="sng" algn="ctr">
                      <a:solidFill>
                        <a:srgbClr val="D7DEE8"/>
                      </a:solidFill>
                      <a:prstDash val="solid"/>
                      <a:round/>
                      <a:headEnd type="none" w="med" len="med"/>
                      <a:tailEnd type="none" w="med" len="med"/>
                    </a:lnL>
                    <a:lnR w="9525" cap="flat" cmpd="sng" algn="ctr">
                      <a:solidFill>
                        <a:srgbClr val="D7DEE8"/>
                      </a:solidFill>
                      <a:prstDash val="solid"/>
                      <a:round/>
                      <a:headEnd type="none" w="med" len="med"/>
                      <a:tailEnd type="none" w="med" len="med"/>
                    </a:lnR>
                    <a:lnT w="9525" cap="flat" cmpd="sng" algn="ctr">
                      <a:solidFill>
                        <a:srgbClr val="D7DEE8"/>
                      </a:solidFill>
                      <a:prstDash val="solid"/>
                      <a:round/>
                      <a:headEnd type="none" w="med" len="med"/>
                      <a:tailEnd type="none" w="med" len="med"/>
                    </a:lnT>
                    <a:lnB w="9525" cap="flat" cmpd="sng" algn="ctr">
                      <a:solidFill>
                        <a:srgbClr val="D7DEE8"/>
                      </a:solidFill>
                      <a:prstDash val="solid"/>
                      <a:round/>
                      <a:headEnd type="none" w="med" len="med"/>
                      <a:tailEnd type="none" w="med" len="med"/>
                    </a:lnB>
                    <a:solidFill>
                      <a:srgbClr val="FFFFFF"/>
                    </a:solidFill>
                  </a:tcPr>
                </a:tc>
              </a:tr>
              <a:tr h="841248">
                <a:tc>
                  <a:txBody>
                    <a:bodyPr/>
                    <a:lstStyle/>
                    <a:p>
                      <a:pPr algn="l" indent="0" marL="0">
                        <a:buNone/>
                      </a:pPr>
                      <a:r>
                        <a:rPr lang="en-US" sz="1200" b="1" dirty="0">
                          <a:solidFill>
                            <a:srgbClr val="1B2A4A"/>
                          </a:solidFill>
                          <a:latin typeface="Calibri" pitchFamily="34" charset="0"/>
                          <a:ea typeface="Calibri" pitchFamily="34" charset="-122"/>
                          <a:cs typeface="Calibri" pitchFamily="34" charset="-120"/>
                        </a:rPr>
                        <a:t>Mekari Officeless</a:t>
                      </a:r>
                      <a:endParaRPr lang="en-US" sz="1200" dirty="0">
                        <a:latin typeface="Calibri" charset="0"/>
                        <a:ea typeface="Calibri" charset="0"/>
                        <a:cs typeface="Calibri" charset="0"/>
                      </a:endParaRPr>
                    </a:p>
                  </a:txBody>
                  <a:tcPr marL="146304" marR="146304" marT="109728" marB="109728" anchor="ctr">
                    <a:lnL w="9525" cap="flat" cmpd="sng" algn="ctr">
                      <a:solidFill>
                        <a:srgbClr val="D7DEE8"/>
                      </a:solidFill>
                      <a:prstDash val="solid"/>
                      <a:round/>
                      <a:headEnd type="none" w="med" len="med"/>
                      <a:tailEnd type="none" w="med" len="med"/>
                    </a:lnL>
                    <a:lnR w="9525" cap="flat" cmpd="sng" algn="ctr">
                      <a:solidFill>
                        <a:srgbClr val="D7DEE8"/>
                      </a:solidFill>
                      <a:prstDash val="solid"/>
                      <a:round/>
                      <a:headEnd type="none" w="med" len="med"/>
                      <a:tailEnd type="none" w="med" len="med"/>
                    </a:lnR>
                    <a:lnT w="9525" cap="flat" cmpd="sng" algn="ctr">
                      <a:solidFill>
                        <a:srgbClr val="D7DEE8"/>
                      </a:solidFill>
                      <a:prstDash val="solid"/>
                      <a:round/>
                      <a:headEnd type="none" w="med" len="med"/>
                      <a:tailEnd type="none" w="med" len="med"/>
                    </a:lnT>
                    <a:lnB w="9525" cap="flat" cmpd="sng" algn="ctr">
                      <a:solidFill>
                        <a:srgbClr val="D7DEE8"/>
                      </a:solidFill>
                      <a:prstDash val="solid"/>
                      <a:round/>
                      <a:headEnd type="none" w="med" len="med"/>
                      <a:tailEnd type="none" w="med" len="med"/>
                    </a:lnB>
                    <a:solidFill>
                      <a:srgbClr val="EAF0F8"/>
                    </a:solidFill>
                  </a:tcPr>
                </a:tc>
                <a:tc>
                  <a:txBody>
                    <a:bodyPr/>
                    <a:lstStyle/>
                    <a:p>
                      <a:pPr algn="l" indent="0" marL="0">
                        <a:buNone/>
                      </a:pPr>
                      <a:r>
                        <a:rPr lang="en-US" sz="1200" dirty="0">
                          <a:solidFill>
                            <a:srgbClr val="3A4152"/>
                          </a:solidFill>
                          <a:latin typeface="Calibri" pitchFamily="34" charset="0"/>
                          <a:ea typeface="Calibri" pitchFamily="34" charset="-122"/>
                          <a:cs typeface="Calibri" pitchFamily="34" charset="-120"/>
                        </a:rPr>
                        <a:t>Enterprise sales, harga muncul setelah pemetaan kebutuhan</a:t>
                      </a:r>
                      <a:endParaRPr lang="en-US" sz="1200" dirty="0">
                        <a:latin typeface="Calibri" charset="0"/>
                        <a:ea typeface="Calibri" charset="0"/>
                        <a:cs typeface="Calibri" charset="0"/>
                      </a:endParaRPr>
                    </a:p>
                  </a:txBody>
                  <a:tcPr marL="146304" marR="146304" marT="109728" marB="109728" anchor="ctr">
                    <a:lnL w="9525" cap="flat" cmpd="sng" algn="ctr">
                      <a:solidFill>
                        <a:srgbClr val="D7DEE8"/>
                      </a:solidFill>
                      <a:prstDash val="solid"/>
                      <a:round/>
                      <a:headEnd type="none" w="med" len="med"/>
                      <a:tailEnd type="none" w="med" len="med"/>
                    </a:lnL>
                    <a:lnR w="9525" cap="flat" cmpd="sng" algn="ctr">
                      <a:solidFill>
                        <a:srgbClr val="D7DEE8"/>
                      </a:solidFill>
                      <a:prstDash val="solid"/>
                      <a:round/>
                      <a:headEnd type="none" w="med" len="med"/>
                      <a:tailEnd type="none" w="med" len="med"/>
                    </a:lnR>
                    <a:lnT w="9525" cap="flat" cmpd="sng" algn="ctr">
                      <a:solidFill>
                        <a:srgbClr val="D7DEE8"/>
                      </a:solidFill>
                      <a:prstDash val="solid"/>
                      <a:round/>
                      <a:headEnd type="none" w="med" len="med"/>
                      <a:tailEnd type="none" w="med" len="med"/>
                    </a:lnT>
                    <a:lnB w="9525" cap="flat" cmpd="sng" algn="ctr">
                      <a:solidFill>
                        <a:srgbClr val="D7DEE8"/>
                      </a:solidFill>
                      <a:prstDash val="solid"/>
                      <a:round/>
                      <a:headEnd type="none" w="med" len="med"/>
                      <a:tailEnd type="none" w="med" len="med"/>
                    </a:lnB>
                    <a:solidFill>
                      <a:srgbClr val="F5F8FC"/>
                    </a:solidFill>
                  </a:tcPr>
                </a:tc>
                <a:tc>
                  <a:txBody>
                    <a:bodyPr/>
                    <a:lstStyle/>
                    <a:p>
                      <a:pPr algn="l" indent="0" marL="0">
                        <a:buNone/>
                      </a:pPr>
                      <a:r>
                        <a:rPr lang="en-US" sz="1200" dirty="0">
                          <a:solidFill>
                            <a:srgbClr val="3A4152"/>
                          </a:solidFill>
                          <a:latin typeface="Calibri" pitchFamily="34" charset="0"/>
                          <a:ea typeface="Calibri" pitchFamily="34" charset="-122"/>
                          <a:cs typeface="Calibri" pitchFamily="34" charset="-120"/>
                        </a:rPr>
                        <a:t>Per modul dan lingkup implementasi</a:t>
                      </a:r>
                      <a:endParaRPr lang="en-US" sz="1200" dirty="0">
                        <a:latin typeface="Calibri" charset="0"/>
                        <a:ea typeface="Calibri" charset="0"/>
                        <a:cs typeface="Calibri" charset="0"/>
                      </a:endParaRPr>
                    </a:p>
                  </a:txBody>
                  <a:tcPr marL="146304" marR="146304" marT="109728" marB="109728" anchor="ctr">
                    <a:lnL w="9525" cap="flat" cmpd="sng" algn="ctr">
                      <a:solidFill>
                        <a:srgbClr val="D7DEE8"/>
                      </a:solidFill>
                      <a:prstDash val="solid"/>
                      <a:round/>
                      <a:headEnd type="none" w="med" len="med"/>
                      <a:tailEnd type="none" w="med" len="med"/>
                    </a:lnL>
                    <a:lnR w="9525" cap="flat" cmpd="sng" algn="ctr">
                      <a:solidFill>
                        <a:srgbClr val="D7DEE8"/>
                      </a:solidFill>
                      <a:prstDash val="solid"/>
                      <a:round/>
                      <a:headEnd type="none" w="med" len="med"/>
                      <a:tailEnd type="none" w="med" len="med"/>
                    </a:lnR>
                    <a:lnT w="9525" cap="flat" cmpd="sng" algn="ctr">
                      <a:solidFill>
                        <a:srgbClr val="D7DEE8"/>
                      </a:solidFill>
                      <a:prstDash val="solid"/>
                      <a:round/>
                      <a:headEnd type="none" w="med" len="med"/>
                      <a:tailEnd type="none" w="med" len="med"/>
                    </a:lnT>
                    <a:lnB w="9525" cap="flat" cmpd="sng" algn="ctr">
                      <a:solidFill>
                        <a:srgbClr val="D7DEE8"/>
                      </a:solidFill>
                      <a:prstDash val="solid"/>
                      <a:round/>
                      <a:headEnd type="none" w="med" len="med"/>
                      <a:tailEnd type="none" w="med" len="med"/>
                    </a:lnB>
                    <a:solidFill>
                      <a:srgbClr val="F5F8FC"/>
                    </a:solidFill>
                  </a:tcPr>
                </a:tc>
                <a:tc>
                  <a:txBody>
                    <a:bodyPr/>
                    <a:lstStyle/>
                    <a:p>
                      <a:pPr algn="l" indent="0" marL="0">
                        <a:buNone/>
                      </a:pPr>
                      <a:r>
                        <a:rPr lang="en-US" sz="1200" dirty="0">
                          <a:solidFill>
                            <a:srgbClr val="3A4152"/>
                          </a:solidFill>
                          <a:latin typeface="Calibri" pitchFamily="34" charset="0"/>
                          <a:ea typeface="Calibri" pitchFamily="34" charset="-122"/>
                          <a:cs typeface="Calibri" pitchFamily="34" charset="-120"/>
                        </a:rPr>
                        <a:t>Tertutup, tidak dipublikasikan di situs resmi</a:t>
                      </a:r>
                      <a:endParaRPr lang="en-US" sz="1200" dirty="0">
                        <a:latin typeface="Calibri" charset="0"/>
                        <a:ea typeface="Calibri" charset="0"/>
                        <a:cs typeface="Calibri" charset="0"/>
                      </a:endParaRPr>
                    </a:p>
                  </a:txBody>
                  <a:tcPr marL="146304" marR="146304" marT="109728" marB="109728" anchor="ctr">
                    <a:lnL w="9525" cap="flat" cmpd="sng" algn="ctr">
                      <a:solidFill>
                        <a:srgbClr val="D7DEE8"/>
                      </a:solidFill>
                      <a:prstDash val="solid"/>
                      <a:round/>
                      <a:headEnd type="none" w="med" len="med"/>
                      <a:tailEnd type="none" w="med" len="med"/>
                    </a:lnL>
                    <a:lnR w="9525" cap="flat" cmpd="sng" algn="ctr">
                      <a:solidFill>
                        <a:srgbClr val="D7DEE8"/>
                      </a:solidFill>
                      <a:prstDash val="solid"/>
                      <a:round/>
                      <a:headEnd type="none" w="med" len="med"/>
                      <a:tailEnd type="none" w="med" len="med"/>
                    </a:lnR>
                    <a:lnT w="9525" cap="flat" cmpd="sng" algn="ctr">
                      <a:solidFill>
                        <a:srgbClr val="D7DEE8"/>
                      </a:solidFill>
                      <a:prstDash val="solid"/>
                      <a:round/>
                      <a:headEnd type="none" w="med" len="med"/>
                      <a:tailEnd type="none" w="med" len="med"/>
                    </a:lnT>
                    <a:lnB w="9525" cap="flat" cmpd="sng" algn="ctr">
                      <a:solidFill>
                        <a:srgbClr val="D7DEE8"/>
                      </a:solidFill>
                      <a:prstDash val="solid"/>
                      <a:round/>
                      <a:headEnd type="none" w="med" len="med"/>
                      <a:tailEnd type="none" w="med" len="med"/>
                    </a:lnB>
                    <a:solidFill>
                      <a:srgbClr val="F5F8FC"/>
                    </a:solidFill>
                  </a:tcPr>
                </a:tc>
              </a:tr>
            </a:tbl>
          </a:graphicData>
        </a:graphic>
      </p:graphicFrame>
      <p:sp>
        <p:nvSpPr>
          <p:cNvPr id="4" name="Text 1"/>
          <p:cNvSpPr/>
          <p:nvPr/>
        </p:nvSpPr>
        <p:spPr>
          <a:xfrm>
            <a:off x="457200" y="6400800"/>
            <a:ext cx="11247120" cy="320040"/>
          </a:xfrm>
          <a:prstGeom prst="rect">
            <a:avLst/>
          </a:prstGeom>
          <a:noFill/>
          <a:ln/>
        </p:spPr>
        <p:txBody>
          <a:bodyPr wrap="square" lIns="0" tIns="0" rIns="0" bIns="0" rtlCol="0" anchor="ctr"/>
          <a:lstStyle/>
          <a:p>
            <a:pPr indent="0" marL="0">
              <a:buNone/>
            </a:pPr>
            <a:r>
              <a:rPr lang="en-US" sz="900" i="1" dirty="0">
                <a:solidFill>
                  <a:srgbClr val="6B7686"/>
                </a:solidFill>
                <a:latin typeface="Calibri" pitchFamily="34" charset="0"/>
                <a:ea typeface="Calibri" pitchFamily="34" charset="-122"/>
                <a:cs typeface="Calibri" pitchFamily="34" charset="-120"/>
              </a:rPr>
              <a:t>Sumber: OpenText — X-Plans  •  Privy — Pricing  •  Mekari Officeless — Enterprise  •  Sekawan Media — Kontak</a:t>
            </a:r>
            <a:endParaRPr lang="en-US" sz="9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502920" y="365760"/>
            <a:ext cx="10515600" cy="548640"/>
          </a:xfrm>
          <a:prstGeom prst="rect">
            <a:avLst/>
          </a:prstGeom>
          <a:noFill/>
          <a:ln/>
        </p:spPr>
        <p:txBody>
          <a:bodyPr wrap="square" lIns="0" tIns="0" rIns="0" bIns="0" rtlCol="0" anchor="ctr"/>
          <a:lstStyle/>
          <a:p>
            <a:pPr indent="0" marL="0">
              <a:buNone/>
            </a:pPr>
            <a:r>
              <a:rPr lang="en-US" sz="2600" b="1" dirty="0">
                <a:solidFill>
                  <a:srgbClr val="1B2A4A"/>
                </a:solidFill>
                <a:latin typeface="Calibri" pitchFamily="34" charset="0"/>
                <a:ea typeface="Calibri" pitchFamily="34" charset="-122"/>
                <a:cs typeface="Calibri" pitchFamily="34" charset="-120"/>
              </a:rPr>
              <a:t>Ringkasan — Di Mana ProVue Menang dan Kalah</a:t>
            </a:r>
            <a:endParaRPr lang="en-US" sz="2600" dirty="0"/>
          </a:p>
        </p:txBody>
      </p:sp>
      <p:sp>
        <p:nvSpPr>
          <p:cNvPr id="3" name="Text 1"/>
          <p:cNvSpPr/>
          <p:nvPr/>
        </p:nvSpPr>
        <p:spPr>
          <a:xfrm>
            <a:off x="502920" y="841248"/>
            <a:ext cx="10058400" cy="365760"/>
          </a:xfrm>
          <a:prstGeom prst="rect">
            <a:avLst/>
          </a:prstGeom>
          <a:noFill/>
          <a:ln/>
        </p:spPr>
        <p:txBody>
          <a:bodyPr wrap="square" lIns="0" tIns="0" rIns="0" bIns="0" rtlCol="0" anchor="ctr"/>
          <a:lstStyle/>
          <a:p>
            <a:pPr indent="0" marL="0">
              <a:buNone/>
            </a:pPr>
            <a:r>
              <a:rPr lang="en-US" sz="1250" i="1" dirty="0">
                <a:solidFill>
                  <a:srgbClr val="6B7686"/>
                </a:solidFill>
                <a:latin typeface="Calibri" pitchFamily="34" charset="0"/>
                <a:ea typeface="Calibri" pitchFamily="34" charset="-122"/>
                <a:cs typeface="Calibri" pitchFamily="34" charset="-120"/>
              </a:rPr>
              <a:t>Penilaian terhadap kebutuhan pembeli arsip di Indonesia.</a:t>
            </a:r>
            <a:endParaRPr lang="en-US" sz="1250" dirty="0"/>
          </a:p>
        </p:txBody>
      </p:sp>
      <p:sp>
        <p:nvSpPr>
          <p:cNvPr id="4" name="Shape 2"/>
          <p:cNvSpPr/>
          <p:nvPr/>
        </p:nvSpPr>
        <p:spPr>
          <a:xfrm>
            <a:off x="502920" y="1371600"/>
            <a:ext cx="2670048" cy="1783080"/>
          </a:xfrm>
          <a:prstGeom prst="roundRect">
            <a:avLst>
              <a:gd name="adj" fmla="val 3590"/>
            </a:avLst>
          </a:prstGeom>
          <a:solidFill>
            <a:srgbClr val="E4F2EC"/>
          </a:solidFill>
          <a:ln/>
        </p:spPr>
      </p:sp>
      <p:sp>
        <p:nvSpPr>
          <p:cNvPr id="5" name="Text 3"/>
          <p:cNvSpPr/>
          <p:nvPr/>
        </p:nvSpPr>
        <p:spPr>
          <a:xfrm>
            <a:off x="685800" y="1517904"/>
            <a:ext cx="2304288" cy="274320"/>
          </a:xfrm>
          <a:prstGeom prst="rect">
            <a:avLst/>
          </a:prstGeom>
          <a:noFill/>
          <a:ln/>
        </p:spPr>
        <p:txBody>
          <a:bodyPr wrap="square" lIns="0" tIns="0" rIns="0" bIns="0" rtlCol="0" anchor="ctr"/>
          <a:lstStyle/>
          <a:p>
            <a:pPr indent="0" marL="0">
              <a:buNone/>
            </a:pPr>
            <a:r>
              <a:rPr lang="en-US" sz="1050" b="1" spc="100" kern="0" dirty="0">
                <a:solidFill>
                  <a:srgbClr val="2E7D5B"/>
                </a:solidFill>
                <a:latin typeface="Calibri" pitchFamily="34" charset="0"/>
                <a:ea typeface="Calibri" pitchFamily="34" charset="-122"/>
                <a:cs typeface="Calibri" pitchFamily="34" charset="-120"/>
              </a:rPr>
              <a:t>MENANG</a:t>
            </a:r>
            <a:endParaRPr lang="en-US" sz="1050" dirty="0"/>
          </a:p>
        </p:txBody>
      </p:sp>
      <p:sp>
        <p:nvSpPr>
          <p:cNvPr id="6" name="Text 4"/>
          <p:cNvSpPr/>
          <p:nvPr/>
        </p:nvSpPr>
        <p:spPr>
          <a:xfrm>
            <a:off x="685800" y="1828800"/>
            <a:ext cx="2304288" cy="566928"/>
          </a:xfrm>
          <a:prstGeom prst="rect">
            <a:avLst/>
          </a:prstGeom>
          <a:noFill/>
          <a:ln/>
        </p:spPr>
        <p:txBody>
          <a:bodyPr wrap="square" lIns="0" tIns="0" rIns="0" bIns="0" rtlCol="0" anchor="ctr"/>
          <a:lstStyle/>
          <a:p>
            <a:pPr indent="0" marL="0">
              <a:buNone/>
            </a:pPr>
            <a:r>
              <a:rPr lang="en-US" sz="1300" b="1" dirty="0">
                <a:solidFill>
                  <a:srgbClr val="1B2A4A"/>
                </a:solidFill>
                <a:latin typeface="Calibri" pitchFamily="34" charset="0"/>
                <a:ea typeface="Calibri" pitchFamily="34" charset="-122"/>
                <a:cs typeface="Calibri" pitchFamily="34" charset="-120"/>
              </a:rPr>
              <a:t>Kedalaman fitur kearsipan</a:t>
            </a:r>
            <a:endParaRPr lang="en-US" sz="1300" dirty="0"/>
          </a:p>
        </p:txBody>
      </p:sp>
      <p:sp>
        <p:nvSpPr>
          <p:cNvPr id="7" name="Text 5"/>
          <p:cNvSpPr/>
          <p:nvPr/>
        </p:nvSpPr>
        <p:spPr>
          <a:xfrm>
            <a:off x="685800" y="2395728"/>
            <a:ext cx="2304288" cy="612648"/>
          </a:xfrm>
          <a:prstGeom prst="rect">
            <a:avLst/>
          </a:prstGeom>
          <a:noFill/>
          <a:ln/>
        </p:spPr>
        <p:txBody>
          <a:bodyPr wrap="square" lIns="0" tIns="0" rIns="0" bIns="0" rtlCol="0" anchor="t"/>
          <a:lstStyle/>
          <a:p>
            <a:pPr indent="0" marL="0">
              <a:buNone/>
            </a:pPr>
            <a:r>
              <a:rPr lang="en-US" sz="950" dirty="0">
                <a:solidFill>
                  <a:srgbClr val="3A4152"/>
                </a:solidFill>
                <a:latin typeface="Calibri" pitchFamily="34" charset="0"/>
                <a:ea typeface="Calibri" pitchFamily="34" charset="-122"/>
                <a:cs typeface="Calibri" pitchFamily="34" charset="-120"/>
              </a:rPr>
              <a:t>Hanya OpenText yang setara, dengan biaya jauh lebih tinggi</a:t>
            </a:r>
            <a:endParaRPr lang="en-US" sz="950" dirty="0"/>
          </a:p>
        </p:txBody>
      </p:sp>
      <p:sp>
        <p:nvSpPr>
          <p:cNvPr id="8" name="Shape 6"/>
          <p:cNvSpPr/>
          <p:nvPr/>
        </p:nvSpPr>
        <p:spPr>
          <a:xfrm>
            <a:off x="3337560" y="1371600"/>
            <a:ext cx="2670048" cy="1783080"/>
          </a:xfrm>
          <a:prstGeom prst="roundRect">
            <a:avLst>
              <a:gd name="adj" fmla="val 3590"/>
            </a:avLst>
          </a:prstGeom>
          <a:solidFill>
            <a:srgbClr val="E4F2EC"/>
          </a:solidFill>
          <a:ln/>
        </p:spPr>
      </p:sp>
      <p:sp>
        <p:nvSpPr>
          <p:cNvPr id="9" name="Text 7"/>
          <p:cNvSpPr/>
          <p:nvPr/>
        </p:nvSpPr>
        <p:spPr>
          <a:xfrm>
            <a:off x="3520440" y="1517904"/>
            <a:ext cx="2304288" cy="274320"/>
          </a:xfrm>
          <a:prstGeom prst="rect">
            <a:avLst/>
          </a:prstGeom>
          <a:noFill/>
          <a:ln/>
        </p:spPr>
        <p:txBody>
          <a:bodyPr wrap="square" lIns="0" tIns="0" rIns="0" bIns="0" rtlCol="0" anchor="ctr"/>
          <a:lstStyle/>
          <a:p>
            <a:pPr indent="0" marL="0">
              <a:buNone/>
            </a:pPr>
            <a:r>
              <a:rPr lang="en-US" sz="1050" b="1" spc="100" kern="0" dirty="0">
                <a:solidFill>
                  <a:srgbClr val="2E7D5B"/>
                </a:solidFill>
                <a:latin typeface="Calibri" pitchFamily="34" charset="0"/>
                <a:ea typeface="Calibri" pitchFamily="34" charset="-122"/>
                <a:cs typeface="Calibri" pitchFamily="34" charset="-120"/>
              </a:rPr>
              <a:t>MENANG</a:t>
            </a:r>
            <a:endParaRPr lang="en-US" sz="1050" dirty="0"/>
          </a:p>
        </p:txBody>
      </p:sp>
      <p:sp>
        <p:nvSpPr>
          <p:cNvPr id="10" name="Text 8"/>
          <p:cNvSpPr/>
          <p:nvPr/>
        </p:nvSpPr>
        <p:spPr>
          <a:xfrm>
            <a:off x="3520440" y="1828800"/>
            <a:ext cx="2304288" cy="566928"/>
          </a:xfrm>
          <a:prstGeom prst="rect">
            <a:avLst/>
          </a:prstGeom>
          <a:noFill/>
          <a:ln/>
        </p:spPr>
        <p:txBody>
          <a:bodyPr wrap="square" lIns="0" tIns="0" rIns="0" bIns="0" rtlCol="0" anchor="ctr"/>
          <a:lstStyle/>
          <a:p>
            <a:pPr indent="0" marL="0">
              <a:buNone/>
            </a:pPr>
            <a:r>
              <a:rPr lang="en-US" sz="1300" b="1" dirty="0">
                <a:solidFill>
                  <a:srgbClr val="1B2A4A"/>
                </a:solidFill>
                <a:latin typeface="Calibri" pitchFamily="34" charset="0"/>
                <a:ea typeface="Calibri" pitchFamily="34" charset="-122"/>
                <a:cs typeface="Calibri" pitchFamily="34" charset="-120"/>
              </a:rPr>
              <a:t>Kecepatan implementasi</a:t>
            </a:r>
            <a:endParaRPr lang="en-US" sz="1300" dirty="0"/>
          </a:p>
        </p:txBody>
      </p:sp>
      <p:sp>
        <p:nvSpPr>
          <p:cNvPr id="11" name="Text 9"/>
          <p:cNvSpPr/>
          <p:nvPr/>
        </p:nvSpPr>
        <p:spPr>
          <a:xfrm>
            <a:off x="3520440" y="2395728"/>
            <a:ext cx="2304288" cy="612648"/>
          </a:xfrm>
          <a:prstGeom prst="rect">
            <a:avLst/>
          </a:prstGeom>
          <a:noFill/>
          <a:ln/>
        </p:spPr>
        <p:txBody>
          <a:bodyPr wrap="square" lIns="0" tIns="0" rIns="0" bIns="0" rtlCol="0" anchor="t"/>
          <a:lstStyle/>
          <a:p>
            <a:pPr indent="0" marL="0">
              <a:buNone/>
            </a:pPr>
            <a:r>
              <a:rPr lang="en-US" sz="950" dirty="0">
                <a:solidFill>
                  <a:srgbClr val="3A4152"/>
                </a:solidFill>
                <a:latin typeface="Calibri" pitchFamily="34" charset="0"/>
                <a:ea typeface="Calibri" pitchFamily="34" charset="-122"/>
                <a:cs typeface="Calibri" pitchFamily="34" charset="-120"/>
              </a:rPr>
              <a:t>Dapat lebih cepat, sementara vendor global berbulan-bulan</a:t>
            </a:r>
            <a:endParaRPr lang="en-US" sz="950" dirty="0"/>
          </a:p>
        </p:txBody>
      </p:sp>
      <p:sp>
        <p:nvSpPr>
          <p:cNvPr id="12" name="Shape 10"/>
          <p:cNvSpPr/>
          <p:nvPr/>
        </p:nvSpPr>
        <p:spPr>
          <a:xfrm>
            <a:off x="6172200" y="1371600"/>
            <a:ext cx="2670048" cy="1783080"/>
          </a:xfrm>
          <a:prstGeom prst="roundRect">
            <a:avLst>
              <a:gd name="adj" fmla="val 3590"/>
            </a:avLst>
          </a:prstGeom>
          <a:solidFill>
            <a:srgbClr val="E4F2EC"/>
          </a:solidFill>
          <a:ln/>
        </p:spPr>
      </p:sp>
      <p:sp>
        <p:nvSpPr>
          <p:cNvPr id="13" name="Text 11"/>
          <p:cNvSpPr/>
          <p:nvPr/>
        </p:nvSpPr>
        <p:spPr>
          <a:xfrm>
            <a:off x="6355080" y="1517904"/>
            <a:ext cx="2304288" cy="274320"/>
          </a:xfrm>
          <a:prstGeom prst="rect">
            <a:avLst/>
          </a:prstGeom>
          <a:noFill/>
          <a:ln/>
        </p:spPr>
        <p:txBody>
          <a:bodyPr wrap="square" lIns="0" tIns="0" rIns="0" bIns="0" rtlCol="0" anchor="ctr"/>
          <a:lstStyle/>
          <a:p>
            <a:pPr indent="0" marL="0">
              <a:buNone/>
            </a:pPr>
            <a:r>
              <a:rPr lang="en-US" sz="1050" b="1" spc="100" kern="0" dirty="0">
                <a:solidFill>
                  <a:srgbClr val="2E7D5B"/>
                </a:solidFill>
                <a:latin typeface="Calibri" pitchFamily="34" charset="0"/>
                <a:ea typeface="Calibri" pitchFamily="34" charset="-122"/>
                <a:cs typeface="Calibri" pitchFamily="34" charset="-120"/>
              </a:rPr>
              <a:t>MENANG</a:t>
            </a:r>
            <a:endParaRPr lang="en-US" sz="1050" dirty="0"/>
          </a:p>
        </p:txBody>
      </p:sp>
      <p:sp>
        <p:nvSpPr>
          <p:cNvPr id="14" name="Text 12"/>
          <p:cNvSpPr/>
          <p:nvPr/>
        </p:nvSpPr>
        <p:spPr>
          <a:xfrm>
            <a:off x="6355080" y="1828800"/>
            <a:ext cx="2304288" cy="566928"/>
          </a:xfrm>
          <a:prstGeom prst="rect">
            <a:avLst/>
          </a:prstGeom>
          <a:noFill/>
          <a:ln/>
        </p:spPr>
        <p:txBody>
          <a:bodyPr wrap="square" lIns="0" tIns="0" rIns="0" bIns="0" rtlCol="0" anchor="ctr"/>
          <a:lstStyle/>
          <a:p>
            <a:pPr indent="0" marL="0">
              <a:buNone/>
            </a:pPr>
            <a:r>
              <a:rPr lang="en-US" sz="1300" b="1" dirty="0">
                <a:solidFill>
                  <a:srgbClr val="1B2A4A"/>
                </a:solidFill>
                <a:latin typeface="Calibri" pitchFamily="34" charset="0"/>
                <a:ea typeface="Calibri" pitchFamily="34" charset="-122"/>
                <a:cs typeface="Calibri" pitchFamily="34" charset="-120"/>
              </a:rPr>
              <a:t>Biaya total kepemilikan</a:t>
            </a:r>
            <a:endParaRPr lang="en-US" sz="1300" dirty="0"/>
          </a:p>
        </p:txBody>
      </p:sp>
      <p:sp>
        <p:nvSpPr>
          <p:cNvPr id="15" name="Text 13"/>
          <p:cNvSpPr/>
          <p:nvPr/>
        </p:nvSpPr>
        <p:spPr>
          <a:xfrm>
            <a:off x="6355080" y="2395728"/>
            <a:ext cx="2304288" cy="612648"/>
          </a:xfrm>
          <a:prstGeom prst="rect">
            <a:avLst/>
          </a:prstGeom>
          <a:noFill/>
          <a:ln/>
        </p:spPr>
        <p:txBody>
          <a:bodyPr wrap="square" lIns="0" tIns="0" rIns="0" bIns="0" rtlCol="0" anchor="t"/>
          <a:lstStyle/>
          <a:p>
            <a:pPr indent="0" marL="0">
              <a:buNone/>
            </a:pPr>
            <a:r>
              <a:rPr lang="en-US" sz="950" dirty="0">
                <a:solidFill>
                  <a:srgbClr val="3A4152"/>
                </a:solidFill>
                <a:latin typeface="Calibri" pitchFamily="34" charset="0"/>
                <a:ea typeface="Calibri" pitchFamily="34" charset="-122"/>
                <a:cs typeface="Calibri" pitchFamily="34" charset="-120"/>
              </a:rPr>
              <a:t>Tanpa biaya lisensi global dan maintenance berlapis</a:t>
            </a:r>
            <a:endParaRPr lang="en-US" sz="950" dirty="0"/>
          </a:p>
        </p:txBody>
      </p:sp>
      <p:sp>
        <p:nvSpPr>
          <p:cNvPr id="16" name="Shape 14"/>
          <p:cNvSpPr/>
          <p:nvPr/>
        </p:nvSpPr>
        <p:spPr>
          <a:xfrm>
            <a:off x="9006840" y="1371600"/>
            <a:ext cx="2670048" cy="1783080"/>
          </a:xfrm>
          <a:prstGeom prst="roundRect">
            <a:avLst>
              <a:gd name="adj" fmla="val 3590"/>
            </a:avLst>
          </a:prstGeom>
          <a:solidFill>
            <a:srgbClr val="E4F2EC"/>
          </a:solidFill>
          <a:ln/>
        </p:spPr>
      </p:sp>
      <p:sp>
        <p:nvSpPr>
          <p:cNvPr id="17" name="Text 15"/>
          <p:cNvSpPr/>
          <p:nvPr/>
        </p:nvSpPr>
        <p:spPr>
          <a:xfrm>
            <a:off x="9189720" y="1517904"/>
            <a:ext cx="2304288" cy="274320"/>
          </a:xfrm>
          <a:prstGeom prst="rect">
            <a:avLst/>
          </a:prstGeom>
          <a:noFill/>
          <a:ln/>
        </p:spPr>
        <p:txBody>
          <a:bodyPr wrap="square" lIns="0" tIns="0" rIns="0" bIns="0" rtlCol="0" anchor="ctr"/>
          <a:lstStyle/>
          <a:p>
            <a:pPr indent="0" marL="0">
              <a:buNone/>
            </a:pPr>
            <a:r>
              <a:rPr lang="en-US" sz="1050" b="1" spc="100" kern="0" dirty="0">
                <a:solidFill>
                  <a:srgbClr val="2E7D5B"/>
                </a:solidFill>
                <a:latin typeface="Calibri" pitchFamily="34" charset="0"/>
                <a:ea typeface="Calibri" pitchFamily="34" charset="-122"/>
                <a:cs typeface="Calibri" pitchFamily="34" charset="-120"/>
              </a:rPr>
              <a:t>MENANG</a:t>
            </a:r>
            <a:endParaRPr lang="en-US" sz="1050" dirty="0"/>
          </a:p>
        </p:txBody>
      </p:sp>
      <p:sp>
        <p:nvSpPr>
          <p:cNvPr id="18" name="Text 16"/>
          <p:cNvSpPr/>
          <p:nvPr/>
        </p:nvSpPr>
        <p:spPr>
          <a:xfrm>
            <a:off x="9189720" y="1828800"/>
            <a:ext cx="2304288" cy="566928"/>
          </a:xfrm>
          <a:prstGeom prst="rect">
            <a:avLst/>
          </a:prstGeom>
          <a:noFill/>
          <a:ln/>
        </p:spPr>
        <p:txBody>
          <a:bodyPr wrap="square" lIns="0" tIns="0" rIns="0" bIns="0" rtlCol="0" anchor="ctr"/>
          <a:lstStyle/>
          <a:p>
            <a:pPr indent="0" marL="0">
              <a:buNone/>
            </a:pPr>
            <a:r>
              <a:rPr lang="en-US" sz="1300" b="1" dirty="0">
                <a:solidFill>
                  <a:srgbClr val="1B2A4A"/>
                </a:solidFill>
                <a:latin typeface="Calibri" pitchFamily="34" charset="0"/>
                <a:ea typeface="Calibri" pitchFamily="34" charset="-122"/>
                <a:cs typeface="Calibri" pitchFamily="34" charset="-120"/>
              </a:rPr>
              <a:t>Dukungan dan bahasa lokal</a:t>
            </a:r>
            <a:endParaRPr lang="en-US" sz="1300" dirty="0"/>
          </a:p>
        </p:txBody>
      </p:sp>
      <p:sp>
        <p:nvSpPr>
          <p:cNvPr id="19" name="Text 17"/>
          <p:cNvSpPr/>
          <p:nvPr/>
        </p:nvSpPr>
        <p:spPr>
          <a:xfrm>
            <a:off x="9189720" y="2395728"/>
            <a:ext cx="2304288" cy="612648"/>
          </a:xfrm>
          <a:prstGeom prst="rect">
            <a:avLst/>
          </a:prstGeom>
          <a:noFill/>
          <a:ln/>
        </p:spPr>
        <p:txBody>
          <a:bodyPr wrap="square" lIns="0" tIns="0" rIns="0" bIns="0" rtlCol="0" anchor="t"/>
          <a:lstStyle/>
          <a:p>
            <a:pPr indent="0" marL="0">
              <a:buNone/>
            </a:pPr>
            <a:r>
              <a:rPr lang="en-US" sz="950" dirty="0">
                <a:solidFill>
                  <a:srgbClr val="3A4152"/>
                </a:solidFill>
                <a:latin typeface="Calibri" pitchFamily="34" charset="0"/>
                <a:ea typeface="Calibri" pitchFamily="34" charset="-122"/>
                <a:cs typeface="Calibri" pitchFamily="34" charset="-120"/>
              </a:rPr>
              <a:t>Antarmuka dan tim pendukung berbahasa Indonesia</a:t>
            </a:r>
            <a:endParaRPr lang="en-US" sz="950" dirty="0"/>
          </a:p>
        </p:txBody>
      </p:sp>
      <p:sp>
        <p:nvSpPr>
          <p:cNvPr id="20" name="Shape 18"/>
          <p:cNvSpPr/>
          <p:nvPr/>
        </p:nvSpPr>
        <p:spPr>
          <a:xfrm>
            <a:off x="502920" y="3319272"/>
            <a:ext cx="2670048" cy="1783080"/>
          </a:xfrm>
          <a:prstGeom prst="roundRect">
            <a:avLst>
              <a:gd name="adj" fmla="val 3590"/>
            </a:avLst>
          </a:prstGeom>
          <a:solidFill>
            <a:srgbClr val="FBEAE8"/>
          </a:solidFill>
          <a:ln/>
        </p:spPr>
      </p:sp>
      <p:sp>
        <p:nvSpPr>
          <p:cNvPr id="21" name="Text 19"/>
          <p:cNvSpPr/>
          <p:nvPr/>
        </p:nvSpPr>
        <p:spPr>
          <a:xfrm>
            <a:off x="685800" y="3465576"/>
            <a:ext cx="2304288" cy="274320"/>
          </a:xfrm>
          <a:prstGeom prst="rect">
            <a:avLst/>
          </a:prstGeom>
          <a:noFill/>
          <a:ln/>
        </p:spPr>
        <p:txBody>
          <a:bodyPr wrap="square" lIns="0" tIns="0" rIns="0" bIns="0" rtlCol="0" anchor="ctr"/>
          <a:lstStyle/>
          <a:p>
            <a:pPr indent="0" marL="0">
              <a:buNone/>
            </a:pPr>
            <a:r>
              <a:rPr lang="en-US" sz="1050" b="1" spc="100" kern="0" dirty="0">
                <a:solidFill>
                  <a:srgbClr val="B5443A"/>
                </a:solidFill>
                <a:latin typeface="Calibri" pitchFamily="34" charset="0"/>
                <a:ea typeface="Calibri" pitchFamily="34" charset="-122"/>
                <a:cs typeface="Calibri" pitchFamily="34" charset="-120"/>
              </a:rPr>
              <a:t>KALAH</a:t>
            </a:r>
            <a:endParaRPr lang="en-US" sz="1050" dirty="0"/>
          </a:p>
        </p:txBody>
      </p:sp>
      <p:sp>
        <p:nvSpPr>
          <p:cNvPr id="22" name="Text 20"/>
          <p:cNvSpPr/>
          <p:nvPr/>
        </p:nvSpPr>
        <p:spPr>
          <a:xfrm>
            <a:off x="685800" y="3776472"/>
            <a:ext cx="2304288" cy="566928"/>
          </a:xfrm>
          <a:prstGeom prst="rect">
            <a:avLst/>
          </a:prstGeom>
          <a:noFill/>
          <a:ln/>
        </p:spPr>
        <p:txBody>
          <a:bodyPr wrap="square" lIns="0" tIns="0" rIns="0" bIns="0" rtlCol="0" anchor="ctr"/>
          <a:lstStyle/>
          <a:p>
            <a:pPr indent="0" marL="0">
              <a:buNone/>
            </a:pPr>
            <a:r>
              <a:rPr lang="en-US" sz="1300" b="1" dirty="0">
                <a:solidFill>
                  <a:srgbClr val="1B2A4A"/>
                </a:solidFill>
                <a:latin typeface="Calibri" pitchFamily="34" charset="0"/>
                <a:ea typeface="Calibri" pitchFamily="34" charset="-122"/>
                <a:cs typeface="Calibri" pitchFamily="34" charset="-120"/>
              </a:rPr>
              <a:t>Skala dan sertifikasi global</a:t>
            </a:r>
            <a:endParaRPr lang="en-US" sz="1300" dirty="0"/>
          </a:p>
        </p:txBody>
      </p:sp>
      <p:sp>
        <p:nvSpPr>
          <p:cNvPr id="23" name="Text 21"/>
          <p:cNvSpPr/>
          <p:nvPr/>
        </p:nvSpPr>
        <p:spPr>
          <a:xfrm>
            <a:off x="685800" y="4343400"/>
            <a:ext cx="2304288" cy="612648"/>
          </a:xfrm>
          <a:prstGeom prst="rect">
            <a:avLst/>
          </a:prstGeom>
          <a:noFill/>
          <a:ln/>
        </p:spPr>
        <p:txBody>
          <a:bodyPr wrap="square" lIns="0" tIns="0" rIns="0" bIns="0" rtlCol="0" anchor="t"/>
          <a:lstStyle/>
          <a:p>
            <a:pPr indent="0" marL="0">
              <a:buNone/>
            </a:pPr>
            <a:r>
              <a:rPr lang="en-US" sz="950" dirty="0">
                <a:solidFill>
                  <a:srgbClr val="3A4152"/>
                </a:solidFill>
                <a:latin typeface="Calibri" pitchFamily="34" charset="0"/>
                <a:ea typeface="Calibri" pitchFamily="34" charset="-122"/>
                <a:cs typeface="Calibri" pitchFamily="34" charset="-120"/>
              </a:rPr>
              <a:t>OpenText unggul pada GDPR, HIPAA, dan SOC 2</a:t>
            </a:r>
            <a:endParaRPr lang="en-US" sz="950" dirty="0"/>
          </a:p>
        </p:txBody>
      </p:sp>
      <p:sp>
        <p:nvSpPr>
          <p:cNvPr id="24" name="Shape 22"/>
          <p:cNvSpPr/>
          <p:nvPr/>
        </p:nvSpPr>
        <p:spPr>
          <a:xfrm>
            <a:off x="3337560" y="3319272"/>
            <a:ext cx="2670048" cy="1783080"/>
          </a:xfrm>
          <a:prstGeom prst="roundRect">
            <a:avLst>
              <a:gd name="adj" fmla="val 3590"/>
            </a:avLst>
          </a:prstGeom>
          <a:solidFill>
            <a:srgbClr val="FBEAE8"/>
          </a:solidFill>
          <a:ln/>
        </p:spPr>
      </p:sp>
      <p:sp>
        <p:nvSpPr>
          <p:cNvPr id="25" name="Text 23"/>
          <p:cNvSpPr/>
          <p:nvPr/>
        </p:nvSpPr>
        <p:spPr>
          <a:xfrm>
            <a:off x="3520440" y="3465576"/>
            <a:ext cx="2304288" cy="274320"/>
          </a:xfrm>
          <a:prstGeom prst="rect">
            <a:avLst/>
          </a:prstGeom>
          <a:noFill/>
          <a:ln/>
        </p:spPr>
        <p:txBody>
          <a:bodyPr wrap="square" lIns="0" tIns="0" rIns="0" bIns="0" rtlCol="0" anchor="ctr"/>
          <a:lstStyle/>
          <a:p>
            <a:pPr indent="0" marL="0">
              <a:buNone/>
            </a:pPr>
            <a:r>
              <a:rPr lang="en-US" sz="1050" b="1" spc="100" kern="0" dirty="0">
                <a:solidFill>
                  <a:srgbClr val="B5443A"/>
                </a:solidFill>
                <a:latin typeface="Calibri" pitchFamily="34" charset="0"/>
                <a:ea typeface="Calibri" pitchFamily="34" charset="-122"/>
                <a:cs typeface="Calibri" pitchFamily="34" charset="-120"/>
              </a:rPr>
              <a:t>KALAH</a:t>
            </a:r>
            <a:endParaRPr lang="en-US" sz="1050" dirty="0"/>
          </a:p>
        </p:txBody>
      </p:sp>
      <p:sp>
        <p:nvSpPr>
          <p:cNvPr id="26" name="Text 24"/>
          <p:cNvSpPr/>
          <p:nvPr/>
        </p:nvSpPr>
        <p:spPr>
          <a:xfrm>
            <a:off x="3520440" y="3776472"/>
            <a:ext cx="2304288" cy="566928"/>
          </a:xfrm>
          <a:prstGeom prst="rect">
            <a:avLst/>
          </a:prstGeom>
          <a:noFill/>
          <a:ln/>
        </p:spPr>
        <p:txBody>
          <a:bodyPr wrap="square" lIns="0" tIns="0" rIns="0" bIns="0" rtlCol="0" anchor="ctr"/>
          <a:lstStyle/>
          <a:p>
            <a:pPr indent="0" marL="0">
              <a:buNone/>
            </a:pPr>
            <a:r>
              <a:rPr lang="en-US" sz="1300" b="1" dirty="0">
                <a:solidFill>
                  <a:srgbClr val="1B2A4A"/>
                </a:solidFill>
                <a:latin typeface="Calibri" pitchFamily="34" charset="0"/>
                <a:ea typeface="Calibri" pitchFamily="34" charset="-122"/>
                <a:cs typeface="Calibri" pitchFamily="34" charset="-120"/>
              </a:rPr>
              <a:t>Jangkauan distribusi</a:t>
            </a:r>
            <a:endParaRPr lang="en-US" sz="1300" dirty="0"/>
          </a:p>
        </p:txBody>
      </p:sp>
      <p:sp>
        <p:nvSpPr>
          <p:cNvPr id="27" name="Text 25"/>
          <p:cNvSpPr/>
          <p:nvPr/>
        </p:nvSpPr>
        <p:spPr>
          <a:xfrm>
            <a:off x="3520440" y="4343400"/>
            <a:ext cx="2304288" cy="612648"/>
          </a:xfrm>
          <a:prstGeom prst="rect">
            <a:avLst/>
          </a:prstGeom>
          <a:noFill/>
          <a:ln/>
        </p:spPr>
        <p:txBody>
          <a:bodyPr wrap="square" lIns="0" tIns="0" rIns="0" bIns="0" rtlCol="0" anchor="t"/>
          <a:lstStyle/>
          <a:p>
            <a:pPr indent="0" marL="0">
              <a:buNone/>
            </a:pPr>
            <a:r>
              <a:rPr lang="en-US" sz="950" dirty="0">
                <a:solidFill>
                  <a:srgbClr val="3A4152"/>
                </a:solidFill>
                <a:latin typeface="Calibri" pitchFamily="34" charset="0"/>
                <a:ea typeface="Calibri" pitchFamily="34" charset="-122"/>
                <a:cs typeface="Calibri" pitchFamily="34" charset="-120"/>
              </a:rPr>
              <a:t>Privy dan Mekari punya jalur distribusi yang jauh lebih luas</a:t>
            </a:r>
            <a:endParaRPr lang="en-US" sz="950" dirty="0"/>
          </a:p>
        </p:txBody>
      </p:sp>
      <p:sp>
        <p:nvSpPr>
          <p:cNvPr id="28" name="Shape 26"/>
          <p:cNvSpPr/>
          <p:nvPr/>
        </p:nvSpPr>
        <p:spPr>
          <a:xfrm>
            <a:off x="6172200" y="3319272"/>
            <a:ext cx="2670048" cy="1783080"/>
          </a:xfrm>
          <a:prstGeom prst="roundRect">
            <a:avLst>
              <a:gd name="adj" fmla="val 3590"/>
            </a:avLst>
          </a:prstGeom>
          <a:solidFill>
            <a:srgbClr val="FBEAE8"/>
          </a:solidFill>
          <a:ln/>
        </p:spPr>
      </p:sp>
      <p:sp>
        <p:nvSpPr>
          <p:cNvPr id="29" name="Text 27"/>
          <p:cNvSpPr/>
          <p:nvPr/>
        </p:nvSpPr>
        <p:spPr>
          <a:xfrm>
            <a:off x="6355080" y="3465576"/>
            <a:ext cx="2304288" cy="274320"/>
          </a:xfrm>
          <a:prstGeom prst="rect">
            <a:avLst/>
          </a:prstGeom>
          <a:noFill/>
          <a:ln/>
        </p:spPr>
        <p:txBody>
          <a:bodyPr wrap="square" lIns="0" tIns="0" rIns="0" bIns="0" rtlCol="0" anchor="ctr"/>
          <a:lstStyle/>
          <a:p>
            <a:pPr indent="0" marL="0">
              <a:buNone/>
            </a:pPr>
            <a:r>
              <a:rPr lang="en-US" sz="1050" b="1" spc="100" kern="0" dirty="0">
                <a:solidFill>
                  <a:srgbClr val="B5443A"/>
                </a:solidFill>
                <a:latin typeface="Calibri" pitchFamily="34" charset="0"/>
                <a:ea typeface="Calibri" pitchFamily="34" charset="-122"/>
                <a:cs typeface="Calibri" pitchFamily="34" charset="-120"/>
              </a:rPr>
              <a:t>KALAH</a:t>
            </a:r>
            <a:endParaRPr lang="en-US" sz="1050" dirty="0"/>
          </a:p>
        </p:txBody>
      </p:sp>
      <p:sp>
        <p:nvSpPr>
          <p:cNvPr id="30" name="Text 28"/>
          <p:cNvSpPr/>
          <p:nvPr/>
        </p:nvSpPr>
        <p:spPr>
          <a:xfrm>
            <a:off x="6355080" y="3776472"/>
            <a:ext cx="2304288" cy="566928"/>
          </a:xfrm>
          <a:prstGeom prst="rect">
            <a:avLst/>
          </a:prstGeom>
          <a:noFill/>
          <a:ln/>
        </p:spPr>
        <p:txBody>
          <a:bodyPr wrap="square" lIns="0" tIns="0" rIns="0" bIns="0" rtlCol="0" anchor="ctr"/>
          <a:lstStyle/>
          <a:p>
            <a:pPr indent="0" marL="0">
              <a:buNone/>
            </a:pPr>
            <a:r>
              <a:rPr lang="en-US" sz="1300" b="1" dirty="0">
                <a:solidFill>
                  <a:srgbClr val="1B2A4A"/>
                </a:solidFill>
                <a:latin typeface="Calibri" pitchFamily="34" charset="0"/>
                <a:ea typeface="Calibri" pitchFamily="34" charset="-122"/>
                <a:cs typeface="Calibri" pitchFamily="34" charset="-120"/>
              </a:rPr>
              <a:t>Rekam jejak dan pengakuan</a:t>
            </a:r>
            <a:endParaRPr lang="en-US" sz="1300" dirty="0"/>
          </a:p>
        </p:txBody>
      </p:sp>
      <p:sp>
        <p:nvSpPr>
          <p:cNvPr id="31" name="Text 29"/>
          <p:cNvSpPr/>
          <p:nvPr/>
        </p:nvSpPr>
        <p:spPr>
          <a:xfrm>
            <a:off x="6355080" y="4343400"/>
            <a:ext cx="2304288" cy="612648"/>
          </a:xfrm>
          <a:prstGeom prst="rect">
            <a:avLst/>
          </a:prstGeom>
          <a:noFill/>
          <a:ln/>
        </p:spPr>
        <p:txBody>
          <a:bodyPr wrap="square" lIns="0" tIns="0" rIns="0" bIns="0" rtlCol="0" anchor="t"/>
          <a:lstStyle/>
          <a:p>
            <a:pPr indent="0" marL="0">
              <a:buNone/>
            </a:pPr>
            <a:r>
              <a:rPr lang="en-US" sz="950" dirty="0">
                <a:solidFill>
                  <a:srgbClr val="3A4152"/>
                </a:solidFill>
                <a:latin typeface="Calibri" pitchFamily="34" charset="0"/>
                <a:ea typeface="Calibri" pitchFamily="34" charset="-122"/>
                <a:cs typeface="Calibri" pitchFamily="34" charset="-120"/>
              </a:rPr>
              <a:t>OpenText dan Crown punya sejarah puluhan tahun</a:t>
            </a:r>
            <a:endParaRPr lang="en-US" sz="950" dirty="0"/>
          </a:p>
        </p:txBody>
      </p:sp>
      <p:sp>
        <p:nvSpPr>
          <p:cNvPr id="32" name="Shape 30"/>
          <p:cNvSpPr/>
          <p:nvPr/>
        </p:nvSpPr>
        <p:spPr>
          <a:xfrm>
            <a:off x="9006840" y="3319272"/>
            <a:ext cx="2670048" cy="1783080"/>
          </a:xfrm>
          <a:prstGeom prst="roundRect">
            <a:avLst>
              <a:gd name="adj" fmla="val 3590"/>
            </a:avLst>
          </a:prstGeom>
          <a:solidFill>
            <a:srgbClr val="FBEAE8"/>
          </a:solidFill>
          <a:ln/>
        </p:spPr>
      </p:sp>
      <p:sp>
        <p:nvSpPr>
          <p:cNvPr id="33" name="Text 31"/>
          <p:cNvSpPr/>
          <p:nvPr/>
        </p:nvSpPr>
        <p:spPr>
          <a:xfrm>
            <a:off x="9189720" y="3465576"/>
            <a:ext cx="2304288" cy="274320"/>
          </a:xfrm>
          <a:prstGeom prst="rect">
            <a:avLst/>
          </a:prstGeom>
          <a:noFill/>
          <a:ln/>
        </p:spPr>
        <p:txBody>
          <a:bodyPr wrap="square" lIns="0" tIns="0" rIns="0" bIns="0" rtlCol="0" anchor="ctr"/>
          <a:lstStyle/>
          <a:p>
            <a:pPr indent="0" marL="0">
              <a:buNone/>
            </a:pPr>
            <a:r>
              <a:rPr lang="en-US" sz="1050" b="1" spc="100" kern="0" dirty="0">
                <a:solidFill>
                  <a:srgbClr val="B5443A"/>
                </a:solidFill>
                <a:latin typeface="Calibri" pitchFamily="34" charset="0"/>
                <a:ea typeface="Calibri" pitchFamily="34" charset="-122"/>
                <a:cs typeface="Calibri" pitchFamily="34" charset="-120"/>
              </a:rPr>
              <a:t>KALAH</a:t>
            </a:r>
            <a:endParaRPr lang="en-US" sz="1050" dirty="0"/>
          </a:p>
        </p:txBody>
      </p:sp>
      <p:sp>
        <p:nvSpPr>
          <p:cNvPr id="34" name="Text 32"/>
          <p:cNvSpPr/>
          <p:nvPr/>
        </p:nvSpPr>
        <p:spPr>
          <a:xfrm>
            <a:off x="9189720" y="3776472"/>
            <a:ext cx="2304288" cy="566928"/>
          </a:xfrm>
          <a:prstGeom prst="rect">
            <a:avLst/>
          </a:prstGeom>
          <a:noFill/>
          <a:ln/>
        </p:spPr>
        <p:txBody>
          <a:bodyPr wrap="square" lIns="0" tIns="0" rIns="0" bIns="0" rtlCol="0" anchor="ctr"/>
          <a:lstStyle/>
          <a:p>
            <a:pPr indent="0" marL="0">
              <a:buNone/>
            </a:pPr>
            <a:r>
              <a:rPr lang="en-US" sz="1300" b="1" dirty="0">
                <a:solidFill>
                  <a:srgbClr val="1B2A4A"/>
                </a:solidFill>
                <a:latin typeface="Calibri" pitchFamily="34" charset="0"/>
                <a:ea typeface="Calibri" pitchFamily="34" charset="-122"/>
                <a:cs typeface="Calibri" pitchFamily="34" charset="-120"/>
              </a:rPr>
              <a:t>Layanan arsip fisik</a:t>
            </a:r>
            <a:endParaRPr lang="en-US" sz="1300" dirty="0"/>
          </a:p>
        </p:txBody>
      </p:sp>
      <p:sp>
        <p:nvSpPr>
          <p:cNvPr id="35" name="Text 33"/>
          <p:cNvSpPr/>
          <p:nvPr/>
        </p:nvSpPr>
        <p:spPr>
          <a:xfrm>
            <a:off x="9189720" y="4343400"/>
            <a:ext cx="2304288" cy="612648"/>
          </a:xfrm>
          <a:prstGeom prst="rect">
            <a:avLst/>
          </a:prstGeom>
          <a:noFill/>
          <a:ln/>
        </p:spPr>
        <p:txBody>
          <a:bodyPr wrap="square" lIns="0" tIns="0" rIns="0" bIns="0" rtlCol="0" anchor="t"/>
          <a:lstStyle/>
          <a:p>
            <a:pPr indent="0" marL="0">
              <a:buNone/>
            </a:pPr>
            <a:r>
              <a:rPr lang="en-US" sz="950" dirty="0">
                <a:solidFill>
                  <a:srgbClr val="3A4152"/>
                </a:solidFill>
                <a:latin typeface="Calibri" pitchFamily="34" charset="0"/>
                <a:ea typeface="Calibri" pitchFamily="34" charset="-122"/>
                <a:cs typeface="Calibri" pitchFamily="34" charset="-120"/>
              </a:rPr>
              <a:t>Crown memiliki fasilitas dan rantai kustodi fisik</a:t>
            </a:r>
            <a:endParaRPr lang="en-US" sz="950" dirty="0"/>
          </a:p>
        </p:txBody>
      </p:sp>
      <p:sp>
        <p:nvSpPr>
          <p:cNvPr id="36" name="Shape 34"/>
          <p:cNvSpPr/>
          <p:nvPr/>
        </p:nvSpPr>
        <p:spPr>
          <a:xfrm>
            <a:off x="502920" y="5358384"/>
            <a:ext cx="11183112" cy="868680"/>
          </a:xfrm>
          <a:prstGeom prst="roundRect">
            <a:avLst>
              <a:gd name="adj" fmla="val 6316"/>
            </a:avLst>
          </a:prstGeom>
          <a:solidFill>
            <a:srgbClr val="1B2A4A"/>
          </a:solidFill>
          <a:ln/>
        </p:spPr>
      </p:sp>
      <p:sp>
        <p:nvSpPr>
          <p:cNvPr id="37" name="Text 35"/>
          <p:cNvSpPr/>
          <p:nvPr/>
        </p:nvSpPr>
        <p:spPr>
          <a:xfrm>
            <a:off x="777240" y="5486400"/>
            <a:ext cx="10607040" cy="640080"/>
          </a:xfrm>
          <a:prstGeom prst="rect">
            <a:avLst/>
          </a:prstGeom>
          <a:noFill/>
          <a:ln/>
        </p:spPr>
        <p:txBody>
          <a:bodyPr wrap="square" lIns="0" tIns="0" rIns="0" bIns="0" rtlCol="0" anchor="ctr"/>
          <a:lstStyle/>
          <a:p>
            <a:pPr indent="0" marL="0">
              <a:lnSpc>
                <a:spcPct val="115000"/>
              </a:lnSpc>
              <a:buNone/>
            </a:pPr>
            <a:r>
              <a:rPr lang="en-US" sz="1150" b="1" dirty="0">
                <a:solidFill>
                  <a:srgbClr val="C9962C"/>
                </a:solidFill>
                <a:latin typeface="Calibri" pitchFamily="34" charset="0"/>
                <a:ea typeface="Calibri" pitchFamily="34" charset="-122"/>
                <a:cs typeface="Calibri" pitchFamily="34" charset="-120"/>
              </a:rPr>
              <a:t>Kesimpulan:  </a:t>
            </a:r>
            <a:pPr indent="0" marL="0">
              <a:lnSpc>
                <a:spcPct val="115000"/>
              </a:lnSpc>
              <a:buNone/>
            </a:pPr>
            <a:r>
              <a:rPr lang="en-US" sz="1150" dirty="0">
                <a:solidFill>
                  <a:srgbClr val="FFFFFF"/>
                </a:solidFill>
                <a:latin typeface="Calibri" pitchFamily="34" charset="0"/>
                <a:ea typeface="Calibri" pitchFamily="34" charset="-122"/>
                <a:cs typeface="Calibri" pitchFamily="34" charset="-120"/>
              </a:rPr>
              <a:t>ProVue unggul pada kedalaman fitur kearsipan, kecepatan, dan biaya, tetapi tertinggal pada skala, sertifikasi, dan distribusi. Pertumbuhan tercepat datang dari memperbaiki distribusi, bukan menambah fitur.</a:t>
            </a:r>
            <a:endParaRPr lang="en-US" sz="115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1B2A4A"/>
        </a:solidFill>
      </p:bgPr>
    </p:bg>
    <p:spTree>
      <p:nvGrpSpPr>
        <p:cNvPr id="1" name=""/>
        <p:cNvGrpSpPr/>
        <p:nvPr/>
      </p:nvGrpSpPr>
      <p:grpSpPr>
        <a:xfrm>
          <a:off x="0" y="0"/>
          <a:ext cx="0" cy="0"/>
          <a:chOff x="0" y="0"/>
          <a:chExt cx="0" cy="0"/>
        </a:xfrm>
      </p:grpSpPr>
      <p:sp>
        <p:nvSpPr>
          <p:cNvPr id="2" name="Shape 0"/>
          <p:cNvSpPr/>
          <p:nvPr/>
        </p:nvSpPr>
        <p:spPr>
          <a:xfrm>
            <a:off x="9692640" y="-1463040"/>
            <a:ext cx="4114800" cy="4114800"/>
          </a:xfrm>
          <a:prstGeom prst="ellipse">
            <a:avLst/>
          </a:prstGeom>
          <a:solidFill>
            <a:srgbClr val="121D33"/>
          </a:solidFill>
          <a:ln/>
        </p:spPr>
      </p:sp>
      <p:sp>
        <p:nvSpPr>
          <p:cNvPr id="3" name="Shape 1"/>
          <p:cNvSpPr/>
          <p:nvPr/>
        </p:nvSpPr>
        <p:spPr>
          <a:xfrm>
            <a:off x="-1280160" y="5120640"/>
            <a:ext cx="3108960" cy="3108960"/>
          </a:xfrm>
          <a:prstGeom prst="ellipse">
            <a:avLst/>
          </a:prstGeom>
          <a:solidFill>
            <a:srgbClr val="C9962C">
              <a:alpha val="12000"/>
            </a:srgbClr>
          </a:solidFill>
          <a:ln/>
        </p:spPr>
      </p:sp>
      <p:sp>
        <p:nvSpPr>
          <p:cNvPr id="4" name="Text 2"/>
          <p:cNvSpPr/>
          <p:nvPr/>
        </p:nvSpPr>
        <p:spPr>
          <a:xfrm>
            <a:off x="822960" y="2331720"/>
            <a:ext cx="8229600" cy="365760"/>
          </a:xfrm>
          <a:prstGeom prst="rect">
            <a:avLst/>
          </a:prstGeom>
          <a:noFill/>
          <a:ln/>
        </p:spPr>
        <p:txBody>
          <a:bodyPr wrap="square" lIns="0" tIns="0" rIns="0" bIns="0" rtlCol="0" anchor="ctr"/>
          <a:lstStyle/>
          <a:p>
            <a:pPr indent="0" marL="0">
              <a:buNone/>
            </a:pPr>
            <a:r>
              <a:rPr lang="en-US" sz="1300" b="1" spc="200" kern="0" dirty="0">
                <a:solidFill>
                  <a:srgbClr val="C9962C"/>
                </a:solidFill>
                <a:latin typeface="Calibri" pitchFamily="34" charset="0"/>
                <a:ea typeface="Calibri" pitchFamily="34" charset="-122"/>
                <a:cs typeface="Calibri" pitchFamily="34" charset="-120"/>
              </a:rPr>
              <a:t>BAGIAN 02</a:t>
            </a:r>
            <a:endParaRPr lang="en-US" sz="1300" dirty="0"/>
          </a:p>
        </p:txBody>
      </p:sp>
      <p:sp>
        <p:nvSpPr>
          <p:cNvPr id="5" name="Text 3"/>
          <p:cNvSpPr/>
          <p:nvPr/>
        </p:nvSpPr>
        <p:spPr>
          <a:xfrm>
            <a:off x="822960" y="2697480"/>
            <a:ext cx="9601200" cy="1005840"/>
          </a:xfrm>
          <a:prstGeom prst="rect">
            <a:avLst/>
          </a:prstGeom>
          <a:noFill/>
          <a:ln/>
        </p:spPr>
        <p:txBody>
          <a:bodyPr wrap="square" lIns="0" tIns="0" rIns="0" bIns="0" rtlCol="0" anchor="ctr"/>
          <a:lstStyle/>
          <a:p>
            <a:pPr indent="0" marL="0">
              <a:buNone/>
            </a:pPr>
            <a:r>
              <a:rPr lang="en-US" sz="3600" b="1" dirty="0">
                <a:solidFill>
                  <a:srgbClr val="FFFFFF"/>
                </a:solidFill>
                <a:latin typeface="Calibri" pitchFamily="34" charset="0"/>
                <a:ea typeface="Calibri" pitchFamily="34" charset="-122"/>
                <a:cs typeface="Calibri" pitchFamily="34" charset="-120"/>
              </a:rPr>
              <a:t>OPENTEXT</a:t>
            </a:r>
            <a:endParaRPr lang="en-US" sz="3600" dirty="0"/>
          </a:p>
        </p:txBody>
      </p:sp>
      <p:sp>
        <p:nvSpPr>
          <p:cNvPr id="6" name="Text 4"/>
          <p:cNvSpPr/>
          <p:nvPr/>
        </p:nvSpPr>
        <p:spPr>
          <a:xfrm>
            <a:off x="822960" y="3611880"/>
            <a:ext cx="8412480" cy="548640"/>
          </a:xfrm>
          <a:prstGeom prst="rect">
            <a:avLst/>
          </a:prstGeom>
          <a:noFill/>
          <a:ln/>
        </p:spPr>
        <p:txBody>
          <a:bodyPr wrap="square" lIns="0" tIns="0" rIns="0" bIns="0" rtlCol="0" anchor="ctr"/>
          <a:lstStyle/>
          <a:p>
            <a:pPr indent="0" marL="0">
              <a:buNone/>
            </a:pPr>
            <a:r>
              <a:rPr lang="en-US" sz="1400" dirty="0">
                <a:solidFill>
                  <a:srgbClr val="EAF0F8"/>
                </a:solidFill>
                <a:latin typeface="Calibri" pitchFamily="34" charset="0"/>
                <a:ea typeface="Calibri" pitchFamily="34" charset="-122"/>
                <a:cs typeface="Calibri" pitchFamily="34" charset="-120"/>
              </a:rPr>
              <a:t>Suite Enterprise Information Management global dengan AI, keamanan, dan legal tech</a:t>
            </a:r>
            <a:endParaRPr lang="en-US" sz="1400" dirty="0"/>
          </a:p>
        </p:txBody>
      </p:sp>
      <p:sp>
        <p:nvSpPr>
          <p:cNvPr id="7" name="Shape 5"/>
          <p:cNvSpPr/>
          <p:nvPr/>
        </p:nvSpPr>
        <p:spPr>
          <a:xfrm>
            <a:off x="822960" y="4297680"/>
            <a:ext cx="2834640" cy="411480"/>
          </a:xfrm>
          <a:prstGeom prst="roundRect">
            <a:avLst>
              <a:gd name="adj" fmla="val 48889"/>
            </a:avLst>
          </a:prstGeom>
          <a:solidFill>
            <a:srgbClr val="121D33"/>
          </a:solidFill>
          <a:ln w="12700">
            <a:solidFill>
              <a:srgbClr val="C9962C"/>
            </a:solidFill>
            <a:prstDash val="solid"/>
          </a:ln>
        </p:spPr>
      </p:sp>
      <p:sp>
        <p:nvSpPr>
          <p:cNvPr id="8" name="Text 6"/>
          <p:cNvSpPr/>
          <p:nvPr/>
        </p:nvSpPr>
        <p:spPr>
          <a:xfrm>
            <a:off x="822960" y="4297680"/>
            <a:ext cx="2834640" cy="411480"/>
          </a:xfrm>
          <a:prstGeom prst="rect">
            <a:avLst/>
          </a:prstGeom>
          <a:noFill/>
          <a:ln/>
        </p:spPr>
        <p:txBody>
          <a:bodyPr wrap="square" lIns="0" tIns="0" rIns="0" bIns="0" rtlCol="0" anchor="ctr"/>
          <a:lstStyle/>
          <a:p>
            <a:pPr algn="ctr" indent="0" marL="0">
              <a:buNone/>
            </a:pPr>
            <a:r>
              <a:rPr lang="en-US" sz="1150" dirty="0">
                <a:solidFill>
                  <a:srgbClr val="C9962C"/>
                </a:solidFill>
                <a:latin typeface="Calibri" pitchFamily="34" charset="0"/>
                <a:ea typeface="Calibri" pitchFamily="34" charset="-122"/>
                <a:cs typeface="Calibri" pitchFamily="34" charset="-120"/>
              </a:rPr>
              <a:t>www.opentext.com</a:t>
            </a:r>
            <a:endParaRPr lang="en-US" sz="115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502920" y="320040"/>
            <a:ext cx="8229600" cy="320040"/>
          </a:xfrm>
          <a:prstGeom prst="rect">
            <a:avLst/>
          </a:prstGeom>
          <a:noFill/>
          <a:ln/>
        </p:spPr>
        <p:txBody>
          <a:bodyPr wrap="square" lIns="0" tIns="0" rIns="0" bIns="0" rtlCol="0" anchor="ctr"/>
          <a:lstStyle/>
          <a:p>
            <a:pPr indent="0" marL="0">
              <a:buNone/>
            </a:pPr>
            <a:r>
              <a:rPr lang="en-US" sz="1150" b="1" spc="150" kern="0" dirty="0">
                <a:solidFill>
                  <a:srgbClr val="C9962C"/>
                </a:solidFill>
                <a:latin typeface="Calibri" pitchFamily="34" charset="0"/>
                <a:ea typeface="Calibri" pitchFamily="34" charset="-122"/>
                <a:cs typeface="Calibri" pitchFamily="34" charset="-120"/>
              </a:rPr>
              <a:t>OPENTEXT</a:t>
            </a:r>
            <a:endParaRPr lang="en-US" sz="1150" dirty="0"/>
          </a:p>
        </p:txBody>
      </p:sp>
      <p:sp>
        <p:nvSpPr>
          <p:cNvPr id="3" name="Text 1"/>
          <p:cNvSpPr/>
          <p:nvPr/>
        </p:nvSpPr>
        <p:spPr>
          <a:xfrm>
            <a:off x="502920" y="621792"/>
            <a:ext cx="10515600" cy="566928"/>
          </a:xfrm>
          <a:prstGeom prst="rect">
            <a:avLst/>
          </a:prstGeom>
          <a:noFill/>
          <a:ln/>
        </p:spPr>
        <p:txBody>
          <a:bodyPr wrap="square" lIns="0" tIns="0" rIns="0" bIns="0" rtlCol="0" anchor="ctr"/>
          <a:lstStyle/>
          <a:p>
            <a:pPr indent="0" marL="0">
              <a:buNone/>
            </a:pPr>
            <a:r>
              <a:rPr lang="en-US" sz="2500" b="1" dirty="0">
                <a:solidFill>
                  <a:srgbClr val="1B2A4A"/>
                </a:solidFill>
                <a:latin typeface="Calibri" pitchFamily="34" charset="0"/>
                <a:ea typeface="Calibri" pitchFamily="34" charset="-122"/>
                <a:cs typeface="Calibri" pitchFamily="34" charset="-120"/>
              </a:rPr>
              <a:t>Tentang OpenText</a:t>
            </a:r>
            <a:endParaRPr lang="en-US" sz="2500" dirty="0"/>
          </a:p>
        </p:txBody>
      </p:sp>
      <p:sp>
        <p:nvSpPr>
          <p:cNvPr id="4" name="Shape 2"/>
          <p:cNvSpPr/>
          <p:nvPr/>
        </p:nvSpPr>
        <p:spPr>
          <a:xfrm>
            <a:off x="502920" y="1325880"/>
            <a:ext cx="11183112" cy="558394"/>
          </a:xfrm>
          <a:prstGeom prst="roundRect">
            <a:avLst>
              <a:gd name="adj" fmla="val 9825"/>
            </a:avLst>
          </a:prstGeom>
          <a:solidFill>
            <a:srgbClr val="EAF0F8"/>
          </a:solidFill>
          <a:ln/>
        </p:spPr>
      </p:sp>
      <p:sp>
        <p:nvSpPr>
          <p:cNvPr id="5" name="Text 3"/>
          <p:cNvSpPr/>
          <p:nvPr/>
        </p:nvSpPr>
        <p:spPr>
          <a:xfrm>
            <a:off x="685800" y="1453896"/>
            <a:ext cx="10817352" cy="338938"/>
          </a:xfrm>
          <a:prstGeom prst="rect">
            <a:avLst/>
          </a:prstGeom>
          <a:noFill/>
          <a:ln/>
        </p:spPr>
        <p:txBody>
          <a:bodyPr wrap="square" lIns="0" tIns="0" rIns="0" bIns="0" rtlCol="0" anchor="t"/>
          <a:lstStyle/>
          <a:p>
            <a:pPr indent="0" marL="0">
              <a:lnSpc>
                <a:spcPct val="114000"/>
              </a:lnSpc>
              <a:buNone/>
            </a:pPr>
            <a:r>
              <a:rPr lang="en-US" sz="930" dirty="0">
                <a:solidFill>
                  <a:srgbClr val="3A4152"/>
                </a:solidFill>
                <a:latin typeface="Calibri" pitchFamily="34" charset="0"/>
                <a:ea typeface="Calibri" pitchFamily="34" charset="-122"/>
                <a:cs typeface="Calibri" pitchFamily="34" charset="-120"/>
              </a:rPr>
              <a:t>OpenText adalah perusahaan penyedia Manajemen Informasi Enterprise (Enterprise Information Management / EIM) global yang berfokus membantu organisasi mengelola, mengamankan, dan menghubungkan data di seluruh tingkatan perusahaan agar siap digunakan oleh teknologi AI secara tepercaya dan terukur.  120.000+ Pelanggan  20.000 Pekerja</a:t>
            </a:r>
            <a:endParaRPr lang="en-US" sz="930" dirty="0"/>
          </a:p>
        </p:txBody>
      </p:sp>
      <p:sp>
        <p:nvSpPr>
          <p:cNvPr id="6" name="Shape 4"/>
          <p:cNvSpPr/>
          <p:nvPr/>
        </p:nvSpPr>
        <p:spPr>
          <a:xfrm>
            <a:off x="502920" y="2067154"/>
            <a:ext cx="11183112" cy="998690"/>
          </a:xfrm>
          <a:prstGeom prst="roundRect">
            <a:avLst>
              <a:gd name="adj" fmla="val 5494"/>
            </a:avLst>
          </a:prstGeom>
          <a:solidFill>
            <a:srgbClr val="EAF0F8"/>
          </a:solidFill>
          <a:ln/>
        </p:spPr>
      </p:sp>
      <p:sp>
        <p:nvSpPr>
          <p:cNvPr id="7" name="Text 5"/>
          <p:cNvSpPr/>
          <p:nvPr/>
        </p:nvSpPr>
        <p:spPr>
          <a:xfrm>
            <a:off x="685800" y="2195170"/>
            <a:ext cx="10817352" cy="289116"/>
          </a:xfrm>
          <a:prstGeom prst="rect">
            <a:avLst/>
          </a:prstGeom>
          <a:noFill/>
          <a:ln/>
        </p:spPr>
        <p:txBody>
          <a:bodyPr wrap="square" lIns="0" tIns="0" rIns="0" bIns="0" rtlCol="0" anchor="t"/>
          <a:lstStyle/>
          <a:p>
            <a:pPr indent="0" marL="0">
              <a:buNone/>
            </a:pPr>
            <a:r>
              <a:rPr lang="en-US" sz="1130" b="1" dirty="0">
                <a:solidFill>
                  <a:srgbClr val="1B2A4A"/>
                </a:solidFill>
                <a:latin typeface="Calibri" pitchFamily="34" charset="0"/>
                <a:ea typeface="Calibri" pitchFamily="34" charset="-122"/>
                <a:cs typeface="Calibri" pitchFamily="34" charset="-120"/>
              </a:rPr>
              <a:t>Menjangkau 180 negara</a:t>
            </a:r>
            <a:endParaRPr lang="en-US" sz="1130" dirty="0"/>
          </a:p>
        </p:txBody>
      </p:sp>
      <p:sp>
        <p:nvSpPr>
          <p:cNvPr id="8" name="Text 6"/>
          <p:cNvSpPr/>
          <p:nvPr/>
        </p:nvSpPr>
        <p:spPr>
          <a:xfrm>
            <a:off x="685800" y="2520861"/>
            <a:ext cx="10817352" cy="453542"/>
          </a:xfrm>
          <a:prstGeom prst="rect">
            <a:avLst/>
          </a:prstGeom>
          <a:noFill/>
          <a:ln/>
        </p:spPr>
        <p:txBody>
          <a:bodyPr wrap="square" lIns="0" tIns="0" rIns="0" bIns="0" rtlCol="0" anchor="t"/>
          <a:lstStyle/>
          <a:p>
            <a:pPr indent="0" marL="0">
              <a:lnSpc>
                <a:spcPct val="114000"/>
              </a:lnSpc>
              <a:buNone/>
            </a:pPr>
            <a:r>
              <a:rPr lang="en-US" sz="930" dirty="0">
                <a:solidFill>
                  <a:srgbClr val="3A4152"/>
                </a:solidFill>
                <a:latin typeface="Calibri" pitchFamily="34" charset="0"/>
                <a:ea typeface="Calibri" pitchFamily="34" charset="-122"/>
                <a:cs typeface="Calibri" pitchFamily="34" charset="-120"/>
              </a:rPr>
              <a:t>10.000+ Profesional di bidang layanan/dukungan teknis.  Fokus Utama: "Manajemen Informasi yang aman untuk AI" Mengubah data mentah enterprise menjadi informasi yang tepercaya, terstruktur, dan siap dipakai (AI-ready).  Tagline/Visi: "OpenText: Informasi Ditata Ulang"  Memungkinkan enterprise mengendalikan informasi mereka untuk mendorong hasil kerja yang terukur melalui integrasi AI.</a:t>
            </a:r>
            <a:endParaRPr lang="en-US" sz="93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502920" y="320040"/>
            <a:ext cx="8229600" cy="320040"/>
          </a:xfrm>
          <a:prstGeom prst="rect">
            <a:avLst/>
          </a:prstGeom>
          <a:noFill/>
          <a:ln/>
        </p:spPr>
        <p:txBody>
          <a:bodyPr wrap="square" lIns="0" tIns="0" rIns="0" bIns="0" rtlCol="0" anchor="ctr"/>
          <a:lstStyle/>
          <a:p>
            <a:pPr indent="0" marL="0">
              <a:buNone/>
            </a:pPr>
            <a:r>
              <a:rPr lang="en-US" sz="1150" b="1" spc="150" kern="0" dirty="0">
                <a:solidFill>
                  <a:srgbClr val="C9962C"/>
                </a:solidFill>
                <a:latin typeface="Calibri" pitchFamily="34" charset="0"/>
                <a:ea typeface="Calibri" pitchFamily="34" charset="-122"/>
                <a:cs typeface="Calibri" pitchFamily="34" charset="-120"/>
              </a:rPr>
              <a:t>OPENTEXT</a:t>
            </a:r>
            <a:endParaRPr lang="en-US" sz="1150" dirty="0"/>
          </a:p>
        </p:txBody>
      </p:sp>
      <p:sp>
        <p:nvSpPr>
          <p:cNvPr id="3" name="Text 1"/>
          <p:cNvSpPr/>
          <p:nvPr/>
        </p:nvSpPr>
        <p:spPr>
          <a:xfrm>
            <a:off x="502920" y="621792"/>
            <a:ext cx="10515600" cy="566928"/>
          </a:xfrm>
          <a:prstGeom prst="rect">
            <a:avLst/>
          </a:prstGeom>
          <a:noFill/>
          <a:ln/>
        </p:spPr>
        <p:txBody>
          <a:bodyPr wrap="square" lIns="0" tIns="0" rIns="0" bIns="0" rtlCol="0" anchor="ctr"/>
          <a:lstStyle/>
          <a:p>
            <a:pPr indent="0" marL="0">
              <a:buNone/>
            </a:pPr>
            <a:r>
              <a:rPr lang="en-US" sz="2500" b="1" dirty="0">
                <a:solidFill>
                  <a:srgbClr val="1B2A4A"/>
                </a:solidFill>
                <a:latin typeface="Calibri" pitchFamily="34" charset="0"/>
                <a:ea typeface="Calibri" pitchFamily="34" charset="-122"/>
                <a:cs typeface="Calibri" pitchFamily="34" charset="-120"/>
              </a:rPr>
              <a:t>Layanan &amp; Produk Utama</a:t>
            </a:r>
            <a:endParaRPr lang="en-US" sz="2500" dirty="0"/>
          </a:p>
        </p:txBody>
      </p:sp>
      <p:sp>
        <p:nvSpPr>
          <p:cNvPr id="4" name="Shape 2"/>
          <p:cNvSpPr/>
          <p:nvPr/>
        </p:nvSpPr>
        <p:spPr>
          <a:xfrm>
            <a:off x="502920" y="1325880"/>
            <a:ext cx="5500116" cy="629920"/>
          </a:xfrm>
          <a:prstGeom prst="roundRect">
            <a:avLst>
              <a:gd name="adj" fmla="val 8710"/>
            </a:avLst>
          </a:prstGeom>
          <a:solidFill>
            <a:srgbClr val="EAF0F8"/>
          </a:solidFill>
          <a:ln/>
        </p:spPr>
      </p:sp>
      <p:sp>
        <p:nvSpPr>
          <p:cNvPr id="5" name="Text 3"/>
          <p:cNvSpPr/>
          <p:nvPr/>
        </p:nvSpPr>
        <p:spPr>
          <a:xfrm>
            <a:off x="685800" y="1453896"/>
            <a:ext cx="5134356" cy="410464"/>
          </a:xfrm>
          <a:prstGeom prst="rect">
            <a:avLst/>
          </a:prstGeom>
          <a:noFill/>
          <a:ln/>
        </p:spPr>
        <p:txBody>
          <a:bodyPr wrap="square" lIns="0" tIns="0" rIns="0" bIns="0" rtlCol="0" anchor="t"/>
          <a:lstStyle/>
          <a:p>
            <a:pPr indent="0" marL="0">
              <a:lnSpc>
                <a:spcPct val="114000"/>
              </a:lnSpc>
              <a:buNone/>
            </a:pPr>
            <a:r>
              <a:rPr lang="en-US" sz="1150" dirty="0">
                <a:solidFill>
                  <a:srgbClr val="3A4152"/>
                </a:solidFill>
                <a:latin typeface="Calibri" pitchFamily="34" charset="0"/>
                <a:ea typeface="Calibri" pitchFamily="34" charset="-122"/>
                <a:cs typeface="Calibri" pitchFamily="34" charset="-120"/>
              </a:rPr>
              <a:t>Content Management / Content Services:  Pengelolaan dokumen, arsip, dan siklus hidup konten enterprise.</a:t>
            </a:r>
            <a:endParaRPr lang="en-US" sz="1150" dirty="0"/>
          </a:p>
        </p:txBody>
      </p:sp>
      <p:sp>
        <p:nvSpPr>
          <p:cNvPr id="6" name="Shape 4"/>
          <p:cNvSpPr/>
          <p:nvPr/>
        </p:nvSpPr>
        <p:spPr>
          <a:xfrm>
            <a:off x="502920" y="2138680"/>
            <a:ext cx="5500116" cy="629920"/>
          </a:xfrm>
          <a:prstGeom prst="roundRect">
            <a:avLst>
              <a:gd name="adj" fmla="val 8710"/>
            </a:avLst>
          </a:prstGeom>
          <a:solidFill>
            <a:srgbClr val="EAF0F8"/>
          </a:solidFill>
          <a:ln/>
        </p:spPr>
      </p:sp>
      <p:sp>
        <p:nvSpPr>
          <p:cNvPr id="7" name="Text 5"/>
          <p:cNvSpPr/>
          <p:nvPr/>
        </p:nvSpPr>
        <p:spPr>
          <a:xfrm>
            <a:off x="685800" y="2266696"/>
            <a:ext cx="5134356" cy="410464"/>
          </a:xfrm>
          <a:prstGeom prst="rect">
            <a:avLst/>
          </a:prstGeom>
          <a:noFill/>
          <a:ln/>
        </p:spPr>
        <p:txBody>
          <a:bodyPr wrap="square" lIns="0" tIns="0" rIns="0" bIns="0" rtlCol="0" anchor="t"/>
          <a:lstStyle/>
          <a:p>
            <a:pPr indent="0" marL="0">
              <a:lnSpc>
                <a:spcPct val="114000"/>
              </a:lnSpc>
              <a:buNone/>
            </a:pPr>
            <a:r>
              <a:rPr lang="en-US" sz="1150" dirty="0">
                <a:solidFill>
                  <a:srgbClr val="3A4152"/>
                </a:solidFill>
                <a:latin typeface="Calibri" pitchFamily="34" charset="0"/>
                <a:ea typeface="Calibri" pitchFamily="34" charset="-122"/>
                <a:cs typeface="Calibri" pitchFamily="34" charset="-120"/>
              </a:rPr>
              <a:t>DevOps &amp; IT Operations:  Manajemen infrastruktur TI, otomatisasi sistem, dan pengembangan perangkat lunak.</a:t>
            </a:r>
            <a:endParaRPr lang="en-US" sz="1150" dirty="0"/>
          </a:p>
        </p:txBody>
      </p:sp>
      <p:sp>
        <p:nvSpPr>
          <p:cNvPr id="8" name="Shape 6"/>
          <p:cNvSpPr/>
          <p:nvPr/>
        </p:nvSpPr>
        <p:spPr>
          <a:xfrm>
            <a:off x="502920" y="2951480"/>
            <a:ext cx="5500116" cy="629920"/>
          </a:xfrm>
          <a:prstGeom prst="roundRect">
            <a:avLst>
              <a:gd name="adj" fmla="val 8710"/>
            </a:avLst>
          </a:prstGeom>
          <a:solidFill>
            <a:srgbClr val="EAF0F8"/>
          </a:solidFill>
          <a:ln/>
        </p:spPr>
      </p:sp>
      <p:sp>
        <p:nvSpPr>
          <p:cNvPr id="9" name="Text 7"/>
          <p:cNvSpPr/>
          <p:nvPr/>
        </p:nvSpPr>
        <p:spPr>
          <a:xfrm>
            <a:off x="685800" y="3079496"/>
            <a:ext cx="5134356" cy="410464"/>
          </a:xfrm>
          <a:prstGeom prst="rect">
            <a:avLst/>
          </a:prstGeom>
          <a:noFill/>
          <a:ln/>
        </p:spPr>
        <p:txBody>
          <a:bodyPr wrap="square" lIns="0" tIns="0" rIns="0" bIns="0" rtlCol="0" anchor="t"/>
          <a:lstStyle/>
          <a:p>
            <a:pPr indent="0" marL="0">
              <a:lnSpc>
                <a:spcPct val="114000"/>
              </a:lnSpc>
              <a:buNone/>
            </a:pPr>
            <a:r>
              <a:rPr lang="en-US" sz="1150" dirty="0">
                <a:solidFill>
                  <a:srgbClr val="3A4152"/>
                </a:solidFill>
                <a:latin typeface="Calibri" pitchFamily="34" charset="0"/>
                <a:ea typeface="Calibri" pitchFamily="34" charset="-122"/>
                <a:cs typeface="Calibri" pitchFamily="34" charset="-120"/>
              </a:rPr>
              <a:t>AI &amp; Analytics (OpenText Aviator):  Solusi analisis data tingkat lanjut berbasis AI.</a:t>
            </a:r>
            <a:endParaRPr lang="en-US" sz="1150" dirty="0"/>
          </a:p>
        </p:txBody>
      </p:sp>
      <p:sp>
        <p:nvSpPr>
          <p:cNvPr id="10" name="Shape 8"/>
          <p:cNvSpPr/>
          <p:nvPr/>
        </p:nvSpPr>
        <p:spPr>
          <a:xfrm>
            <a:off x="6185916" y="1325880"/>
            <a:ext cx="5500116" cy="629920"/>
          </a:xfrm>
          <a:prstGeom prst="roundRect">
            <a:avLst>
              <a:gd name="adj" fmla="val 8710"/>
            </a:avLst>
          </a:prstGeom>
          <a:solidFill>
            <a:srgbClr val="EAF0F8"/>
          </a:solidFill>
          <a:ln/>
        </p:spPr>
      </p:sp>
      <p:sp>
        <p:nvSpPr>
          <p:cNvPr id="11" name="Text 9"/>
          <p:cNvSpPr/>
          <p:nvPr/>
        </p:nvSpPr>
        <p:spPr>
          <a:xfrm>
            <a:off x="6368796" y="1453896"/>
            <a:ext cx="5134356" cy="410464"/>
          </a:xfrm>
          <a:prstGeom prst="rect">
            <a:avLst/>
          </a:prstGeom>
          <a:noFill/>
          <a:ln/>
        </p:spPr>
        <p:txBody>
          <a:bodyPr wrap="square" lIns="0" tIns="0" rIns="0" bIns="0" rtlCol="0" anchor="t"/>
          <a:lstStyle/>
          <a:p>
            <a:pPr indent="0" marL="0">
              <a:lnSpc>
                <a:spcPct val="114000"/>
              </a:lnSpc>
              <a:buNone/>
            </a:pPr>
            <a:r>
              <a:rPr lang="en-US" sz="1150" dirty="0">
                <a:solidFill>
                  <a:srgbClr val="3A4152"/>
                </a:solidFill>
                <a:latin typeface="Calibri" pitchFamily="34" charset="0"/>
                <a:ea typeface="Calibri" pitchFamily="34" charset="-122"/>
                <a:cs typeface="Calibri" pitchFamily="34" charset="-120"/>
              </a:rPr>
              <a:t>Cybersecurity:  Perlindungan data, keamanan jaringan, dan manajemen risiko siber.</a:t>
            </a:r>
            <a:endParaRPr lang="en-US" sz="1150" dirty="0"/>
          </a:p>
        </p:txBody>
      </p:sp>
      <p:sp>
        <p:nvSpPr>
          <p:cNvPr id="12" name="Shape 10"/>
          <p:cNvSpPr/>
          <p:nvPr/>
        </p:nvSpPr>
        <p:spPr>
          <a:xfrm>
            <a:off x="6185916" y="2138680"/>
            <a:ext cx="5500116" cy="629920"/>
          </a:xfrm>
          <a:prstGeom prst="roundRect">
            <a:avLst>
              <a:gd name="adj" fmla="val 8710"/>
            </a:avLst>
          </a:prstGeom>
          <a:solidFill>
            <a:srgbClr val="EAF0F8"/>
          </a:solidFill>
          <a:ln/>
        </p:spPr>
      </p:sp>
      <p:sp>
        <p:nvSpPr>
          <p:cNvPr id="13" name="Text 11"/>
          <p:cNvSpPr/>
          <p:nvPr/>
        </p:nvSpPr>
        <p:spPr>
          <a:xfrm>
            <a:off x="6368796" y="2266696"/>
            <a:ext cx="5134356" cy="410464"/>
          </a:xfrm>
          <a:prstGeom prst="rect">
            <a:avLst/>
          </a:prstGeom>
          <a:noFill/>
          <a:ln/>
        </p:spPr>
        <p:txBody>
          <a:bodyPr wrap="square" lIns="0" tIns="0" rIns="0" bIns="0" rtlCol="0" anchor="t"/>
          <a:lstStyle/>
          <a:p>
            <a:pPr indent="0" marL="0">
              <a:lnSpc>
                <a:spcPct val="114000"/>
              </a:lnSpc>
              <a:buNone/>
            </a:pPr>
            <a:r>
              <a:rPr lang="en-US" sz="1150" dirty="0">
                <a:solidFill>
                  <a:srgbClr val="3A4152"/>
                </a:solidFill>
                <a:latin typeface="Calibri" pitchFamily="34" charset="0"/>
                <a:ea typeface="Calibri" pitchFamily="34" charset="-122"/>
                <a:cs typeface="Calibri" pitchFamily="34" charset="-120"/>
              </a:rPr>
              <a:t>Business Network / Integration:  Integrasi rantai pasok (supply chain) dan pertukaran data antar-perusahaan (EDI).</a:t>
            </a:r>
            <a:endParaRPr lang="en-US" sz="115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502920" y="292608"/>
            <a:ext cx="8229600" cy="292608"/>
          </a:xfrm>
          <a:prstGeom prst="rect">
            <a:avLst/>
          </a:prstGeom>
          <a:noFill/>
          <a:ln/>
        </p:spPr>
        <p:txBody>
          <a:bodyPr wrap="square" lIns="0" tIns="0" rIns="0" bIns="0" rtlCol="0" anchor="ctr"/>
          <a:lstStyle/>
          <a:p>
            <a:pPr indent="0" marL="0">
              <a:buNone/>
            </a:pPr>
            <a:r>
              <a:rPr lang="en-US" sz="1150" b="1" spc="150" kern="0" dirty="0">
                <a:solidFill>
                  <a:srgbClr val="C9962C"/>
                </a:solidFill>
                <a:latin typeface="Calibri" pitchFamily="34" charset="0"/>
                <a:ea typeface="Calibri" pitchFamily="34" charset="-122"/>
                <a:cs typeface="Calibri" pitchFamily="34" charset="-120"/>
              </a:rPr>
              <a:t>OPENTEXT</a:t>
            </a:r>
            <a:endParaRPr lang="en-US" sz="1150" dirty="0"/>
          </a:p>
        </p:txBody>
      </p:sp>
      <p:sp>
        <p:nvSpPr>
          <p:cNvPr id="3" name="Text 1"/>
          <p:cNvSpPr/>
          <p:nvPr/>
        </p:nvSpPr>
        <p:spPr>
          <a:xfrm>
            <a:off x="502920" y="585216"/>
            <a:ext cx="10515600" cy="530352"/>
          </a:xfrm>
          <a:prstGeom prst="rect">
            <a:avLst/>
          </a:prstGeom>
          <a:noFill/>
          <a:ln/>
        </p:spPr>
        <p:txBody>
          <a:bodyPr wrap="square" lIns="0" tIns="0" rIns="0" bIns="0" rtlCol="0" anchor="ctr"/>
          <a:lstStyle/>
          <a:p>
            <a:pPr indent="0" marL="0">
              <a:buNone/>
            </a:pPr>
            <a:r>
              <a:rPr lang="en-US" sz="2400" b="1" dirty="0">
                <a:solidFill>
                  <a:srgbClr val="1B2A4A"/>
                </a:solidFill>
                <a:latin typeface="Calibri" pitchFamily="34" charset="0"/>
                <a:ea typeface="Calibri" pitchFamily="34" charset="-122"/>
                <a:cs typeface="Calibri" pitchFamily="34" charset="-120"/>
              </a:rPr>
              <a:t>Product</a:t>
            </a:r>
            <a:endParaRPr lang="en-US" sz="2400" dirty="0"/>
          </a:p>
        </p:txBody>
      </p:sp>
      <p:sp>
        <p:nvSpPr>
          <p:cNvPr id="4" name="Shape 2"/>
          <p:cNvSpPr/>
          <p:nvPr/>
        </p:nvSpPr>
        <p:spPr>
          <a:xfrm>
            <a:off x="502920" y="1234440"/>
            <a:ext cx="5490972" cy="1417320"/>
          </a:xfrm>
          <a:prstGeom prst="roundRect">
            <a:avLst>
              <a:gd name="adj" fmla="val 3871"/>
            </a:avLst>
          </a:prstGeom>
          <a:solidFill>
            <a:srgbClr val="EAF0F8"/>
          </a:solidFill>
          <a:ln/>
        </p:spPr>
      </p:sp>
      <p:sp>
        <p:nvSpPr>
          <p:cNvPr id="5" name="Shape 3"/>
          <p:cNvSpPr/>
          <p:nvPr/>
        </p:nvSpPr>
        <p:spPr>
          <a:xfrm>
            <a:off x="649224" y="1380744"/>
            <a:ext cx="310896" cy="310896"/>
          </a:xfrm>
          <a:prstGeom prst="ellipse">
            <a:avLst/>
          </a:prstGeom>
          <a:solidFill>
            <a:srgbClr val="1B2A4A"/>
          </a:solidFill>
          <a:ln/>
        </p:spPr>
      </p:sp>
      <p:sp>
        <p:nvSpPr>
          <p:cNvPr id="6" name="Text 4"/>
          <p:cNvSpPr/>
          <p:nvPr/>
        </p:nvSpPr>
        <p:spPr>
          <a:xfrm>
            <a:off x="649224" y="1380744"/>
            <a:ext cx="310896" cy="310896"/>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1</a:t>
            </a:r>
            <a:endParaRPr lang="en-US" sz="1100" dirty="0"/>
          </a:p>
        </p:txBody>
      </p:sp>
      <p:sp>
        <p:nvSpPr>
          <p:cNvPr id="7" name="Text 5"/>
          <p:cNvSpPr/>
          <p:nvPr/>
        </p:nvSpPr>
        <p:spPr>
          <a:xfrm>
            <a:off x="1051560" y="1353312"/>
            <a:ext cx="4777740" cy="347472"/>
          </a:xfrm>
          <a:prstGeom prst="rect">
            <a:avLst/>
          </a:prstGeom>
          <a:noFill/>
          <a:ln/>
        </p:spPr>
        <p:txBody>
          <a:bodyPr wrap="square" lIns="0" tIns="0" rIns="0" bIns="0" rtlCol="0" anchor="t"/>
          <a:lstStyle/>
          <a:p>
            <a:pPr indent="0" marL="0">
              <a:buNone/>
            </a:pPr>
            <a:r>
              <a:rPr lang="en-US" sz="1100" b="1" dirty="0">
                <a:solidFill>
                  <a:srgbClr val="1B2A4A"/>
                </a:solidFill>
                <a:latin typeface="Calibri" pitchFamily="34" charset="0"/>
                <a:ea typeface="Calibri" pitchFamily="34" charset="-122"/>
                <a:cs typeface="Calibri" pitchFamily="34" charset="-120"/>
              </a:rPr>
              <a:t>Aviator AI</a:t>
            </a:r>
            <a:endParaRPr lang="en-US" sz="1100" dirty="0"/>
          </a:p>
        </p:txBody>
      </p:sp>
      <p:sp>
        <p:nvSpPr>
          <p:cNvPr id="8" name="Text 6"/>
          <p:cNvSpPr/>
          <p:nvPr/>
        </p:nvSpPr>
        <p:spPr>
          <a:xfrm>
            <a:off x="667512" y="1746504"/>
            <a:ext cx="5161788" cy="795528"/>
          </a:xfrm>
          <a:prstGeom prst="rect">
            <a:avLst/>
          </a:prstGeom>
          <a:noFill/>
          <a:ln/>
        </p:spPr>
        <p:txBody>
          <a:bodyPr wrap="square" lIns="0" tIns="0" rIns="0" bIns="0" rtlCol="0" anchor="t"/>
          <a:lstStyle/>
          <a:p>
            <a:pPr indent="0" marL="0">
              <a:lnSpc>
                <a:spcPct val="105000"/>
              </a:lnSpc>
              <a:buNone/>
            </a:pPr>
            <a:r>
              <a:rPr lang="en-US" sz="980" dirty="0">
                <a:solidFill>
                  <a:srgbClr val="3A4152"/>
                </a:solidFill>
                <a:latin typeface="Calibri" pitchFamily="34" charset="0"/>
                <a:ea typeface="Calibri" pitchFamily="34" charset="-122"/>
                <a:cs typeface="Calibri" pitchFamily="34" charset="-120"/>
              </a:rPr>
              <a:t>Fungsi Utama: Lapis kecerdasan buatan (Generative AI) yang diintegrasikan ke seluruh lini produk OpenText. Kegunaan: Membantu pengguna melakukan pencarian informasi berbasis AI, merangkum dokumen, mengotomatiskan alur kerja (workflow), serta memberikan wawasan analitis secara cepat tanpa mengorbankan keamanan data perusahaan.</a:t>
            </a:r>
            <a:endParaRPr lang="en-US" sz="980" dirty="0"/>
          </a:p>
        </p:txBody>
      </p:sp>
      <p:sp>
        <p:nvSpPr>
          <p:cNvPr id="9" name="Shape 7"/>
          <p:cNvSpPr/>
          <p:nvPr/>
        </p:nvSpPr>
        <p:spPr>
          <a:xfrm>
            <a:off x="6195060" y="1234440"/>
            <a:ext cx="5490972" cy="1417320"/>
          </a:xfrm>
          <a:prstGeom prst="roundRect">
            <a:avLst>
              <a:gd name="adj" fmla="val 3871"/>
            </a:avLst>
          </a:prstGeom>
          <a:solidFill>
            <a:srgbClr val="EAF0F8"/>
          </a:solidFill>
          <a:ln/>
        </p:spPr>
      </p:sp>
      <p:sp>
        <p:nvSpPr>
          <p:cNvPr id="10" name="Shape 8"/>
          <p:cNvSpPr/>
          <p:nvPr/>
        </p:nvSpPr>
        <p:spPr>
          <a:xfrm>
            <a:off x="6341364" y="1380744"/>
            <a:ext cx="310896" cy="310896"/>
          </a:xfrm>
          <a:prstGeom prst="ellipse">
            <a:avLst/>
          </a:prstGeom>
          <a:solidFill>
            <a:srgbClr val="1B2A4A"/>
          </a:solidFill>
          <a:ln/>
        </p:spPr>
      </p:sp>
      <p:sp>
        <p:nvSpPr>
          <p:cNvPr id="11" name="Text 9"/>
          <p:cNvSpPr/>
          <p:nvPr/>
        </p:nvSpPr>
        <p:spPr>
          <a:xfrm>
            <a:off x="6341364" y="1380744"/>
            <a:ext cx="310896" cy="310896"/>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2</a:t>
            </a:r>
            <a:endParaRPr lang="en-US" sz="1100" dirty="0"/>
          </a:p>
        </p:txBody>
      </p:sp>
      <p:sp>
        <p:nvSpPr>
          <p:cNvPr id="12" name="Text 10"/>
          <p:cNvSpPr/>
          <p:nvPr/>
        </p:nvSpPr>
        <p:spPr>
          <a:xfrm>
            <a:off x="6743700" y="1353312"/>
            <a:ext cx="4777740" cy="347472"/>
          </a:xfrm>
          <a:prstGeom prst="rect">
            <a:avLst/>
          </a:prstGeom>
          <a:noFill/>
          <a:ln/>
        </p:spPr>
        <p:txBody>
          <a:bodyPr wrap="square" lIns="0" tIns="0" rIns="0" bIns="0" rtlCol="0" anchor="t"/>
          <a:lstStyle/>
          <a:p>
            <a:pPr indent="0" marL="0">
              <a:buNone/>
            </a:pPr>
            <a:r>
              <a:rPr lang="en-US" sz="1100" b="1" dirty="0">
                <a:solidFill>
                  <a:srgbClr val="1B2A4A"/>
                </a:solidFill>
                <a:latin typeface="Calibri" pitchFamily="34" charset="0"/>
                <a:ea typeface="Calibri" pitchFamily="34" charset="-122"/>
                <a:cs typeface="Calibri" pitchFamily="34" charset="-120"/>
              </a:rPr>
              <a:t>Business Network</a:t>
            </a:r>
            <a:endParaRPr lang="en-US" sz="1100" dirty="0"/>
          </a:p>
        </p:txBody>
      </p:sp>
      <p:sp>
        <p:nvSpPr>
          <p:cNvPr id="13" name="Text 11"/>
          <p:cNvSpPr/>
          <p:nvPr/>
        </p:nvSpPr>
        <p:spPr>
          <a:xfrm>
            <a:off x="6359652" y="1746504"/>
            <a:ext cx="5161788" cy="795528"/>
          </a:xfrm>
          <a:prstGeom prst="rect">
            <a:avLst/>
          </a:prstGeom>
          <a:noFill/>
          <a:ln/>
        </p:spPr>
        <p:txBody>
          <a:bodyPr wrap="square" lIns="0" tIns="0" rIns="0" bIns="0" rtlCol="0" anchor="t"/>
          <a:lstStyle/>
          <a:p>
            <a:pPr indent="0" marL="0">
              <a:lnSpc>
                <a:spcPct val="105000"/>
              </a:lnSpc>
              <a:buNone/>
            </a:pPr>
            <a:r>
              <a:rPr lang="en-US" sz="980" dirty="0">
                <a:solidFill>
                  <a:srgbClr val="3A4152"/>
                </a:solidFill>
                <a:latin typeface="Calibri" pitchFamily="34" charset="0"/>
                <a:ea typeface="Calibri" pitchFamily="34" charset="-122"/>
                <a:cs typeface="Calibri" pitchFamily="34" charset="-120"/>
              </a:rPr>
              <a:t>Fungsi Utama: Platform integrasi B2B (Business-to-Business) dan manajemen rantai pasok (supply chain). Kegunaan: Menghubungkan sistem internal perusahaan dengan ekosistem mitra luar (pemasok, distributor, bank). Digunakan untuk pertukaran data elektronik (EDI), otomatisasi faktur digital (e-invoicing), serta pelacakan pengiriman barang secara real-time.</a:t>
            </a:r>
            <a:endParaRPr lang="en-US" sz="980" dirty="0"/>
          </a:p>
        </p:txBody>
      </p:sp>
      <p:sp>
        <p:nvSpPr>
          <p:cNvPr id="14" name="Shape 12"/>
          <p:cNvSpPr/>
          <p:nvPr/>
        </p:nvSpPr>
        <p:spPr>
          <a:xfrm>
            <a:off x="502920" y="2816352"/>
            <a:ext cx="5490972" cy="1417320"/>
          </a:xfrm>
          <a:prstGeom prst="roundRect">
            <a:avLst>
              <a:gd name="adj" fmla="val 3871"/>
            </a:avLst>
          </a:prstGeom>
          <a:solidFill>
            <a:srgbClr val="EAF0F8"/>
          </a:solidFill>
          <a:ln/>
        </p:spPr>
      </p:sp>
      <p:sp>
        <p:nvSpPr>
          <p:cNvPr id="15" name="Shape 13"/>
          <p:cNvSpPr/>
          <p:nvPr/>
        </p:nvSpPr>
        <p:spPr>
          <a:xfrm>
            <a:off x="649224" y="2962656"/>
            <a:ext cx="310896" cy="310896"/>
          </a:xfrm>
          <a:prstGeom prst="ellipse">
            <a:avLst/>
          </a:prstGeom>
          <a:solidFill>
            <a:srgbClr val="1B2A4A"/>
          </a:solidFill>
          <a:ln/>
        </p:spPr>
      </p:sp>
      <p:sp>
        <p:nvSpPr>
          <p:cNvPr id="16" name="Text 14"/>
          <p:cNvSpPr/>
          <p:nvPr/>
        </p:nvSpPr>
        <p:spPr>
          <a:xfrm>
            <a:off x="649224" y="2962656"/>
            <a:ext cx="310896" cy="310896"/>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3</a:t>
            </a:r>
            <a:endParaRPr lang="en-US" sz="1100" dirty="0"/>
          </a:p>
        </p:txBody>
      </p:sp>
      <p:sp>
        <p:nvSpPr>
          <p:cNvPr id="17" name="Text 15"/>
          <p:cNvSpPr/>
          <p:nvPr/>
        </p:nvSpPr>
        <p:spPr>
          <a:xfrm>
            <a:off x="1051560" y="2935224"/>
            <a:ext cx="4777740" cy="347472"/>
          </a:xfrm>
          <a:prstGeom prst="rect">
            <a:avLst/>
          </a:prstGeom>
          <a:noFill/>
          <a:ln/>
        </p:spPr>
        <p:txBody>
          <a:bodyPr wrap="square" lIns="0" tIns="0" rIns="0" bIns="0" rtlCol="0" anchor="t"/>
          <a:lstStyle/>
          <a:p>
            <a:pPr indent="0" marL="0">
              <a:buNone/>
            </a:pPr>
            <a:r>
              <a:rPr lang="en-US" sz="1100" b="1" dirty="0">
                <a:solidFill>
                  <a:srgbClr val="1B2A4A"/>
                </a:solidFill>
                <a:latin typeface="Calibri" pitchFamily="34" charset="0"/>
                <a:ea typeface="Calibri" pitchFamily="34" charset="-122"/>
                <a:cs typeface="Calibri" pitchFamily="34" charset="-120"/>
              </a:rPr>
              <a:t>Content</a:t>
            </a:r>
            <a:endParaRPr lang="en-US" sz="1100" dirty="0"/>
          </a:p>
        </p:txBody>
      </p:sp>
      <p:sp>
        <p:nvSpPr>
          <p:cNvPr id="18" name="Text 16"/>
          <p:cNvSpPr/>
          <p:nvPr/>
        </p:nvSpPr>
        <p:spPr>
          <a:xfrm>
            <a:off x="667512" y="3328416"/>
            <a:ext cx="5161788" cy="795528"/>
          </a:xfrm>
          <a:prstGeom prst="rect">
            <a:avLst/>
          </a:prstGeom>
          <a:noFill/>
          <a:ln/>
        </p:spPr>
        <p:txBody>
          <a:bodyPr wrap="square" lIns="0" tIns="0" rIns="0" bIns="0" rtlCol="0" anchor="t"/>
          <a:lstStyle/>
          <a:p>
            <a:pPr indent="0" marL="0">
              <a:lnSpc>
                <a:spcPct val="105000"/>
              </a:lnSpc>
              <a:buNone/>
            </a:pPr>
            <a:r>
              <a:rPr lang="en-US" sz="980" dirty="0">
                <a:solidFill>
                  <a:srgbClr val="3A4152"/>
                </a:solidFill>
                <a:latin typeface="Calibri" pitchFamily="34" charset="0"/>
                <a:ea typeface="Calibri" pitchFamily="34" charset="-122"/>
                <a:cs typeface="Calibri" pitchFamily="34" charset="-120"/>
              </a:rPr>
              <a:t>Fungsi Utama: Core ECM (Enterprise Content Management) dan pengelolaan siklus hidup dokumen/arsip enterprise. Kegunaan: Tempat penyimpanan dan pengelolaan dokumen berukuran besar (seperti kontrak, laporan keuangan, berkas teknik, invoice). Menyediakan fitur ekstraksi data otomatis (OCR), integrasi mendalam ke SAP/Salesforce/Microsoft 365, serta pengarsipan aman sesuai regulasi hukum.</a:t>
            </a:r>
            <a:endParaRPr lang="en-US" sz="980" dirty="0"/>
          </a:p>
        </p:txBody>
      </p:sp>
      <p:sp>
        <p:nvSpPr>
          <p:cNvPr id="19" name="Shape 17"/>
          <p:cNvSpPr/>
          <p:nvPr/>
        </p:nvSpPr>
        <p:spPr>
          <a:xfrm>
            <a:off x="6195060" y="2816352"/>
            <a:ext cx="5490972" cy="1417320"/>
          </a:xfrm>
          <a:prstGeom prst="roundRect">
            <a:avLst>
              <a:gd name="adj" fmla="val 3871"/>
            </a:avLst>
          </a:prstGeom>
          <a:solidFill>
            <a:srgbClr val="EAF0F8"/>
          </a:solidFill>
          <a:ln/>
        </p:spPr>
      </p:sp>
      <p:sp>
        <p:nvSpPr>
          <p:cNvPr id="20" name="Shape 18"/>
          <p:cNvSpPr/>
          <p:nvPr/>
        </p:nvSpPr>
        <p:spPr>
          <a:xfrm>
            <a:off x="6341364" y="2962656"/>
            <a:ext cx="310896" cy="310896"/>
          </a:xfrm>
          <a:prstGeom prst="ellipse">
            <a:avLst/>
          </a:prstGeom>
          <a:solidFill>
            <a:srgbClr val="1B2A4A"/>
          </a:solidFill>
          <a:ln/>
        </p:spPr>
      </p:sp>
      <p:sp>
        <p:nvSpPr>
          <p:cNvPr id="21" name="Text 19"/>
          <p:cNvSpPr/>
          <p:nvPr/>
        </p:nvSpPr>
        <p:spPr>
          <a:xfrm>
            <a:off x="6341364" y="2962656"/>
            <a:ext cx="310896" cy="310896"/>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4</a:t>
            </a:r>
            <a:endParaRPr lang="en-US" sz="1100" dirty="0"/>
          </a:p>
        </p:txBody>
      </p:sp>
      <p:sp>
        <p:nvSpPr>
          <p:cNvPr id="22" name="Text 20"/>
          <p:cNvSpPr/>
          <p:nvPr/>
        </p:nvSpPr>
        <p:spPr>
          <a:xfrm>
            <a:off x="6743700" y="2935224"/>
            <a:ext cx="4777740" cy="347472"/>
          </a:xfrm>
          <a:prstGeom prst="rect">
            <a:avLst/>
          </a:prstGeom>
          <a:noFill/>
          <a:ln/>
        </p:spPr>
        <p:txBody>
          <a:bodyPr wrap="square" lIns="0" tIns="0" rIns="0" bIns="0" rtlCol="0" anchor="t"/>
          <a:lstStyle/>
          <a:p>
            <a:pPr indent="0" marL="0">
              <a:buNone/>
            </a:pPr>
            <a:r>
              <a:rPr lang="en-US" sz="1100" b="1" dirty="0">
                <a:solidFill>
                  <a:srgbClr val="1B2A4A"/>
                </a:solidFill>
                <a:latin typeface="Calibri" pitchFamily="34" charset="0"/>
                <a:ea typeface="Calibri" pitchFamily="34" charset="-122"/>
                <a:cs typeface="Calibri" pitchFamily="34" charset="-120"/>
              </a:rPr>
              <a:t>Cybersecurity</a:t>
            </a:r>
            <a:endParaRPr lang="en-US" sz="1100" dirty="0"/>
          </a:p>
        </p:txBody>
      </p:sp>
      <p:sp>
        <p:nvSpPr>
          <p:cNvPr id="23" name="Text 21"/>
          <p:cNvSpPr/>
          <p:nvPr/>
        </p:nvSpPr>
        <p:spPr>
          <a:xfrm>
            <a:off x="6359652" y="3328416"/>
            <a:ext cx="5161788" cy="795528"/>
          </a:xfrm>
          <a:prstGeom prst="rect">
            <a:avLst/>
          </a:prstGeom>
          <a:noFill/>
          <a:ln/>
        </p:spPr>
        <p:txBody>
          <a:bodyPr wrap="square" lIns="0" tIns="0" rIns="0" bIns="0" rtlCol="0" anchor="t"/>
          <a:lstStyle/>
          <a:p>
            <a:pPr indent="0" marL="0">
              <a:lnSpc>
                <a:spcPct val="105000"/>
              </a:lnSpc>
              <a:buNone/>
            </a:pPr>
            <a:r>
              <a:rPr lang="en-US" sz="980" dirty="0">
                <a:solidFill>
                  <a:srgbClr val="3A4152"/>
                </a:solidFill>
                <a:latin typeface="Calibri" pitchFamily="34" charset="0"/>
                <a:ea typeface="Calibri" pitchFamily="34" charset="-122"/>
                <a:cs typeface="Calibri" pitchFamily="34" charset="-120"/>
              </a:rPr>
              <a:t>Fungsi Utama: Keamanan siber enterprise, proteksi data, serta investigasi kejahatan digital. Kegunaan: Melindungi aplikasi dari celah keamanan (Fortify), mengamankan data sensitif dan privasi melalui enkripsi (Voltage), mengelola hak akses pengguna (NetIQ), serta melakukan forensik digital saat terjadi insiden siber (EnCase).</a:t>
            </a:r>
            <a:endParaRPr lang="en-US" sz="980" dirty="0"/>
          </a:p>
        </p:txBody>
      </p:sp>
      <p:sp>
        <p:nvSpPr>
          <p:cNvPr id="24" name="Shape 22"/>
          <p:cNvSpPr/>
          <p:nvPr/>
        </p:nvSpPr>
        <p:spPr>
          <a:xfrm>
            <a:off x="502920" y="4398264"/>
            <a:ext cx="5490972" cy="1417320"/>
          </a:xfrm>
          <a:prstGeom prst="roundRect">
            <a:avLst>
              <a:gd name="adj" fmla="val 3871"/>
            </a:avLst>
          </a:prstGeom>
          <a:solidFill>
            <a:srgbClr val="EAF0F8"/>
          </a:solidFill>
          <a:ln/>
        </p:spPr>
      </p:sp>
      <p:sp>
        <p:nvSpPr>
          <p:cNvPr id="25" name="Shape 23"/>
          <p:cNvSpPr/>
          <p:nvPr/>
        </p:nvSpPr>
        <p:spPr>
          <a:xfrm>
            <a:off x="649224" y="4544568"/>
            <a:ext cx="310896" cy="310896"/>
          </a:xfrm>
          <a:prstGeom prst="ellipse">
            <a:avLst/>
          </a:prstGeom>
          <a:solidFill>
            <a:srgbClr val="1B2A4A"/>
          </a:solidFill>
          <a:ln/>
        </p:spPr>
      </p:sp>
      <p:sp>
        <p:nvSpPr>
          <p:cNvPr id="26" name="Text 24"/>
          <p:cNvSpPr/>
          <p:nvPr/>
        </p:nvSpPr>
        <p:spPr>
          <a:xfrm>
            <a:off x="649224" y="4544568"/>
            <a:ext cx="310896" cy="310896"/>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5</a:t>
            </a:r>
            <a:endParaRPr lang="en-US" sz="1100" dirty="0"/>
          </a:p>
        </p:txBody>
      </p:sp>
      <p:sp>
        <p:nvSpPr>
          <p:cNvPr id="27" name="Text 25"/>
          <p:cNvSpPr/>
          <p:nvPr/>
        </p:nvSpPr>
        <p:spPr>
          <a:xfrm>
            <a:off x="1051560" y="4517136"/>
            <a:ext cx="4777740" cy="347472"/>
          </a:xfrm>
          <a:prstGeom prst="rect">
            <a:avLst/>
          </a:prstGeom>
          <a:noFill/>
          <a:ln/>
        </p:spPr>
        <p:txBody>
          <a:bodyPr wrap="square" lIns="0" tIns="0" rIns="0" bIns="0" rtlCol="0" anchor="t"/>
          <a:lstStyle/>
          <a:p>
            <a:pPr indent="0" marL="0">
              <a:buNone/>
            </a:pPr>
            <a:r>
              <a:rPr lang="en-US" sz="1100" b="1" dirty="0">
                <a:solidFill>
                  <a:srgbClr val="1B2A4A"/>
                </a:solidFill>
                <a:latin typeface="Calibri" pitchFamily="34" charset="0"/>
                <a:ea typeface="Calibri" pitchFamily="34" charset="-122"/>
                <a:cs typeface="Calibri" pitchFamily="34" charset="-120"/>
              </a:rPr>
              <a:t>DevOps</a:t>
            </a:r>
            <a:endParaRPr lang="en-US" sz="1100" dirty="0"/>
          </a:p>
        </p:txBody>
      </p:sp>
      <p:sp>
        <p:nvSpPr>
          <p:cNvPr id="28" name="Text 26"/>
          <p:cNvSpPr/>
          <p:nvPr/>
        </p:nvSpPr>
        <p:spPr>
          <a:xfrm>
            <a:off x="667512" y="4910328"/>
            <a:ext cx="5161788" cy="795528"/>
          </a:xfrm>
          <a:prstGeom prst="rect">
            <a:avLst/>
          </a:prstGeom>
          <a:noFill/>
          <a:ln/>
        </p:spPr>
        <p:txBody>
          <a:bodyPr wrap="square" lIns="0" tIns="0" rIns="0" bIns="0" rtlCol="0" anchor="t"/>
          <a:lstStyle/>
          <a:p>
            <a:pPr indent="0" marL="0">
              <a:lnSpc>
                <a:spcPct val="105000"/>
              </a:lnSpc>
              <a:buNone/>
            </a:pPr>
            <a:r>
              <a:rPr lang="en-US" sz="980" dirty="0">
                <a:solidFill>
                  <a:srgbClr val="3A4152"/>
                </a:solidFill>
                <a:latin typeface="Calibri" pitchFamily="34" charset="0"/>
                <a:ea typeface="Calibri" pitchFamily="34" charset="-122"/>
                <a:cs typeface="Calibri" pitchFamily="34" charset="-120"/>
              </a:rPr>
              <a:t>Fungsi Utama: Platform pengujian, kualitas, dan otomatisasi pengiriman perangkat lunak. Kegunaan: Membantu tim pengembang (developer) dan penguji (tester) melakukan pengujian beban (load testing), pengujian fungsional otomatis, serta mengelola siklus rilis software agar lebih cepat dan minim eror.</a:t>
            </a:r>
            <a:endParaRPr lang="en-US" sz="98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502920" y="292608"/>
            <a:ext cx="8229600" cy="292608"/>
          </a:xfrm>
          <a:prstGeom prst="rect">
            <a:avLst/>
          </a:prstGeom>
          <a:noFill/>
          <a:ln/>
        </p:spPr>
        <p:txBody>
          <a:bodyPr wrap="square" lIns="0" tIns="0" rIns="0" bIns="0" rtlCol="0" anchor="ctr"/>
          <a:lstStyle/>
          <a:p>
            <a:pPr indent="0" marL="0">
              <a:buNone/>
            </a:pPr>
            <a:r>
              <a:rPr lang="en-US" sz="1150" b="1" spc="150" kern="0" dirty="0">
                <a:solidFill>
                  <a:srgbClr val="C9962C"/>
                </a:solidFill>
                <a:latin typeface="Calibri" pitchFamily="34" charset="0"/>
                <a:ea typeface="Calibri" pitchFamily="34" charset="-122"/>
                <a:cs typeface="Calibri" pitchFamily="34" charset="-120"/>
              </a:rPr>
              <a:t>OPENTEXT</a:t>
            </a:r>
            <a:endParaRPr lang="en-US" sz="1150" dirty="0"/>
          </a:p>
        </p:txBody>
      </p:sp>
      <p:sp>
        <p:nvSpPr>
          <p:cNvPr id="3" name="Text 1"/>
          <p:cNvSpPr/>
          <p:nvPr/>
        </p:nvSpPr>
        <p:spPr>
          <a:xfrm>
            <a:off x="502920" y="585216"/>
            <a:ext cx="10515600" cy="530352"/>
          </a:xfrm>
          <a:prstGeom prst="rect">
            <a:avLst/>
          </a:prstGeom>
          <a:noFill/>
          <a:ln/>
        </p:spPr>
        <p:txBody>
          <a:bodyPr wrap="square" lIns="0" tIns="0" rIns="0" bIns="0" rtlCol="0" anchor="ctr"/>
          <a:lstStyle/>
          <a:p>
            <a:pPr indent="0" marL="0">
              <a:buNone/>
            </a:pPr>
            <a:r>
              <a:rPr lang="en-US" sz="2400" b="1" dirty="0">
                <a:solidFill>
                  <a:srgbClr val="1B2A4A"/>
                </a:solidFill>
                <a:latin typeface="Calibri" pitchFamily="34" charset="0"/>
                <a:ea typeface="Calibri" pitchFamily="34" charset="-122"/>
                <a:cs typeface="Calibri" pitchFamily="34" charset="-120"/>
              </a:rPr>
              <a:t>Product</a:t>
            </a:r>
            <a:endParaRPr lang="en-US" sz="2400" dirty="0"/>
          </a:p>
        </p:txBody>
      </p:sp>
      <p:sp>
        <p:nvSpPr>
          <p:cNvPr id="4" name="Shape 2"/>
          <p:cNvSpPr/>
          <p:nvPr/>
        </p:nvSpPr>
        <p:spPr>
          <a:xfrm>
            <a:off x="502920" y="1234440"/>
            <a:ext cx="5490972" cy="1417320"/>
          </a:xfrm>
          <a:prstGeom prst="roundRect">
            <a:avLst>
              <a:gd name="adj" fmla="val 3871"/>
            </a:avLst>
          </a:prstGeom>
          <a:solidFill>
            <a:srgbClr val="EAF0F8"/>
          </a:solidFill>
          <a:ln/>
        </p:spPr>
      </p:sp>
      <p:sp>
        <p:nvSpPr>
          <p:cNvPr id="5" name="Shape 3"/>
          <p:cNvSpPr/>
          <p:nvPr/>
        </p:nvSpPr>
        <p:spPr>
          <a:xfrm>
            <a:off x="649224" y="1380744"/>
            <a:ext cx="310896" cy="310896"/>
          </a:xfrm>
          <a:prstGeom prst="ellipse">
            <a:avLst/>
          </a:prstGeom>
          <a:solidFill>
            <a:srgbClr val="1B2A4A"/>
          </a:solidFill>
          <a:ln/>
        </p:spPr>
      </p:sp>
      <p:sp>
        <p:nvSpPr>
          <p:cNvPr id="6" name="Text 4"/>
          <p:cNvSpPr/>
          <p:nvPr/>
        </p:nvSpPr>
        <p:spPr>
          <a:xfrm>
            <a:off x="649224" y="1380744"/>
            <a:ext cx="310896" cy="310896"/>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1</a:t>
            </a:r>
            <a:endParaRPr lang="en-US" sz="1100" dirty="0"/>
          </a:p>
        </p:txBody>
      </p:sp>
      <p:sp>
        <p:nvSpPr>
          <p:cNvPr id="7" name="Text 5"/>
          <p:cNvSpPr/>
          <p:nvPr/>
        </p:nvSpPr>
        <p:spPr>
          <a:xfrm>
            <a:off x="1051560" y="1353312"/>
            <a:ext cx="4777740" cy="347472"/>
          </a:xfrm>
          <a:prstGeom prst="rect">
            <a:avLst/>
          </a:prstGeom>
          <a:noFill/>
          <a:ln/>
        </p:spPr>
        <p:txBody>
          <a:bodyPr wrap="square" lIns="0" tIns="0" rIns="0" bIns="0" rtlCol="0" anchor="t"/>
          <a:lstStyle/>
          <a:p>
            <a:pPr indent="0" marL="0">
              <a:buNone/>
            </a:pPr>
            <a:r>
              <a:rPr lang="en-US" sz="1100" b="1" dirty="0">
                <a:solidFill>
                  <a:srgbClr val="1B2A4A"/>
                </a:solidFill>
                <a:latin typeface="Calibri" pitchFamily="34" charset="0"/>
                <a:ea typeface="Calibri" pitchFamily="34" charset="-122"/>
                <a:cs typeface="Calibri" pitchFamily="34" charset="-120"/>
              </a:rPr>
              <a:t>Experience and Fax</a:t>
            </a:r>
            <a:endParaRPr lang="en-US" sz="1100" dirty="0"/>
          </a:p>
        </p:txBody>
      </p:sp>
      <p:sp>
        <p:nvSpPr>
          <p:cNvPr id="8" name="Text 6"/>
          <p:cNvSpPr/>
          <p:nvPr/>
        </p:nvSpPr>
        <p:spPr>
          <a:xfrm>
            <a:off x="667512" y="1746504"/>
            <a:ext cx="5161788" cy="795528"/>
          </a:xfrm>
          <a:prstGeom prst="rect">
            <a:avLst/>
          </a:prstGeom>
          <a:noFill/>
          <a:ln/>
        </p:spPr>
        <p:txBody>
          <a:bodyPr wrap="square" lIns="0" tIns="0" rIns="0" bIns="0" rtlCol="0" anchor="t"/>
          <a:lstStyle/>
          <a:p>
            <a:pPr indent="0" marL="0">
              <a:lnSpc>
                <a:spcPct val="105000"/>
              </a:lnSpc>
              <a:buNone/>
            </a:pPr>
            <a:r>
              <a:rPr lang="en-US" sz="980" dirty="0">
                <a:solidFill>
                  <a:srgbClr val="3A4152"/>
                </a:solidFill>
                <a:latin typeface="Calibri" pitchFamily="34" charset="0"/>
                <a:ea typeface="Calibri" pitchFamily="34" charset="-122"/>
                <a:cs typeface="Calibri" pitchFamily="34" charset="-120"/>
              </a:rPr>
              <a:t>Fungsi Utama: Pengelolaan pengalaman pelanggan (Customer Experience/DXP) dan komunikasi dokumen. Kegunaan: Mengotomatiskan pembuatan dan pengiriman dokumen pelanggan (seperti polis asuransi, rekening koran, billing), mengelola aset media digital (DAM), pengelolaan situs web korporat, serta pengiriman faks digital enterprise yang terenkripsi.</a:t>
            </a:r>
            <a:endParaRPr lang="en-US" sz="980" dirty="0"/>
          </a:p>
        </p:txBody>
      </p:sp>
      <p:sp>
        <p:nvSpPr>
          <p:cNvPr id="9" name="Shape 7"/>
          <p:cNvSpPr/>
          <p:nvPr/>
        </p:nvSpPr>
        <p:spPr>
          <a:xfrm>
            <a:off x="6195060" y="1234440"/>
            <a:ext cx="5490972" cy="1417320"/>
          </a:xfrm>
          <a:prstGeom prst="roundRect">
            <a:avLst>
              <a:gd name="adj" fmla="val 3871"/>
            </a:avLst>
          </a:prstGeom>
          <a:solidFill>
            <a:srgbClr val="EAF0F8"/>
          </a:solidFill>
          <a:ln/>
        </p:spPr>
      </p:sp>
      <p:sp>
        <p:nvSpPr>
          <p:cNvPr id="10" name="Shape 8"/>
          <p:cNvSpPr/>
          <p:nvPr/>
        </p:nvSpPr>
        <p:spPr>
          <a:xfrm>
            <a:off x="6341364" y="1380744"/>
            <a:ext cx="310896" cy="310896"/>
          </a:xfrm>
          <a:prstGeom prst="ellipse">
            <a:avLst/>
          </a:prstGeom>
          <a:solidFill>
            <a:srgbClr val="1B2A4A"/>
          </a:solidFill>
          <a:ln/>
        </p:spPr>
      </p:sp>
      <p:sp>
        <p:nvSpPr>
          <p:cNvPr id="11" name="Text 9"/>
          <p:cNvSpPr/>
          <p:nvPr/>
        </p:nvSpPr>
        <p:spPr>
          <a:xfrm>
            <a:off x="6341364" y="1380744"/>
            <a:ext cx="310896" cy="310896"/>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2</a:t>
            </a:r>
            <a:endParaRPr lang="en-US" sz="1100" dirty="0"/>
          </a:p>
        </p:txBody>
      </p:sp>
      <p:sp>
        <p:nvSpPr>
          <p:cNvPr id="12" name="Text 10"/>
          <p:cNvSpPr/>
          <p:nvPr/>
        </p:nvSpPr>
        <p:spPr>
          <a:xfrm>
            <a:off x="6743700" y="1353312"/>
            <a:ext cx="4777740" cy="347472"/>
          </a:xfrm>
          <a:prstGeom prst="rect">
            <a:avLst/>
          </a:prstGeom>
          <a:noFill/>
          <a:ln/>
        </p:spPr>
        <p:txBody>
          <a:bodyPr wrap="square" lIns="0" tIns="0" rIns="0" bIns="0" rtlCol="0" anchor="t"/>
          <a:lstStyle/>
          <a:p>
            <a:pPr indent="0" marL="0">
              <a:buNone/>
            </a:pPr>
            <a:r>
              <a:rPr lang="en-US" sz="1100" b="1" dirty="0">
                <a:solidFill>
                  <a:srgbClr val="1B2A4A"/>
                </a:solidFill>
                <a:latin typeface="Calibri" pitchFamily="34" charset="0"/>
                <a:ea typeface="Calibri" pitchFamily="34" charset="-122"/>
                <a:cs typeface="Calibri" pitchFamily="34" charset="-120"/>
              </a:rPr>
              <a:t>Legal Tech</a:t>
            </a:r>
            <a:endParaRPr lang="en-US" sz="1100" dirty="0"/>
          </a:p>
        </p:txBody>
      </p:sp>
      <p:sp>
        <p:nvSpPr>
          <p:cNvPr id="13" name="Text 11"/>
          <p:cNvSpPr/>
          <p:nvPr/>
        </p:nvSpPr>
        <p:spPr>
          <a:xfrm>
            <a:off x="6359652" y="1746504"/>
            <a:ext cx="5161788" cy="795528"/>
          </a:xfrm>
          <a:prstGeom prst="rect">
            <a:avLst/>
          </a:prstGeom>
          <a:noFill/>
          <a:ln/>
        </p:spPr>
        <p:txBody>
          <a:bodyPr wrap="square" lIns="0" tIns="0" rIns="0" bIns="0" rtlCol="0" anchor="t"/>
          <a:lstStyle/>
          <a:p>
            <a:pPr indent="0" marL="0">
              <a:lnSpc>
                <a:spcPct val="105000"/>
              </a:lnSpc>
              <a:buNone/>
            </a:pPr>
            <a:r>
              <a:rPr lang="en-US" sz="980" dirty="0">
                <a:solidFill>
                  <a:srgbClr val="3A4152"/>
                </a:solidFill>
                <a:latin typeface="Calibri" pitchFamily="34" charset="0"/>
                <a:ea typeface="Calibri" pitchFamily="34" charset="-122"/>
                <a:cs typeface="Calibri" pitchFamily="34" charset="-120"/>
              </a:rPr>
              <a:t>Fungsi Utama: Solusi analisis bukti digital dan manajemen proses hukum/litigasi. Kegunaan: Membantu tim legal dan pengacara melakukan pencarian bukti digital secara cepat (eDiscovery), mengamankan dokumen yang sedang dalam proses hukum (Legal Hold), serta melakukan investigasi internal korporasi.</a:t>
            </a:r>
            <a:endParaRPr lang="en-US" sz="980" dirty="0"/>
          </a:p>
        </p:txBody>
      </p:sp>
      <p:sp>
        <p:nvSpPr>
          <p:cNvPr id="14" name="Shape 12"/>
          <p:cNvSpPr/>
          <p:nvPr/>
        </p:nvSpPr>
        <p:spPr>
          <a:xfrm>
            <a:off x="502920" y="2816352"/>
            <a:ext cx="5490972" cy="1417320"/>
          </a:xfrm>
          <a:prstGeom prst="roundRect">
            <a:avLst>
              <a:gd name="adj" fmla="val 3871"/>
            </a:avLst>
          </a:prstGeom>
          <a:solidFill>
            <a:srgbClr val="EAF0F8"/>
          </a:solidFill>
          <a:ln/>
        </p:spPr>
      </p:sp>
      <p:sp>
        <p:nvSpPr>
          <p:cNvPr id="15" name="Shape 13"/>
          <p:cNvSpPr/>
          <p:nvPr/>
        </p:nvSpPr>
        <p:spPr>
          <a:xfrm>
            <a:off x="649224" y="2962656"/>
            <a:ext cx="310896" cy="310896"/>
          </a:xfrm>
          <a:prstGeom prst="ellipse">
            <a:avLst/>
          </a:prstGeom>
          <a:solidFill>
            <a:srgbClr val="1B2A4A"/>
          </a:solidFill>
          <a:ln/>
        </p:spPr>
      </p:sp>
      <p:sp>
        <p:nvSpPr>
          <p:cNvPr id="16" name="Text 14"/>
          <p:cNvSpPr/>
          <p:nvPr/>
        </p:nvSpPr>
        <p:spPr>
          <a:xfrm>
            <a:off x="649224" y="2962656"/>
            <a:ext cx="310896" cy="310896"/>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3</a:t>
            </a:r>
            <a:endParaRPr lang="en-US" sz="1100" dirty="0"/>
          </a:p>
        </p:txBody>
      </p:sp>
      <p:sp>
        <p:nvSpPr>
          <p:cNvPr id="17" name="Text 15"/>
          <p:cNvSpPr/>
          <p:nvPr/>
        </p:nvSpPr>
        <p:spPr>
          <a:xfrm>
            <a:off x="1051560" y="2935224"/>
            <a:ext cx="4777740" cy="347472"/>
          </a:xfrm>
          <a:prstGeom prst="rect">
            <a:avLst/>
          </a:prstGeom>
          <a:noFill/>
          <a:ln/>
        </p:spPr>
        <p:txBody>
          <a:bodyPr wrap="square" lIns="0" tIns="0" rIns="0" bIns="0" rtlCol="0" anchor="t"/>
          <a:lstStyle/>
          <a:p>
            <a:pPr indent="0" marL="0">
              <a:buNone/>
            </a:pPr>
            <a:r>
              <a:rPr lang="en-US" sz="1100" b="1" dirty="0">
                <a:solidFill>
                  <a:srgbClr val="1B2A4A"/>
                </a:solidFill>
                <a:latin typeface="Calibri" pitchFamily="34" charset="0"/>
                <a:ea typeface="Calibri" pitchFamily="34" charset="-122"/>
                <a:cs typeface="Calibri" pitchFamily="34" charset="-120"/>
              </a:rPr>
              <a:t>Observability and Service Management</a:t>
            </a:r>
            <a:endParaRPr lang="en-US" sz="1100" dirty="0"/>
          </a:p>
        </p:txBody>
      </p:sp>
      <p:sp>
        <p:nvSpPr>
          <p:cNvPr id="18" name="Text 16"/>
          <p:cNvSpPr/>
          <p:nvPr/>
        </p:nvSpPr>
        <p:spPr>
          <a:xfrm>
            <a:off x="667512" y="3328416"/>
            <a:ext cx="5161788" cy="795528"/>
          </a:xfrm>
          <a:prstGeom prst="rect">
            <a:avLst/>
          </a:prstGeom>
          <a:noFill/>
          <a:ln/>
        </p:spPr>
        <p:txBody>
          <a:bodyPr wrap="square" lIns="0" tIns="0" rIns="0" bIns="0" rtlCol="0" anchor="t"/>
          <a:lstStyle/>
          <a:p>
            <a:pPr indent="0" marL="0">
              <a:lnSpc>
                <a:spcPct val="105000"/>
              </a:lnSpc>
              <a:buNone/>
            </a:pPr>
            <a:r>
              <a:rPr lang="en-US" sz="980" dirty="0">
                <a:solidFill>
                  <a:srgbClr val="3A4152"/>
                </a:solidFill>
                <a:latin typeface="Calibri" pitchFamily="34" charset="0"/>
                <a:ea typeface="Calibri" pitchFamily="34" charset="-122"/>
                <a:cs typeface="Calibri" pitchFamily="34" charset="-120"/>
              </a:rPr>
              <a:t>Fungsi Utama: Pemantauan performa infrastruktur IT (ITOM) dan manajemen layanan IT (ITSM). Kegunaan: Memantau kesehatan server, jaringan, dan aplikasi cloud secara real-time, mengotomatiskan penanganan gangguan Helpdesk IT berbasis AI (AIOps), serta mengelola inventaris aset IT perusahaan (CMDB).</a:t>
            </a:r>
            <a:endParaRPr lang="en-US" sz="980" dirty="0"/>
          </a:p>
        </p:txBody>
      </p:sp>
      <p:sp>
        <p:nvSpPr>
          <p:cNvPr id="19" name="Shape 17"/>
          <p:cNvSpPr/>
          <p:nvPr/>
        </p:nvSpPr>
        <p:spPr>
          <a:xfrm>
            <a:off x="6195060" y="2816352"/>
            <a:ext cx="5490972" cy="1417320"/>
          </a:xfrm>
          <a:prstGeom prst="roundRect">
            <a:avLst>
              <a:gd name="adj" fmla="val 3871"/>
            </a:avLst>
          </a:prstGeom>
          <a:solidFill>
            <a:srgbClr val="EAF0F8"/>
          </a:solidFill>
          <a:ln/>
        </p:spPr>
      </p:sp>
      <p:sp>
        <p:nvSpPr>
          <p:cNvPr id="20" name="Shape 18"/>
          <p:cNvSpPr/>
          <p:nvPr/>
        </p:nvSpPr>
        <p:spPr>
          <a:xfrm>
            <a:off x="6341364" y="2962656"/>
            <a:ext cx="310896" cy="310896"/>
          </a:xfrm>
          <a:prstGeom prst="ellipse">
            <a:avLst/>
          </a:prstGeom>
          <a:solidFill>
            <a:srgbClr val="1B2A4A"/>
          </a:solidFill>
          <a:ln/>
        </p:spPr>
      </p:sp>
      <p:sp>
        <p:nvSpPr>
          <p:cNvPr id="21" name="Text 19"/>
          <p:cNvSpPr/>
          <p:nvPr/>
        </p:nvSpPr>
        <p:spPr>
          <a:xfrm>
            <a:off x="6341364" y="2962656"/>
            <a:ext cx="310896" cy="310896"/>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4</a:t>
            </a:r>
            <a:endParaRPr lang="en-US" sz="1100" dirty="0"/>
          </a:p>
        </p:txBody>
      </p:sp>
      <p:sp>
        <p:nvSpPr>
          <p:cNvPr id="22" name="Text 20"/>
          <p:cNvSpPr/>
          <p:nvPr/>
        </p:nvSpPr>
        <p:spPr>
          <a:xfrm>
            <a:off x="6743700" y="2935224"/>
            <a:ext cx="4777740" cy="347472"/>
          </a:xfrm>
          <a:prstGeom prst="rect">
            <a:avLst/>
          </a:prstGeom>
          <a:noFill/>
          <a:ln/>
        </p:spPr>
        <p:txBody>
          <a:bodyPr wrap="square" lIns="0" tIns="0" rIns="0" bIns="0" rtlCol="0" anchor="t"/>
          <a:lstStyle/>
          <a:p>
            <a:pPr indent="0" marL="0">
              <a:buNone/>
            </a:pPr>
            <a:r>
              <a:rPr lang="en-US" sz="1100" b="1" dirty="0">
                <a:solidFill>
                  <a:srgbClr val="1B2A4A"/>
                </a:solidFill>
                <a:latin typeface="Calibri" pitchFamily="34" charset="0"/>
                <a:ea typeface="Calibri" pitchFamily="34" charset="-122"/>
                <a:cs typeface="Calibri" pitchFamily="34" charset="-120"/>
              </a:rPr>
              <a:t>APIs</a:t>
            </a:r>
            <a:endParaRPr lang="en-US" sz="1100" dirty="0"/>
          </a:p>
        </p:txBody>
      </p:sp>
      <p:sp>
        <p:nvSpPr>
          <p:cNvPr id="23" name="Text 21"/>
          <p:cNvSpPr/>
          <p:nvPr/>
        </p:nvSpPr>
        <p:spPr>
          <a:xfrm>
            <a:off x="6359652" y="3328416"/>
            <a:ext cx="5161788" cy="795528"/>
          </a:xfrm>
          <a:prstGeom prst="rect">
            <a:avLst/>
          </a:prstGeom>
          <a:noFill/>
          <a:ln/>
        </p:spPr>
        <p:txBody>
          <a:bodyPr wrap="square" lIns="0" tIns="0" rIns="0" bIns="0" rtlCol="0" anchor="t"/>
          <a:lstStyle/>
          <a:p>
            <a:pPr indent="0" marL="0">
              <a:lnSpc>
                <a:spcPct val="105000"/>
              </a:lnSpc>
              <a:buNone/>
            </a:pPr>
            <a:r>
              <a:rPr lang="en-US" sz="980" dirty="0">
                <a:solidFill>
                  <a:srgbClr val="3A4152"/>
                </a:solidFill>
                <a:latin typeface="Calibri" pitchFamily="34" charset="0"/>
                <a:ea typeface="Calibri" pitchFamily="34" charset="-122"/>
                <a:cs typeface="Calibri" pitchFamily="34" charset="-120"/>
              </a:rPr>
              <a:t>Fungsi Utama: Kumpulan API dan layanan cloud untuk membangun aplikasi custom menggunakan teknologi Information Management OpenText. Kegunaan: Memungkinkan developer membangun aplikasi kustom dengan mengintegrasikan kemampuan Information Management OpenText, mempercepat roadmap produk, meningkatkan kepuasan pengguna, dan mengurangi kompleksitas vendor dengan solusi terintegrasi dari satu sumber.</a:t>
            </a:r>
            <a:endParaRPr lang="en-US" sz="980" dirty="0"/>
          </a:p>
        </p:txBody>
      </p:sp>
      <p:sp>
        <p:nvSpPr>
          <p:cNvPr id="24" name="Shape 22"/>
          <p:cNvSpPr/>
          <p:nvPr/>
        </p:nvSpPr>
        <p:spPr>
          <a:xfrm>
            <a:off x="502920" y="4398264"/>
            <a:ext cx="5490972" cy="1417320"/>
          </a:xfrm>
          <a:prstGeom prst="roundRect">
            <a:avLst>
              <a:gd name="adj" fmla="val 3871"/>
            </a:avLst>
          </a:prstGeom>
          <a:solidFill>
            <a:srgbClr val="EAF0F8"/>
          </a:solidFill>
          <a:ln/>
        </p:spPr>
      </p:sp>
      <p:sp>
        <p:nvSpPr>
          <p:cNvPr id="25" name="Shape 23"/>
          <p:cNvSpPr/>
          <p:nvPr/>
        </p:nvSpPr>
        <p:spPr>
          <a:xfrm>
            <a:off x="649224" y="4544568"/>
            <a:ext cx="310896" cy="310896"/>
          </a:xfrm>
          <a:prstGeom prst="ellipse">
            <a:avLst/>
          </a:prstGeom>
          <a:solidFill>
            <a:srgbClr val="1B2A4A"/>
          </a:solidFill>
          <a:ln/>
        </p:spPr>
      </p:sp>
      <p:sp>
        <p:nvSpPr>
          <p:cNvPr id="26" name="Text 24"/>
          <p:cNvSpPr/>
          <p:nvPr/>
        </p:nvSpPr>
        <p:spPr>
          <a:xfrm>
            <a:off x="649224" y="4544568"/>
            <a:ext cx="310896" cy="310896"/>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5</a:t>
            </a:r>
            <a:endParaRPr lang="en-US" sz="1100" dirty="0"/>
          </a:p>
        </p:txBody>
      </p:sp>
      <p:sp>
        <p:nvSpPr>
          <p:cNvPr id="27" name="Text 25"/>
          <p:cNvSpPr/>
          <p:nvPr/>
        </p:nvSpPr>
        <p:spPr>
          <a:xfrm>
            <a:off x="1051560" y="4517136"/>
            <a:ext cx="4777740" cy="347472"/>
          </a:xfrm>
          <a:prstGeom prst="rect">
            <a:avLst/>
          </a:prstGeom>
          <a:noFill/>
          <a:ln/>
        </p:spPr>
        <p:txBody>
          <a:bodyPr wrap="square" lIns="0" tIns="0" rIns="0" bIns="0" rtlCol="0" anchor="t"/>
          <a:lstStyle/>
          <a:p>
            <a:pPr indent="0" marL="0">
              <a:buNone/>
            </a:pPr>
            <a:r>
              <a:rPr lang="en-US" sz="1100" b="1" dirty="0">
                <a:solidFill>
                  <a:srgbClr val="1B2A4A"/>
                </a:solidFill>
                <a:latin typeface="Calibri" pitchFamily="34" charset="0"/>
                <a:ea typeface="Calibri" pitchFamily="34" charset="-122"/>
                <a:cs typeface="Calibri" pitchFamily="34" charset="-120"/>
              </a:rPr>
              <a:t>Device and Data Protection</a:t>
            </a:r>
            <a:endParaRPr lang="en-US" sz="1100" dirty="0"/>
          </a:p>
        </p:txBody>
      </p:sp>
      <p:sp>
        <p:nvSpPr>
          <p:cNvPr id="28" name="Text 26"/>
          <p:cNvSpPr/>
          <p:nvPr/>
        </p:nvSpPr>
        <p:spPr>
          <a:xfrm>
            <a:off x="667512" y="4910328"/>
            <a:ext cx="5161788" cy="795528"/>
          </a:xfrm>
          <a:prstGeom prst="rect">
            <a:avLst/>
          </a:prstGeom>
          <a:noFill/>
          <a:ln/>
        </p:spPr>
        <p:txBody>
          <a:bodyPr wrap="square" lIns="0" tIns="0" rIns="0" bIns="0" rtlCol="0" anchor="t"/>
          <a:lstStyle/>
          <a:p>
            <a:pPr indent="0" marL="0">
              <a:lnSpc>
                <a:spcPct val="105000"/>
              </a:lnSpc>
              <a:buNone/>
            </a:pPr>
            <a:r>
              <a:rPr lang="en-US" sz="980" dirty="0">
                <a:solidFill>
                  <a:srgbClr val="3A4152"/>
                </a:solidFill>
                <a:latin typeface="Calibri" pitchFamily="34" charset="0"/>
                <a:ea typeface="Calibri" pitchFamily="34" charset="-122"/>
                <a:cs typeface="Calibri" pitchFamily="34" charset="-120"/>
              </a:rPr>
              <a:t>Fungsi Utama: Perlindungan perangkat dan data enterprise, backup disaster recovery, manajemen endpoint terpadu, dan kolaborasi aman. Kegunaan: Melindungi data datacenter dan cloud dengan backup/recovery cepat, mengelola semua perangkat (desktop, laptop, mobile) dari satu platform terpusat melalui ZENworks Suite, mendukung kerja hybrid dengan tools kolaborasi aman (Hybrid Workspaces, Filr, GroupWise), mengarsipkan email untuk kepatuhan regulasi, serta menghubungkan aplikasi enterprise dengan document management capabilities melalui AppEnhancer dan Content Manager.</a:t>
            </a:r>
            <a:endParaRPr lang="en-US" sz="98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502920" y="292608"/>
            <a:ext cx="8229600" cy="292608"/>
          </a:xfrm>
          <a:prstGeom prst="rect">
            <a:avLst/>
          </a:prstGeom>
          <a:noFill/>
          <a:ln/>
        </p:spPr>
        <p:txBody>
          <a:bodyPr wrap="square" lIns="0" tIns="0" rIns="0" bIns="0" rtlCol="0" anchor="ctr"/>
          <a:lstStyle/>
          <a:p>
            <a:pPr indent="0" marL="0">
              <a:buNone/>
            </a:pPr>
            <a:r>
              <a:rPr lang="en-US" sz="1150" b="1" spc="150" kern="0" dirty="0">
                <a:solidFill>
                  <a:srgbClr val="C9962C"/>
                </a:solidFill>
                <a:latin typeface="Calibri" pitchFamily="34" charset="0"/>
                <a:ea typeface="Calibri" pitchFamily="34" charset="-122"/>
                <a:cs typeface="Calibri" pitchFamily="34" charset="-120"/>
              </a:rPr>
              <a:t>OPENTEXT</a:t>
            </a:r>
            <a:endParaRPr lang="en-US" sz="1150" dirty="0"/>
          </a:p>
        </p:txBody>
      </p:sp>
      <p:sp>
        <p:nvSpPr>
          <p:cNvPr id="3" name="Text 1"/>
          <p:cNvSpPr/>
          <p:nvPr/>
        </p:nvSpPr>
        <p:spPr>
          <a:xfrm>
            <a:off x="502920" y="585216"/>
            <a:ext cx="10515600" cy="530352"/>
          </a:xfrm>
          <a:prstGeom prst="rect">
            <a:avLst/>
          </a:prstGeom>
          <a:noFill/>
          <a:ln/>
        </p:spPr>
        <p:txBody>
          <a:bodyPr wrap="square" lIns="0" tIns="0" rIns="0" bIns="0" rtlCol="0" anchor="ctr"/>
          <a:lstStyle/>
          <a:p>
            <a:pPr indent="0" marL="0">
              <a:buNone/>
            </a:pPr>
            <a:r>
              <a:rPr lang="en-US" sz="2400" b="1" dirty="0">
                <a:solidFill>
                  <a:srgbClr val="1B2A4A"/>
                </a:solidFill>
                <a:latin typeface="Calibri" pitchFamily="34" charset="0"/>
                <a:ea typeface="Calibri" pitchFamily="34" charset="-122"/>
                <a:cs typeface="Calibri" pitchFamily="34" charset="-120"/>
              </a:rPr>
              <a:t>Service</a:t>
            </a:r>
            <a:endParaRPr lang="en-US" sz="2400" dirty="0"/>
          </a:p>
        </p:txBody>
      </p:sp>
      <p:sp>
        <p:nvSpPr>
          <p:cNvPr id="4" name="Shape 2"/>
          <p:cNvSpPr/>
          <p:nvPr/>
        </p:nvSpPr>
        <p:spPr>
          <a:xfrm>
            <a:off x="502920" y="1234440"/>
            <a:ext cx="5490972" cy="1417320"/>
          </a:xfrm>
          <a:prstGeom prst="roundRect">
            <a:avLst>
              <a:gd name="adj" fmla="val 3871"/>
            </a:avLst>
          </a:prstGeom>
          <a:solidFill>
            <a:srgbClr val="EAF0F8"/>
          </a:solidFill>
          <a:ln/>
        </p:spPr>
      </p:sp>
      <p:sp>
        <p:nvSpPr>
          <p:cNvPr id="5" name="Shape 3"/>
          <p:cNvSpPr/>
          <p:nvPr/>
        </p:nvSpPr>
        <p:spPr>
          <a:xfrm>
            <a:off x="649224" y="1380744"/>
            <a:ext cx="310896" cy="310896"/>
          </a:xfrm>
          <a:prstGeom prst="ellipse">
            <a:avLst/>
          </a:prstGeom>
          <a:solidFill>
            <a:srgbClr val="1B2A4A"/>
          </a:solidFill>
          <a:ln/>
        </p:spPr>
      </p:sp>
      <p:sp>
        <p:nvSpPr>
          <p:cNvPr id="6" name="Text 4"/>
          <p:cNvSpPr/>
          <p:nvPr/>
        </p:nvSpPr>
        <p:spPr>
          <a:xfrm>
            <a:off x="649224" y="1380744"/>
            <a:ext cx="310896" cy="310896"/>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1</a:t>
            </a:r>
            <a:endParaRPr lang="en-US" sz="1100" dirty="0"/>
          </a:p>
        </p:txBody>
      </p:sp>
      <p:sp>
        <p:nvSpPr>
          <p:cNvPr id="7" name="Text 5"/>
          <p:cNvSpPr/>
          <p:nvPr/>
        </p:nvSpPr>
        <p:spPr>
          <a:xfrm>
            <a:off x="1051560" y="1353312"/>
            <a:ext cx="4777740" cy="347472"/>
          </a:xfrm>
          <a:prstGeom prst="rect">
            <a:avLst/>
          </a:prstGeom>
          <a:noFill/>
          <a:ln/>
        </p:spPr>
        <p:txBody>
          <a:bodyPr wrap="square" lIns="0" tIns="0" rIns="0" bIns="0" rtlCol="0" anchor="t"/>
          <a:lstStyle/>
          <a:p>
            <a:pPr indent="0" marL="0">
              <a:buNone/>
            </a:pPr>
            <a:r>
              <a:rPr lang="en-US" sz="1100" b="1" dirty="0">
                <a:solidFill>
                  <a:srgbClr val="1B2A4A"/>
                </a:solidFill>
                <a:latin typeface="Calibri" pitchFamily="34" charset="0"/>
                <a:ea typeface="Calibri" pitchFamily="34" charset="-122"/>
                <a:cs typeface="Calibri" pitchFamily="34" charset="-120"/>
              </a:rPr>
              <a:t>Professional Services</a:t>
            </a:r>
            <a:endParaRPr lang="en-US" sz="1100" dirty="0"/>
          </a:p>
        </p:txBody>
      </p:sp>
      <p:sp>
        <p:nvSpPr>
          <p:cNvPr id="8" name="Text 6"/>
          <p:cNvSpPr/>
          <p:nvPr/>
        </p:nvSpPr>
        <p:spPr>
          <a:xfrm>
            <a:off x="667512" y="1746504"/>
            <a:ext cx="5161788" cy="795528"/>
          </a:xfrm>
          <a:prstGeom prst="rect">
            <a:avLst/>
          </a:prstGeom>
          <a:noFill/>
          <a:ln/>
        </p:spPr>
        <p:txBody>
          <a:bodyPr wrap="square" lIns="0" tIns="0" rIns="0" bIns="0" rtlCol="0" anchor="t"/>
          <a:lstStyle/>
          <a:p>
            <a:pPr indent="0" marL="0">
              <a:lnSpc>
                <a:spcPct val="105000"/>
              </a:lnSpc>
              <a:buNone/>
            </a:pPr>
            <a:r>
              <a:rPr lang="en-US" sz="980" dirty="0">
                <a:solidFill>
                  <a:srgbClr val="3A4152"/>
                </a:solidFill>
                <a:latin typeface="Calibri" pitchFamily="34" charset="0"/>
                <a:ea typeface="Calibri" pitchFamily="34" charset="-122"/>
                <a:cs typeface="Calibri" pitchFamily="34" charset="-120"/>
              </a:rPr>
              <a:t>Fungsi Utama: Layanan konsultasi dan implementasi untuk modernisasi manajemen informasi enterprise. Kegunaan: Membantu organisasi merancang dan mengimplementasikan solusi Information Management. Mencakup:</a:t>
            </a:r>
            <a:endParaRPr lang="en-US" sz="980" dirty="0"/>
          </a:p>
        </p:txBody>
      </p:sp>
      <p:sp>
        <p:nvSpPr>
          <p:cNvPr id="9" name="Shape 7"/>
          <p:cNvSpPr/>
          <p:nvPr/>
        </p:nvSpPr>
        <p:spPr>
          <a:xfrm>
            <a:off x="6195060" y="1234440"/>
            <a:ext cx="5490972" cy="1417320"/>
          </a:xfrm>
          <a:prstGeom prst="roundRect">
            <a:avLst>
              <a:gd name="adj" fmla="val 3871"/>
            </a:avLst>
          </a:prstGeom>
          <a:solidFill>
            <a:srgbClr val="EAF0F8"/>
          </a:solidFill>
          <a:ln/>
        </p:spPr>
      </p:sp>
      <p:sp>
        <p:nvSpPr>
          <p:cNvPr id="10" name="Shape 8"/>
          <p:cNvSpPr/>
          <p:nvPr/>
        </p:nvSpPr>
        <p:spPr>
          <a:xfrm>
            <a:off x="6341364" y="1380744"/>
            <a:ext cx="310896" cy="310896"/>
          </a:xfrm>
          <a:prstGeom prst="ellipse">
            <a:avLst/>
          </a:prstGeom>
          <a:solidFill>
            <a:srgbClr val="1B2A4A"/>
          </a:solidFill>
          <a:ln/>
        </p:spPr>
      </p:sp>
      <p:sp>
        <p:nvSpPr>
          <p:cNvPr id="11" name="Text 9"/>
          <p:cNvSpPr/>
          <p:nvPr/>
        </p:nvSpPr>
        <p:spPr>
          <a:xfrm>
            <a:off x="6341364" y="1380744"/>
            <a:ext cx="310896" cy="310896"/>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2</a:t>
            </a:r>
            <a:endParaRPr lang="en-US" sz="1100" dirty="0"/>
          </a:p>
        </p:txBody>
      </p:sp>
      <p:sp>
        <p:nvSpPr>
          <p:cNvPr id="12" name="Text 10"/>
          <p:cNvSpPr/>
          <p:nvPr/>
        </p:nvSpPr>
        <p:spPr>
          <a:xfrm>
            <a:off x="6743700" y="1353312"/>
            <a:ext cx="4777740" cy="347472"/>
          </a:xfrm>
          <a:prstGeom prst="rect">
            <a:avLst/>
          </a:prstGeom>
          <a:noFill/>
          <a:ln/>
        </p:spPr>
        <p:txBody>
          <a:bodyPr wrap="square" lIns="0" tIns="0" rIns="0" bIns="0" rtlCol="0" anchor="t"/>
          <a:lstStyle/>
          <a:p>
            <a:pPr indent="0" marL="0">
              <a:buNone/>
            </a:pPr>
            <a:r>
              <a:rPr lang="en-US" sz="1100" b="1" dirty="0">
                <a:solidFill>
                  <a:srgbClr val="1B2A4A"/>
                </a:solidFill>
                <a:latin typeface="Calibri" pitchFamily="34" charset="0"/>
                <a:ea typeface="Calibri" pitchFamily="34" charset="-122"/>
                <a:cs typeface="Calibri" pitchFamily="34" charset="-120"/>
              </a:rPr>
              <a:t>Customer Success Services</a:t>
            </a:r>
            <a:endParaRPr lang="en-US" sz="1100" dirty="0"/>
          </a:p>
        </p:txBody>
      </p:sp>
      <p:sp>
        <p:nvSpPr>
          <p:cNvPr id="13" name="Text 11"/>
          <p:cNvSpPr/>
          <p:nvPr/>
        </p:nvSpPr>
        <p:spPr>
          <a:xfrm>
            <a:off x="6359652" y="1746504"/>
            <a:ext cx="5161788" cy="795528"/>
          </a:xfrm>
          <a:prstGeom prst="rect">
            <a:avLst/>
          </a:prstGeom>
          <a:noFill/>
          <a:ln/>
        </p:spPr>
        <p:txBody>
          <a:bodyPr wrap="square" lIns="0" tIns="0" rIns="0" bIns="0" rtlCol="0" anchor="t"/>
          <a:lstStyle/>
          <a:p>
            <a:pPr indent="0" marL="0">
              <a:lnSpc>
                <a:spcPct val="105000"/>
              </a:lnSpc>
              <a:buNone/>
            </a:pPr>
            <a:r>
              <a:rPr lang="en-US" sz="980" dirty="0">
                <a:solidFill>
                  <a:srgbClr val="3A4152"/>
                </a:solidFill>
                <a:latin typeface="Calibri" pitchFamily="34" charset="0"/>
                <a:ea typeface="Calibri" pitchFamily="34" charset="-122"/>
                <a:cs typeface="Calibri" pitchFamily="34" charset="-120"/>
              </a:rPr>
              <a:t>Fungsi Utama: Layanan dukungan berkelanjutan untuk memastikan kesuksesan implementasi dan mencapai business goals. Kegunaan: Mendampingi organisasi dalam mencapai tujuan bisnis dengan panduan ahli. Tersedia dalam berbagai model deployment:</a:t>
            </a:r>
            <a:endParaRPr lang="en-US" sz="980" dirty="0"/>
          </a:p>
        </p:txBody>
      </p:sp>
      <p:sp>
        <p:nvSpPr>
          <p:cNvPr id="14" name="Shape 12"/>
          <p:cNvSpPr/>
          <p:nvPr/>
        </p:nvSpPr>
        <p:spPr>
          <a:xfrm>
            <a:off x="502920" y="2816352"/>
            <a:ext cx="5490972" cy="1417320"/>
          </a:xfrm>
          <a:prstGeom prst="roundRect">
            <a:avLst>
              <a:gd name="adj" fmla="val 3871"/>
            </a:avLst>
          </a:prstGeom>
          <a:solidFill>
            <a:srgbClr val="EAF0F8"/>
          </a:solidFill>
          <a:ln/>
        </p:spPr>
      </p:sp>
      <p:sp>
        <p:nvSpPr>
          <p:cNvPr id="15" name="Shape 13"/>
          <p:cNvSpPr/>
          <p:nvPr/>
        </p:nvSpPr>
        <p:spPr>
          <a:xfrm>
            <a:off x="649224" y="2962656"/>
            <a:ext cx="310896" cy="310896"/>
          </a:xfrm>
          <a:prstGeom prst="ellipse">
            <a:avLst/>
          </a:prstGeom>
          <a:solidFill>
            <a:srgbClr val="1B2A4A"/>
          </a:solidFill>
          <a:ln/>
        </p:spPr>
      </p:sp>
      <p:sp>
        <p:nvSpPr>
          <p:cNvPr id="16" name="Text 14"/>
          <p:cNvSpPr/>
          <p:nvPr/>
        </p:nvSpPr>
        <p:spPr>
          <a:xfrm>
            <a:off x="649224" y="2962656"/>
            <a:ext cx="310896" cy="310896"/>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3</a:t>
            </a:r>
            <a:endParaRPr lang="en-US" sz="1100" dirty="0"/>
          </a:p>
        </p:txBody>
      </p:sp>
      <p:sp>
        <p:nvSpPr>
          <p:cNvPr id="17" name="Text 15"/>
          <p:cNvSpPr/>
          <p:nvPr/>
        </p:nvSpPr>
        <p:spPr>
          <a:xfrm>
            <a:off x="1051560" y="2935224"/>
            <a:ext cx="4777740" cy="347472"/>
          </a:xfrm>
          <a:prstGeom prst="rect">
            <a:avLst/>
          </a:prstGeom>
          <a:noFill/>
          <a:ln/>
        </p:spPr>
        <p:txBody>
          <a:bodyPr wrap="square" lIns="0" tIns="0" rIns="0" bIns="0" rtlCol="0" anchor="t"/>
          <a:lstStyle/>
          <a:p>
            <a:pPr indent="0" marL="0">
              <a:buNone/>
            </a:pPr>
            <a:r>
              <a:rPr lang="en-US" sz="1100" b="1" dirty="0">
                <a:solidFill>
                  <a:srgbClr val="1B2A4A"/>
                </a:solidFill>
                <a:latin typeface="Calibri" pitchFamily="34" charset="0"/>
                <a:ea typeface="Calibri" pitchFamily="34" charset="-122"/>
                <a:cs typeface="Calibri" pitchFamily="34" charset="-120"/>
              </a:rPr>
              <a:t>Support Services</a:t>
            </a:r>
            <a:endParaRPr lang="en-US" sz="1100" dirty="0"/>
          </a:p>
        </p:txBody>
      </p:sp>
      <p:sp>
        <p:nvSpPr>
          <p:cNvPr id="18" name="Text 16"/>
          <p:cNvSpPr/>
          <p:nvPr/>
        </p:nvSpPr>
        <p:spPr>
          <a:xfrm>
            <a:off x="667512" y="3328416"/>
            <a:ext cx="5161788" cy="795528"/>
          </a:xfrm>
          <a:prstGeom prst="rect">
            <a:avLst/>
          </a:prstGeom>
          <a:noFill/>
          <a:ln/>
        </p:spPr>
        <p:txBody>
          <a:bodyPr wrap="square" lIns="0" tIns="0" rIns="0" bIns="0" rtlCol="0" anchor="t"/>
          <a:lstStyle/>
          <a:p>
            <a:pPr indent="0" marL="0">
              <a:lnSpc>
                <a:spcPct val="105000"/>
              </a:lnSpc>
              <a:buNone/>
            </a:pPr>
            <a:r>
              <a:rPr lang="en-US" sz="980" dirty="0">
                <a:solidFill>
                  <a:srgbClr val="3A4152"/>
                </a:solidFill>
                <a:latin typeface="Calibri" pitchFamily="34" charset="0"/>
                <a:ea typeface="Calibri" pitchFamily="34" charset="-122"/>
                <a:cs typeface="Calibri" pitchFamily="34" charset="-120"/>
              </a:rPr>
              <a:t>Fungsi Utama: Layanan dukungan teknis untuk menjaga sistem tetap berjalan dan mengatasi masalah dengan cepat. Kegunaan: Memberikan dukungan teknis premium untuk mempercepat resolusi issue dan menjaga produktivitas. Tersedia dalam berbagai tingkatan:</a:t>
            </a:r>
            <a:endParaRPr lang="en-US" sz="980" dirty="0"/>
          </a:p>
        </p:txBody>
      </p:sp>
      <p:sp>
        <p:nvSpPr>
          <p:cNvPr id="19" name="Shape 17"/>
          <p:cNvSpPr/>
          <p:nvPr/>
        </p:nvSpPr>
        <p:spPr>
          <a:xfrm>
            <a:off x="6195060" y="2816352"/>
            <a:ext cx="5490972" cy="1417320"/>
          </a:xfrm>
          <a:prstGeom prst="roundRect">
            <a:avLst>
              <a:gd name="adj" fmla="val 3871"/>
            </a:avLst>
          </a:prstGeom>
          <a:solidFill>
            <a:srgbClr val="EAF0F8"/>
          </a:solidFill>
          <a:ln/>
        </p:spPr>
      </p:sp>
      <p:sp>
        <p:nvSpPr>
          <p:cNvPr id="20" name="Shape 18"/>
          <p:cNvSpPr/>
          <p:nvPr/>
        </p:nvSpPr>
        <p:spPr>
          <a:xfrm>
            <a:off x="6341364" y="2962656"/>
            <a:ext cx="310896" cy="310896"/>
          </a:xfrm>
          <a:prstGeom prst="ellipse">
            <a:avLst/>
          </a:prstGeom>
          <a:solidFill>
            <a:srgbClr val="1B2A4A"/>
          </a:solidFill>
          <a:ln/>
        </p:spPr>
      </p:sp>
      <p:sp>
        <p:nvSpPr>
          <p:cNvPr id="21" name="Text 19"/>
          <p:cNvSpPr/>
          <p:nvPr/>
        </p:nvSpPr>
        <p:spPr>
          <a:xfrm>
            <a:off x="6341364" y="2962656"/>
            <a:ext cx="310896" cy="310896"/>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4</a:t>
            </a:r>
            <a:endParaRPr lang="en-US" sz="1100" dirty="0"/>
          </a:p>
        </p:txBody>
      </p:sp>
      <p:sp>
        <p:nvSpPr>
          <p:cNvPr id="22" name="Text 20"/>
          <p:cNvSpPr/>
          <p:nvPr/>
        </p:nvSpPr>
        <p:spPr>
          <a:xfrm>
            <a:off x="6743700" y="2935224"/>
            <a:ext cx="4777740" cy="347472"/>
          </a:xfrm>
          <a:prstGeom prst="rect">
            <a:avLst/>
          </a:prstGeom>
          <a:noFill/>
          <a:ln/>
        </p:spPr>
        <p:txBody>
          <a:bodyPr wrap="square" lIns="0" tIns="0" rIns="0" bIns="0" rtlCol="0" anchor="t"/>
          <a:lstStyle/>
          <a:p>
            <a:pPr indent="0" marL="0">
              <a:buNone/>
            </a:pPr>
            <a:r>
              <a:rPr lang="en-US" sz="1100" b="1" dirty="0">
                <a:solidFill>
                  <a:srgbClr val="1B2A4A"/>
                </a:solidFill>
                <a:latin typeface="Calibri" pitchFamily="34" charset="0"/>
                <a:ea typeface="Calibri" pitchFamily="34" charset="-122"/>
                <a:cs typeface="Calibri" pitchFamily="34" charset="-120"/>
              </a:rPr>
              <a:t>Managed Services</a:t>
            </a:r>
            <a:endParaRPr lang="en-US" sz="1100" dirty="0"/>
          </a:p>
        </p:txBody>
      </p:sp>
      <p:sp>
        <p:nvSpPr>
          <p:cNvPr id="23" name="Text 21"/>
          <p:cNvSpPr/>
          <p:nvPr/>
        </p:nvSpPr>
        <p:spPr>
          <a:xfrm>
            <a:off x="6359652" y="3328416"/>
            <a:ext cx="5161788" cy="795528"/>
          </a:xfrm>
          <a:prstGeom prst="rect">
            <a:avLst/>
          </a:prstGeom>
          <a:noFill/>
          <a:ln/>
        </p:spPr>
        <p:txBody>
          <a:bodyPr wrap="square" lIns="0" tIns="0" rIns="0" bIns="0" rtlCol="0" anchor="t"/>
          <a:lstStyle/>
          <a:p>
            <a:pPr indent="0" marL="0">
              <a:lnSpc>
                <a:spcPct val="105000"/>
              </a:lnSpc>
              <a:buNone/>
            </a:pPr>
            <a:r>
              <a:rPr lang="en-US" sz="980" dirty="0">
                <a:solidFill>
                  <a:srgbClr val="3A4152"/>
                </a:solidFill>
                <a:latin typeface="Calibri" pitchFamily="34" charset="0"/>
                <a:ea typeface="Calibri" pitchFamily="34" charset="-122"/>
                <a:cs typeface="Calibri" pitchFamily="34" charset="-120"/>
              </a:rPr>
              <a:t>Fungsi Utama: Layanan kelola terpadu untuk mengurangi beban IT internal dan meningkatkan efisiensi operasional. Kegunaan: Membebaskan tim internal untuk fokus pada inisiatif strategis dengan menyerahkan manajemen sistem ke expert. Mencakup:</a:t>
            </a:r>
            <a:endParaRPr lang="en-US" sz="980" dirty="0"/>
          </a:p>
        </p:txBody>
      </p:sp>
      <p:sp>
        <p:nvSpPr>
          <p:cNvPr id="24" name="Shape 22"/>
          <p:cNvSpPr/>
          <p:nvPr/>
        </p:nvSpPr>
        <p:spPr>
          <a:xfrm>
            <a:off x="502920" y="4398264"/>
            <a:ext cx="5490972" cy="1417320"/>
          </a:xfrm>
          <a:prstGeom prst="roundRect">
            <a:avLst>
              <a:gd name="adj" fmla="val 3871"/>
            </a:avLst>
          </a:prstGeom>
          <a:solidFill>
            <a:srgbClr val="EAF0F8"/>
          </a:solidFill>
          <a:ln/>
        </p:spPr>
      </p:sp>
      <p:sp>
        <p:nvSpPr>
          <p:cNvPr id="25" name="Shape 23"/>
          <p:cNvSpPr/>
          <p:nvPr/>
        </p:nvSpPr>
        <p:spPr>
          <a:xfrm>
            <a:off x="649224" y="4544568"/>
            <a:ext cx="310896" cy="310896"/>
          </a:xfrm>
          <a:prstGeom prst="ellipse">
            <a:avLst/>
          </a:prstGeom>
          <a:solidFill>
            <a:srgbClr val="1B2A4A"/>
          </a:solidFill>
          <a:ln/>
        </p:spPr>
      </p:sp>
      <p:sp>
        <p:nvSpPr>
          <p:cNvPr id="26" name="Text 24"/>
          <p:cNvSpPr/>
          <p:nvPr/>
        </p:nvSpPr>
        <p:spPr>
          <a:xfrm>
            <a:off x="649224" y="4544568"/>
            <a:ext cx="310896" cy="310896"/>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5</a:t>
            </a:r>
            <a:endParaRPr lang="en-US" sz="1100" dirty="0"/>
          </a:p>
        </p:txBody>
      </p:sp>
      <p:sp>
        <p:nvSpPr>
          <p:cNvPr id="27" name="Text 25"/>
          <p:cNvSpPr/>
          <p:nvPr/>
        </p:nvSpPr>
        <p:spPr>
          <a:xfrm>
            <a:off x="1051560" y="4517136"/>
            <a:ext cx="4777740" cy="347472"/>
          </a:xfrm>
          <a:prstGeom prst="rect">
            <a:avLst/>
          </a:prstGeom>
          <a:noFill/>
          <a:ln/>
        </p:spPr>
        <p:txBody>
          <a:bodyPr wrap="square" lIns="0" tIns="0" rIns="0" bIns="0" rtlCol="0" anchor="t"/>
          <a:lstStyle/>
          <a:p>
            <a:pPr indent="0" marL="0">
              <a:buNone/>
            </a:pPr>
            <a:r>
              <a:rPr lang="en-US" sz="1100" b="1" dirty="0">
                <a:solidFill>
                  <a:srgbClr val="1B2A4A"/>
                </a:solidFill>
                <a:latin typeface="Calibri" pitchFamily="34" charset="0"/>
                <a:ea typeface="Calibri" pitchFamily="34" charset="-122"/>
                <a:cs typeface="Calibri" pitchFamily="34" charset="-120"/>
              </a:rPr>
              <a:t>Learning Services</a:t>
            </a:r>
            <a:endParaRPr lang="en-US" sz="1100" dirty="0"/>
          </a:p>
        </p:txBody>
      </p:sp>
      <p:sp>
        <p:nvSpPr>
          <p:cNvPr id="28" name="Text 26"/>
          <p:cNvSpPr/>
          <p:nvPr/>
        </p:nvSpPr>
        <p:spPr>
          <a:xfrm>
            <a:off x="667512" y="4910328"/>
            <a:ext cx="5161788" cy="795528"/>
          </a:xfrm>
          <a:prstGeom prst="rect">
            <a:avLst/>
          </a:prstGeom>
          <a:noFill/>
          <a:ln/>
        </p:spPr>
        <p:txBody>
          <a:bodyPr wrap="square" lIns="0" tIns="0" rIns="0" bIns="0" rtlCol="0" anchor="t"/>
          <a:lstStyle/>
          <a:p>
            <a:pPr indent="0" marL="0">
              <a:lnSpc>
                <a:spcPct val="105000"/>
              </a:lnSpc>
              <a:buNone/>
            </a:pPr>
            <a:r>
              <a:rPr lang="en-US" sz="980" dirty="0">
                <a:solidFill>
                  <a:srgbClr val="3A4152"/>
                </a:solidFill>
                <a:latin typeface="Calibri" pitchFamily="34" charset="0"/>
                <a:ea typeface="Calibri" pitchFamily="34" charset="-122"/>
                <a:cs typeface="Calibri" pitchFamily="34" charset="-120"/>
              </a:rPr>
              <a:t>Fungsi Utama: Program pelatihan komprehensif untuk memastikan adopsi produk OpenText yang efektif. Kegunaan: Meningkatkan kemampuan user dan IT staff dalam menggunakan solusi OpenText. Tersedia dalam berbagai format:</a:t>
            </a:r>
            <a:endParaRPr lang="en-US" sz="98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EAF0F8"/>
        </a:solidFill>
      </p:bgPr>
    </p:bg>
    <p:spTree>
      <p:nvGrpSpPr>
        <p:cNvPr id="1" name=""/>
        <p:cNvGrpSpPr/>
        <p:nvPr/>
      </p:nvGrpSpPr>
      <p:grpSpPr>
        <a:xfrm>
          <a:off x="0" y="0"/>
          <a:ext cx="0" cy="0"/>
          <a:chOff x="0" y="0"/>
          <a:chExt cx="0" cy="0"/>
        </a:xfrm>
      </p:grpSpPr>
      <p:sp>
        <p:nvSpPr>
          <p:cNvPr id="2" name="Text 0"/>
          <p:cNvSpPr/>
          <p:nvPr/>
        </p:nvSpPr>
        <p:spPr>
          <a:xfrm>
            <a:off x="822960" y="2423160"/>
            <a:ext cx="7315200" cy="365760"/>
          </a:xfrm>
          <a:prstGeom prst="rect">
            <a:avLst/>
          </a:prstGeom>
          <a:noFill/>
          <a:ln/>
        </p:spPr>
        <p:txBody>
          <a:bodyPr wrap="square" lIns="0" tIns="0" rIns="0" bIns="0" rtlCol="0" anchor="ctr"/>
          <a:lstStyle/>
          <a:p>
            <a:pPr indent="0" marL="0">
              <a:buNone/>
            </a:pPr>
            <a:r>
              <a:rPr lang="en-US" sz="1200" b="1" spc="200" kern="0" dirty="0">
                <a:solidFill>
                  <a:srgbClr val="C9962C"/>
                </a:solidFill>
                <a:latin typeface="Calibri" pitchFamily="34" charset="0"/>
                <a:ea typeface="Calibri" pitchFamily="34" charset="-122"/>
                <a:cs typeface="Calibri" pitchFamily="34" charset="-120"/>
              </a:rPr>
              <a:t>OPENTEXT</a:t>
            </a:r>
            <a:endParaRPr lang="en-US" sz="1200" dirty="0"/>
          </a:p>
        </p:txBody>
      </p:sp>
      <p:sp>
        <p:nvSpPr>
          <p:cNvPr id="3" name="Shape 1"/>
          <p:cNvSpPr/>
          <p:nvPr/>
        </p:nvSpPr>
        <p:spPr>
          <a:xfrm>
            <a:off x="804672" y="2788920"/>
            <a:ext cx="822960" cy="822960"/>
          </a:xfrm>
          <a:prstGeom prst="roundRect">
            <a:avLst>
              <a:gd name="adj" fmla="val 15556"/>
            </a:avLst>
          </a:prstGeom>
          <a:solidFill>
            <a:srgbClr val="1B2A4A"/>
          </a:solidFill>
          <a:ln/>
        </p:spPr>
      </p:sp>
      <p:sp>
        <p:nvSpPr>
          <p:cNvPr id="4" name="Text 2"/>
          <p:cNvSpPr/>
          <p:nvPr/>
        </p:nvSpPr>
        <p:spPr>
          <a:xfrm>
            <a:off x="804672" y="2788920"/>
            <a:ext cx="822960" cy="822960"/>
          </a:xfrm>
          <a:prstGeom prst="rect">
            <a:avLst/>
          </a:prstGeom>
          <a:noFill/>
          <a:ln/>
        </p:spPr>
        <p:txBody>
          <a:bodyPr wrap="square" lIns="0" tIns="0" rIns="0" bIns="0" rtlCol="0" anchor="ctr"/>
          <a:lstStyle/>
          <a:p>
            <a:pPr algn="ctr" indent="0" marL="0">
              <a:buNone/>
            </a:pPr>
            <a:r>
              <a:rPr lang="en-US" sz="3000" b="1" dirty="0">
                <a:solidFill>
                  <a:srgbClr val="C9962C"/>
                </a:solidFill>
                <a:latin typeface="Calibri" pitchFamily="34" charset="0"/>
                <a:ea typeface="Calibri" pitchFamily="34" charset="-122"/>
                <a:cs typeface="Calibri" pitchFamily="34" charset="-120"/>
              </a:rPr>
              <a:t>M</a:t>
            </a:r>
            <a:endParaRPr lang="en-US" sz="3000" dirty="0"/>
          </a:p>
        </p:txBody>
      </p:sp>
      <p:sp>
        <p:nvSpPr>
          <p:cNvPr id="5" name="Text 3"/>
          <p:cNvSpPr/>
          <p:nvPr/>
        </p:nvSpPr>
        <p:spPr>
          <a:xfrm>
            <a:off x="1828800" y="2880360"/>
            <a:ext cx="8686800" cy="685800"/>
          </a:xfrm>
          <a:prstGeom prst="rect">
            <a:avLst/>
          </a:prstGeom>
          <a:noFill/>
          <a:ln/>
        </p:spPr>
        <p:txBody>
          <a:bodyPr wrap="square" lIns="0" tIns="0" rIns="0" bIns="0" rtlCol="0" anchor="ctr"/>
          <a:lstStyle/>
          <a:p>
            <a:pPr indent="0" marL="0">
              <a:buNone/>
            </a:pPr>
            <a:r>
              <a:rPr lang="en-US" sz="3000" b="1" dirty="0">
                <a:solidFill>
                  <a:srgbClr val="1B2A4A"/>
                </a:solidFill>
                <a:latin typeface="Calibri" pitchFamily="34" charset="0"/>
                <a:ea typeface="Calibri" pitchFamily="34" charset="-122"/>
                <a:cs typeface="Calibri" pitchFamily="34" charset="-120"/>
              </a:rPr>
              <a:t>Market</a:t>
            </a:r>
            <a:endParaRPr lang="en-US" sz="30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502920" y="320040"/>
            <a:ext cx="8229600" cy="320040"/>
          </a:xfrm>
          <a:prstGeom prst="rect">
            <a:avLst/>
          </a:prstGeom>
          <a:noFill/>
          <a:ln/>
        </p:spPr>
        <p:txBody>
          <a:bodyPr wrap="square" lIns="0" tIns="0" rIns="0" bIns="0" rtlCol="0" anchor="ctr"/>
          <a:lstStyle/>
          <a:p>
            <a:pPr indent="0" marL="0">
              <a:buNone/>
            </a:pPr>
            <a:r>
              <a:rPr lang="en-US" sz="1150" b="1" spc="150" kern="0" dirty="0">
                <a:solidFill>
                  <a:srgbClr val="C9962C"/>
                </a:solidFill>
                <a:latin typeface="Calibri" pitchFamily="34" charset="0"/>
                <a:ea typeface="Calibri" pitchFamily="34" charset="-122"/>
                <a:cs typeface="Calibri" pitchFamily="34" charset="-120"/>
              </a:rPr>
              <a:t>OPENTEXT</a:t>
            </a:r>
            <a:endParaRPr lang="en-US" sz="1150" dirty="0"/>
          </a:p>
        </p:txBody>
      </p:sp>
      <p:sp>
        <p:nvSpPr>
          <p:cNvPr id="3" name="Text 1"/>
          <p:cNvSpPr/>
          <p:nvPr/>
        </p:nvSpPr>
        <p:spPr>
          <a:xfrm>
            <a:off x="502920" y="621792"/>
            <a:ext cx="10515600" cy="566928"/>
          </a:xfrm>
          <a:prstGeom prst="rect">
            <a:avLst/>
          </a:prstGeom>
          <a:noFill/>
          <a:ln/>
        </p:spPr>
        <p:txBody>
          <a:bodyPr wrap="square" lIns="0" tIns="0" rIns="0" bIns="0" rtlCol="0" anchor="ctr"/>
          <a:lstStyle/>
          <a:p>
            <a:pPr indent="0" marL="0">
              <a:buNone/>
            </a:pPr>
            <a:r>
              <a:rPr lang="en-US" sz="2500" b="1" dirty="0">
                <a:solidFill>
                  <a:srgbClr val="1B2A4A"/>
                </a:solidFill>
                <a:latin typeface="Calibri" pitchFamily="34" charset="0"/>
                <a:ea typeface="Calibri" pitchFamily="34" charset="-122"/>
                <a:cs typeface="Calibri" pitchFamily="34" charset="-120"/>
              </a:rPr>
              <a:t>CUSTOMER BASE &amp; MARKET REACH</a:t>
            </a:r>
            <a:endParaRPr lang="en-US" sz="2500" dirty="0"/>
          </a:p>
        </p:txBody>
      </p:sp>
      <p:sp>
        <p:nvSpPr>
          <p:cNvPr id="4" name="Shape 2"/>
          <p:cNvSpPr/>
          <p:nvPr/>
        </p:nvSpPr>
        <p:spPr>
          <a:xfrm>
            <a:off x="502920" y="1325880"/>
            <a:ext cx="11183112" cy="767017"/>
          </a:xfrm>
          <a:prstGeom prst="roundRect">
            <a:avLst>
              <a:gd name="adj" fmla="val 7153"/>
            </a:avLst>
          </a:prstGeom>
          <a:solidFill>
            <a:srgbClr val="EAF0F8"/>
          </a:solidFill>
          <a:ln/>
        </p:spPr>
      </p:sp>
      <p:sp>
        <p:nvSpPr>
          <p:cNvPr id="5" name="Text 3"/>
          <p:cNvSpPr/>
          <p:nvPr/>
        </p:nvSpPr>
        <p:spPr>
          <a:xfrm>
            <a:off x="685800" y="1453896"/>
            <a:ext cx="10817352" cy="324041"/>
          </a:xfrm>
          <a:prstGeom prst="rect">
            <a:avLst/>
          </a:prstGeom>
          <a:noFill/>
          <a:ln/>
        </p:spPr>
        <p:txBody>
          <a:bodyPr wrap="square" lIns="0" tIns="0" rIns="0" bIns="0" rtlCol="0" anchor="t"/>
          <a:lstStyle/>
          <a:p>
            <a:pPr indent="0" marL="0">
              <a:buNone/>
            </a:pPr>
            <a:r>
              <a:rPr lang="en-US" sz="1350" b="1" dirty="0">
                <a:solidFill>
                  <a:srgbClr val="1B2A4A"/>
                </a:solidFill>
                <a:latin typeface="Calibri" pitchFamily="34" charset="0"/>
                <a:ea typeface="Calibri" pitchFamily="34" charset="-122"/>
                <a:cs typeface="Calibri" pitchFamily="34" charset="-120"/>
              </a:rPr>
              <a:t>Total Customers:</a:t>
            </a:r>
            <a:endParaRPr lang="en-US" sz="1350" dirty="0"/>
          </a:p>
        </p:txBody>
      </p:sp>
      <p:sp>
        <p:nvSpPr>
          <p:cNvPr id="6" name="Text 4"/>
          <p:cNvSpPr/>
          <p:nvPr/>
        </p:nvSpPr>
        <p:spPr>
          <a:xfrm>
            <a:off x="685800" y="1814512"/>
            <a:ext cx="10817352" cy="186944"/>
          </a:xfrm>
          <a:prstGeom prst="rect">
            <a:avLst/>
          </a:prstGeom>
          <a:noFill/>
          <a:ln/>
        </p:spPr>
        <p:txBody>
          <a:bodyPr wrap="square" lIns="0" tIns="0" rIns="0" bIns="0" rtlCol="0" anchor="t"/>
          <a:lstStyle/>
          <a:p>
            <a:pPr indent="0" marL="0">
              <a:lnSpc>
                <a:spcPct val="114000"/>
              </a:lnSpc>
              <a:buNone/>
            </a:pPr>
            <a:r>
              <a:rPr lang="en-US" sz="1150" dirty="0">
                <a:solidFill>
                  <a:srgbClr val="3A4152"/>
                </a:solidFill>
                <a:latin typeface="Calibri" pitchFamily="34" charset="0"/>
                <a:ea typeface="Calibri" pitchFamily="34" charset="-122"/>
                <a:cs typeface="Calibri" pitchFamily="34" charset="-120"/>
              </a:rPr>
              <a:t>120,000+ perusahaan di seluruh dunia menggunakan solusi OpenText  </a:t>
            </a:r>
            <a:endParaRPr lang="en-US" sz="1150" dirty="0"/>
          </a:p>
        </p:txBody>
      </p:sp>
      <p:sp>
        <p:nvSpPr>
          <p:cNvPr id="7" name="Shape 5"/>
          <p:cNvSpPr/>
          <p:nvPr/>
        </p:nvSpPr>
        <p:spPr>
          <a:xfrm>
            <a:off x="502920" y="2275777"/>
            <a:ext cx="11183112" cy="767017"/>
          </a:xfrm>
          <a:prstGeom prst="roundRect">
            <a:avLst>
              <a:gd name="adj" fmla="val 7153"/>
            </a:avLst>
          </a:prstGeom>
          <a:solidFill>
            <a:srgbClr val="EAF0F8"/>
          </a:solidFill>
          <a:ln/>
        </p:spPr>
      </p:sp>
      <p:sp>
        <p:nvSpPr>
          <p:cNvPr id="8" name="Text 6"/>
          <p:cNvSpPr/>
          <p:nvPr/>
        </p:nvSpPr>
        <p:spPr>
          <a:xfrm>
            <a:off x="685800" y="2403793"/>
            <a:ext cx="10817352" cy="324041"/>
          </a:xfrm>
          <a:prstGeom prst="rect">
            <a:avLst/>
          </a:prstGeom>
          <a:noFill/>
          <a:ln/>
        </p:spPr>
        <p:txBody>
          <a:bodyPr wrap="square" lIns="0" tIns="0" rIns="0" bIns="0" rtlCol="0" anchor="t"/>
          <a:lstStyle/>
          <a:p>
            <a:pPr indent="0" marL="0">
              <a:buNone/>
            </a:pPr>
            <a:r>
              <a:rPr lang="en-US" sz="1350" b="1" dirty="0">
                <a:solidFill>
                  <a:srgbClr val="1B2A4A"/>
                </a:solidFill>
                <a:latin typeface="Calibri" pitchFamily="34" charset="0"/>
                <a:ea typeface="Calibri" pitchFamily="34" charset="-122"/>
                <a:cs typeface="Calibri" pitchFamily="34" charset="-120"/>
              </a:rPr>
              <a:t>Beroperasi di 180+ negara</a:t>
            </a:r>
            <a:endParaRPr lang="en-US" sz="1350" dirty="0"/>
          </a:p>
        </p:txBody>
      </p:sp>
      <p:sp>
        <p:nvSpPr>
          <p:cNvPr id="9" name="Text 7"/>
          <p:cNvSpPr/>
          <p:nvPr/>
        </p:nvSpPr>
        <p:spPr>
          <a:xfrm>
            <a:off x="685800" y="2764409"/>
            <a:ext cx="10817352" cy="186944"/>
          </a:xfrm>
          <a:prstGeom prst="rect">
            <a:avLst/>
          </a:prstGeom>
          <a:noFill/>
          <a:ln/>
        </p:spPr>
        <p:txBody>
          <a:bodyPr wrap="square" lIns="0" tIns="0" rIns="0" bIns="0" rtlCol="0" anchor="t"/>
          <a:lstStyle/>
          <a:p>
            <a:pPr indent="0" marL="0">
              <a:lnSpc>
                <a:spcPct val="114000"/>
              </a:lnSpc>
              <a:buNone/>
            </a:pPr>
            <a:r>
              <a:rPr lang="en-US" sz="1150" dirty="0">
                <a:solidFill>
                  <a:srgbClr val="3A4152"/>
                </a:solidFill>
                <a:latin typeface="Calibri" pitchFamily="34" charset="0"/>
                <a:ea typeface="Calibri" pitchFamily="34" charset="-122"/>
                <a:cs typeface="Calibri" pitchFamily="34" charset="-120"/>
              </a:rPr>
              <a:t>31+ juta pengguna cloud publik  10,000+ private cloud deployments</a:t>
            </a:r>
            <a:endParaRPr lang="en-US" sz="115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502920" y="320040"/>
            <a:ext cx="8229600" cy="320040"/>
          </a:xfrm>
          <a:prstGeom prst="rect">
            <a:avLst/>
          </a:prstGeom>
          <a:noFill/>
          <a:ln/>
        </p:spPr>
        <p:txBody>
          <a:bodyPr wrap="square" lIns="0" tIns="0" rIns="0" bIns="0" rtlCol="0" anchor="ctr"/>
          <a:lstStyle/>
          <a:p>
            <a:pPr indent="0" marL="0">
              <a:buNone/>
            </a:pPr>
            <a:r>
              <a:rPr lang="en-US" sz="1150" b="1" spc="150" kern="0" dirty="0">
                <a:solidFill>
                  <a:srgbClr val="C9962C"/>
                </a:solidFill>
                <a:latin typeface="Calibri" pitchFamily="34" charset="0"/>
                <a:ea typeface="Calibri" pitchFamily="34" charset="-122"/>
                <a:cs typeface="Calibri" pitchFamily="34" charset="-120"/>
              </a:rPr>
              <a:t>OPENTEXT</a:t>
            </a:r>
            <a:endParaRPr lang="en-US" sz="1150" dirty="0"/>
          </a:p>
        </p:txBody>
      </p:sp>
      <p:sp>
        <p:nvSpPr>
          <p:cNvPr id="3" name="Text 1"/>
          <p:cNvSpPr/>
          <p:nvPr/>
        </p:nvSpPr>
        <p:spPr>
          <a:xfrm>
            <a:off x="502920" y="621792"/>
            <a:ext cx="10515600" cy="566928"/>
          </a:xfrm>
          <a:prstGeom prst="rect">
            <a:avLst/>
          </a:prstGeom>
          <a:noFill/>
          <a:ln/>
        </p:spPr>
        <p:txBody>
          <a:bodyPr wrap="square" lIns="0" tIns="0" rIns="0" bIns="0" rtlCol="0" anchor="ctr"/>
          <a:lstStyle/>
          <a:p>
            <a:pPr indent="0" marL="0">
              <a:buNone/>
            </a:pPr>
            <a:r>
              <a:rPr lang="en-US" sz="2500" b="1" dirty="0">
                <a:solidFill>
                  <a:srgbClr val="1B2A4A"/>
                </a:solidFill>
                <a:latin typeface="Calibri" pitchFamily="34" charset="0"/>
                <a:ea typeface="Calibri" pitchFamily="34" charset="-122"/>
                <a:cs typeface="Calibri" pitchFamily="34" charset="-120"/>
              </a:rPr>
              <a:t>MARKET SIZE &amp; GROWTH</a:t>
            </a:r>
            <a:endParaRPr lang="en-US" sz="2500" dirty="0"/>
          </a:p>
        </p:txBody>
      </p:sp>
      <p:sp>
        <p:nvSpPr>
          <p:cNvPr id="4" name="Shape 2"/>
          <p:cNvSpPr/>
          <p:nvPr/>
        </p:nvSpPr>
        <p:spPr>
          <a:xfrm>
            <a:off x="502920" y="1325880"/>
            <a:ext cx="5500116" cy="767017"/>
          </a:xfrm>
          <a:prstGeom prst="roundRect">
            <a:avLst>
              <a:gd name="adj" fmla="val 7153"/>
            </a:avLst>
          </a:prstGeom>
          <a:solidFill>
            <a:srgbClr val="EAF0F8"/>
          </a:solidFill>
          <a:ln/>
        </p:spPr>
      </p:sp>
      <p:sp>
        <p:nvSpPr>
          <p:cNvPr id="5" name="Text 3"/>
          <p:cNvSpPr/>
          <p:nvPr/>
        </p:nvSpPr>
        <p:spPr>
          <a:xfrm>
            <a:off x="685800" y="1453896"/>
            <a:ext cx="5134356" cy="324041"/>
          </a:xfrm>
          <a:prstGeom prst="rect">
            <a:avLst/>
          </a:prstGeom>
          <a:noFill/>
          <a:ln/>
        </p:spPr>
        <p:txBody>
          <a:bodyPr wrap="square" lIns="0" tIns="0" rIns="0" bIns="0" rtlCol="0" anchor="t"/>
          <a:lstStyle/>
          <a:p>
            <a:pPr indent="0" marL="0">
              <a:buNone/>
            </a:pPr>
            <a:r>
              <a:rPr lang="en-US" sz="1350" b="1" dirty="0">
                <a:solidFill>
                  <a:srgbClr val="1B2A4A"/>
                </a:solidFill>
                <a:latin typeface="Calibri" pitchFamily="34" charset="0"/>
                <a:ea typeface="Calibri" pitchFamily="34" charset="-122"/>
                <a:cs typeface="Calibri" pitchFamily="34" charset="-120"/>
              </a:rPr>
              <a:t>Pasar global senilai $64,3 miliar</a:t>
            </a:r>
            <a:endParaRPr lang="en-US" sz="1350" dirty="0"/>
          </a:p>
        </p:txBody>
      </p:sp>
      <p:sp>
        <p:nvSpPr>
          <p:cNvPr id="6" name="Text 4"/>
          <p:cNvSpPr/>
          <p:nvPr/>
        </p:nvSpPr>
        <p:spPr>
          <a:xfrm>
            <a:off x="685800" y="1814512"/>
            <a:ext cx="5134356" cy="186944"/>
          </a:xfrm>
          <a:prstGeom prst="rect">
            <a:avLst/>
          </a:prstGeom>
          <a:noFill/>
          <a:ln/>
        </p:spPr>
        <p:txBody>
          <a:bodyPr wrap="square" lIns="0" tIns="0" rIns="0" bIns="0" rtlCol="0" anchor="t"/>
          <a:lstStyle/>
          <a:p>
            <a:pPr indent="0" marL="0">
              <a:lnSpc>
                <a:spcPct val="114000"/>
              </a:lnSpc>
              <a:buNone/>
            </a:pPr>
            <a:r>
              <a:rPr lang="en-US" sz="1150" dirty="0">
                <a:solidFill>
                  <a:srgbClr val="3A4152"/>
                </a:solidFill>
                <a:latin typeface="Calibri" pitchFamily="34" charset="0"/>
                <a:ea typeface="Calibri" pitchFamily="34" charset="-122"/>
                <a:cs typeface="Calibri" pitchFamily="34" charset="-120"/>
              </a:rPr>
              <a:t>Ukuran Pasar 2024:.</a:t>
            </a:r>
            <a:endParaRPr lang="en-US" sz="1150" dirty="0"/>
          </a:p>
        </p:txBody>
      </p:sp>
      <p:sp>
        <p:nvSpPr>
          <p:cNvPr id="7" name="Shape 5"/>
          <p:cNvSpPr/>
          <p:nvPr/>
        </p:nvSpPr>
        <p:spPr>
          <a:xfrm>
            <a:off x="502920" y="2275777"/>
            <a:ext cx="5500116" cy="953961"/>
          </a:xfrm>
          <a:prstGeom prst="roundRect">
            <a:avLst>
              <a:gd name="adj" fmla="val 5751"/>
            </a:avLst>
          </a:prstGeom>
          <a:solidFill>
            <a:srgbClr val="EAF0F8"/>
          </a:solidFill>
          <a:ln/>
        </p:spPr>
      </p:sp>
      <p:sp>
        <p:nvSpPr>
          <p:cNvPr id="8" name="Text 6"/>
          <p:cNvSpPr/>
          <p:nvPr/>
        </p:nvSpPr>
        <p:spPr>
          <a:xfrm>
            <a:off x="685800" y="2403793"/>
            <a:ext cx="5134356" cy="324041"/>
          </a:xfrm>
          <a:prstGeom prst="rect">
            <a:avLst/>
          </a:prstGeom>
          <a:noFill/>
          <a:ln/>
        </p:spPr>
        <p:txBody>
          <a:bodyPr wrap="square" lIns="0" tIns="0" rIns="0" bIns="0" rtlCol="0" anchor="t"/>
          <a:lstStyle/>
          <a:p>
            <a:pPr indent="0" marL="0">
              <a:buNone/>
            </a:pPr>
            <a:r>
              <a:rPr lang="en-US" sz="1350" b="1" dirty="0">
                <a:solidFill>
                  <a:srgbClr val="1B2A4A"/>
                </a:solidFill>
                <a:latin typeface="Calibri" pitchFamily="34" charset="0"/>
                <a:ea typeface="Calibri" pitchFamily="34" charset="-122"/>
                <a:cs typeface="Calibri" pitchFamily="34" charset="-120"/>
              </a:rPr>
              <a:t>$91,2 miliar (proyeksi)</a:t>
            </a:r>
            <a:endParaRPr lang="en-US" sz="1350" dirty="0"/>
          </a:p>
        </p:txBody>
      </p:sp>
      <p:sp>
        <p:nvSpPr>
          <p:cNvPr id="9" name="Text 7"/>
          <p:cNvSpPr/>
          <p:nvPr/>
        </p:nvSpPr>
        <p:spPr>
          <a:xfrm>
            <a:off x="685800" y="2764409"/>
            <a:ext cx="5134356" cy="373888"/>
          </a:xfrm>
          <a:prstGeom prst="rect">
            <a:avLst/>
          </a:prstGeom>
          <a:noFill/>
          <a:ln/>
        </p:spPr>
        <p:txBody>
          <a:bodyPr wrap="square" lIns="0" tIns="0" rIns="0" bIns="0" rtlCol="0" anchor="t"/>
          <a:lstStyle/>
          <a:p>
            <a:pPr indent="0" marL="0">
              <a:lnSpc>
                <a:spcPct val="114000"/>
              </a:lnSpc>
              <a:buNone/>
            </a:pPr>
            <a:r>
              <a:rPr lang="en-US" sz="1150" dirty="0">
                <a:solidFill>
                  <a:srgbClr val="3A4152"/>
                </a:solidFill>
                <a:latin typeface="Calibri" pitchFamily="34" charset="0"/>
                <a:ea typeface="Calibri" pitchFamily="34" charset="-122"/>
                <a:cs typeface="Calibri" pitchFamily="34" charset="-120"/>
              </a:rPr>
              <a:t>CAGR (tingkat pertumbuhan tahunan majemuk ): 7,2% (2024-2029)  Proyeksi Pasar 2029:.</a:t>
            </a:r>
            <a:endParaRPr lang="en-US" sz="1150" dirty="0"/>
          </a:p>
        </p:txBody>
      </p:sp>
      <p:sp>
        <p:nvSpPr>
          <p:cNvPr id="10" name="Shape 8"/>
          <p:cNvSpPr/>
          <p:nvPr/>
        </p:nvSpPr>
        <p:spPr>
          <a:xfrm>
            <a:off x="6185916" y="1325880"/>
            <a:ext cx="5500116" cy="767017"/>
          </a:xfrm>
          <a:prstGeom prst="roundRect">
            <a:avLst>
              <a:gd name="adj" fmla="val 7153"/>
            </a:avLst>
          </a:prstGeom>
          <a:solidFill>
            <a:srgbClr val="EAF0F8"/>
          </a:solidFill>
          <a:ln/>
        </p:spPr>
      </p:sp>
      <p:sp>
        <p:nvSpPr>
          <p:cNvPr id="11" name="Text 9"/>
          <p:cNvSpPr/>
          <p:nvPr/>
        </p:nvSpPr>
        <p:spPr>
          <a:xfrm>
            <a:off x="6368796" y="1453896"/>
            <a:ext cx="5134356" cy="324041"/>
          </a:xfrm>
          <a:prstGeom prst="rect">
            <a:avLst/>
          </a:prstGeom>
          <a:noFill/>
          <a:ln/>
        </p:spPr>
        <p:txBody>
          <a:bodyPr wrap="square" lIns="0" tIns="0" rIns="0" bIns="0" rtlCol="0" anchor="t"/>
          <a:lstStyle/>
          <a:p>
            <a:pPr indent="0" marL="0">
              <a:buNone/>
            </a:pPr>
            <a:r>
              <a:rPr lang="en-US" sz="1350" b="1" dirty="0">
                <a:solidFill>
                  <a:srgbClr val="1B2A4A"/>
                </a:solidFill>
                <a:latin typeface="Calibri" pitchFamily="34" charset="0"/>
                <a:ea typeface="Calibri" pitchFamily="34" charset="-122"/>
                <a:cs typeface="Calibri" pitchFamily="34" charset="-120"/>
              </a:rPr>
              <a:t>10 vendor teratas menguasai: 85,7% pangsa pasar</a:t>
            </a:r>
            <a:endParaRPr lang="en-US" sz="1350" dirty="0"/>
          </a:p>
        </p:txBody>
      </p:sp>
      <p:sp>
        <p:nvSpPr>
          <p:cNvPr id="12" name="Text 10"/>
          <p:cNvSpPr/>
          <p:nvPr/>
        </p:nvSpPr>
        <p:spPr>
          <a:xfrm>
            <a:off x="6368796" y="1814512"/>
            <a:ext cx="5134356" cy="186944"/>
          </a:xfrm>
          <a:prstGeom prst="rect">
            <a:avLst/>
          </a:prstGeom>
          <a:noFill/>
          <a:ln/>
        </p:spPr>
        <p:txBody>
          <a:bodyPr wrap="square" lIns="0" tIns="0" rIns="0" bIns="0" rtlCol="0" anchor="t"/>
          <a:lstStyle/>
          <a:p>
            <a:pPr indent="0" marL="0">
              <a:lnSpc>
                <a:spcPct val="114000"/>
              </a:lnSpc>
              <a:buNone/>
            </a:pPr>
            <a:r>
              <a:rPr lang="en-US" sz="1150" dirty="0">
                <a:solidFill>
                  <a:srgbClr val="3A4152"/>
                </a:solidFill>
                <a:latin typeface="Calibri" pitchFamily="34" charset="0"/>
                <a:ea typeface="Calibri" pitchFamily="34" charset="-122"/>
                <a:cs typeface="Calibri" pitchFamily="34" charset="-120"/>
              </a:rPr>
              <a:t>Pertumbuhan tahunan: 11,1%.</a:t>
            </a:r>
            <a:endParaRPr lang="en-US" sz="1150" dirty="0"/>
          </a:p>
        </p:txBody>
      </p:sp>
      <p:sp>
        <p:nvSpPr>
          <p:cNvPr id="13" name="Shape 11"/>
          <p:cNvSpPr/>
          <p:nvPr/>
        </p:nvSpPr>
        <p:spPr>
          <a:xfrm>
            <a:off x="6185916" y="2275777"/>
            <a:ext cx="5500116" cy="767017"/>
          </a:xfrm>
          <a:prstGeom prst="roundRect">
            <a:avLst>
              <a:gd name="adj" fmla="val 7153"/>
            </a:avLst>
          </a:prstGeom>
          <a:solidFill>
            <a:srgbClr val="EAF0F8"/>
          </a:solidFill>
          <a:ln/>
        </p:spPr>
      </p:sp>
      <p:sp>
        <p:nvSpPr>
          <p:cNvPr id="14" name="Text 12"/>
          <p:cNvSpPr/>
          <p:nvPr/>
        </p:nvSpPr>
        <p:spPr>
          <a:xfrm>
            <a:off x="6368796" y="2403793"/>
            <a:ext cx="5134356" cy="324041"/>
          </a:xfrm>
          <a:prstGeom prst="rect">
            <a:avLst/>
          </a:prstGeom>
          <a:noFill/>
          <a:ln/>
        </p:spPr>
        <p:txBody>
          <a:bodyPr wrap="square" lIns="0" tIns="0" rIns="0" bIns="0" rtlCol="0" anchor="t"/>
          <a:lstStyle/>
          <a:p>
            <a:pPr indent="0" marL="0">
              <a:buNone/>
            </a:pPr>
            <a:r>
              <a:rPr lang="en-US" sz="1350" b="1" dirty="0">
                <a:solidFill>
                  <a:srgbClr val="1B2A4A"/>
                </a:solidFill>
                <a:latin typeface="Calibri" pitchFamily="34" charset="0"/>
                <a:ea typeface="Calibri" pitchFamily="34" charset="-122"/>
                <a:cs typeface="Calibri" pitchFamily="34" charset="-120"/>
              </a:rPr>
              <a:t>Pendorong: Otomatisasi berbasis AI, tren kerja hibrida</a:t>
            </a:r>
            <a:endParaRPr lang="en-US" sz="1350" dirty="0"/>
          </a:p>
        </p:txBody>
      </p:sp>
      <p:sp>
        <p:nvSpPr>
          <p:cNvPr id="15" name="Text 13"/>
          <p:cNvSpPr/>
          <p:nvPr/>
        </p:nvSpPr>
        <p:spPr>
          <a:xfrm>
            <a:off x="6368796" y="2764409"/>
            <a:ext cx="5134356" cy="186944"/>
          </a:xfrm>
          <a:prstGeom prst="rect">
            <a:avLst/>
          </a:prstGeom>
          <a:noFill/>
          <a:ln/>
        </p:spPr>
        <p:txBody>
          <a:bodyPr wrap="square" lIns="0" tIns="0" rIns="0" bIns="0" rtlCol="0" anchor="t"/>
          <a:lstStyle/>
          <a:p>
            <a:pPr indent="0" marL="0">
              <a:lnSpc>
                <a:spcPct val="114000"/>
              </a:lnSpc>
              <a:buNone/>
            </a:pPr>
            <a:endParaRPr lang="en-US" sz="1150" dirty="0"/>
          </a:p>
        </p:txBody>
      </p:sp>
      <p:sp>
        <p:nvSpPr>
          <p:cNvPr id="16" name="Text 14"/>
          <p:cNvSpPr/>
          <p:nvPr/>
        </p:nvSpPr>
        <p:spPr>
          <a:xfrm>
            <a:off x="502920" y="6492240"/>
            <a:ext cx="11155680" cy="274320"/>
          </a:xfrm>
          <a:prstGeom prst="rect">
            <a:avLst/>
          </a:prstGeom>
          <a:noFill/>
          <a:ln/>
        </p:spPr>
        <p:txBody>
          <a:bodyPr wrap="square" lIns="0" tIns="0" rIns="0" bIns="0" rtlCol="0" anchor="ctr"/>
          <a:lstStyle/>
          <a:p>
            <a:pPr indent="0" marL="0">
              <a:buNone/>
            </a:pPr>
            <a:r>
              <a:rPr lang="en-US" sz="850" i="1" dirty="0">
                <a:solidFill>
                  <a:srgbClr val="6B7686"/>
                </a:solidFill>
                <a:latin typeface="Calibri" pitchFamily="34" charset="0"/>
                <a:ea typeface="Calibri" pitchFamily="34" charset="-122"/>
                <a:cs typeface="Calibri" pitchFamily="34" charset="-120"/>
              </a:rPr>
              <a:t>Sumber: https://www.appsruntheworld.com/top-10-content-management-software-vendors-and-market-forecast/</a:t>
            </a:r>
            <a:endParaRPr lang="en-US" sz="85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EAF0F8"/>
        </a:solidFill>
      </p:bgPr>
    </p:bg>
    <p:spTree>
      <p:nvGrpSpPr>
        <p:cNvPr id="1" name=""/>
        <p:cNvGrpSpPr/>
        <p:nvPr/>
      </p:nvGrpSpPr>
      <p:grpSpPr>
        <a:xfrm>
          <a:off x="0" y="0"/>
          <a:ext cx="0" cy="0"/>
          <a:chOff x="0" y="0"/>
          <a:chExt cx="0" cy="0"/>
        </a:xfrm>
      </p:grpSpPr>
      <p:sp>
        <p:nvSpPr>
          <p:cNvPr id="2" name="Text 0"/>
          <p:cNvSpPr/>
          <p:nvPr/>
        </p:nvSpPr>
        <p:spPr>
          <a:xfrm>
            <a:off x="822960" y="2423160"/>
            <a:ext cx="7315200" cy="365760"/>
          </a:xfrm>
          <a:prstGeom prst="rect">
            <a:avLst/>
          </a:prstGeom>
          <a:noFill/>
          <a:ln/>
        </p:spPr>
        <p:txBody>
          <a:bodyPr wrap="square" lIns="0" tIns="0" rIns="0" bIns="0" rtlCol="0" anchor="ctr"/>
          <a:lstStyle/>
          <a:p>
            <a:pPr indent="0" marL="0">
              <a:buNone/>
            </a:pPr>
            <a:r>
              <a:rPr lang="en-US" sz="1200" b="1" spc="200" kern="0" dirty="0">
                <a:solidFill>
                  <a:srgbClr val="C9962C"/>
                </a:solidFill>
                <a:latin typeface="Calibri" pitchFamily="34" charset="0"/>
                <a:ea typeface="Calibri" pitchFamily="34" charset="-122"/>
                <a:cs typeface="Calibri" pitchFamily="34" charset="-120"/>
              </a:rPr>
              <a:t>OPENTEXT</a:t>
            </a:r>
            <a:endParaRPr lang="en-US" sz="1200" dirty="0"/>
          </a:p>
        </p:txBody>
      </p:sp>
      <p:sp>
        <p:nvSpPr>
          <p:cNvPr id="3" name="Shape 1"/>
          <p:cNvSpPr/>
          <p:nvPr/>
        </p:nvSpPr>
        <p:spPr>
          <a:xfrm>
            <a:off x="804672" y="2788920"/>
            <a:ext cx="822960" cy="822960"/>
          </a:xfrm>
          <a:prstGeom prst="roundRect">
            <a:avLst>
              <a:gd name="adj" fmla="val 15556"/>
            </a:avLst>
          </a:prstGeom>
          <a:solidFill>
            <a:srgbClr val="1B2A4A"/>
          </a:solidFill>
          <a:ln/>
        </p:spPr>
      </p:sp>
      <p:sp>
        <p:nvSpPr>
          <p:cNvPr id="4" name="Text 2"/>
          <p:cNvSpPr/>
          <p:nvPr/>
        </p:nvSpPr>
        <p:spPr>
          <a:xfrm>
            <a:off x="804672" y="2788920"/>
            <a:ext cx="822960" cy="822960"/>
          </a:xfrm>
          <a:prstGeom prst="rect">
            <a:avLst/>
          </a:prstGeom>
          <a:noFill/>
          <a:ln/>
        </p:spPr>
        <p:txBody>
          <a:bodyPr wrap="square" lIns="0" tIns="0" rIns="0" bIns="0" rtlCol="0" anchor="ctr"/>
          <a:lstStyle/>
          <a:p>
            <a:pPr algn="ctr" indent="0" marL="0">
              <a:buNone/>
            </a:pPr>
            <a:r>
              <a:rPr lang="en-US" sz="3000" b="1" dirty="0">
                <a:solidFill>
                  <a:srgbClr val="C9962C"/>
                </a:solidFill>
                <a:latin typeface="Calibri" pitchFamily="34" charset="0"/>
                <a:ea typeface="Calibri" pitchFamily="34" charset="-122"/>
                <a:cs typeface="Calibri" pitchFamily="34" charset="-120"/>
              </a:rPr>
              <a:t>C</a:t>
            </a:r>
            <a:endParaRPr lang="en-US" sz="3000" dirty="0"/>
          </a:p>
        </p:txBody>
      </p:sp>
      <p:sp>
        <p:nvSpPr>
          <p:cNvPr id="5" name="Text 3"/>
          <p:cNvSpPr/>
          <p:nvPr/>
        </p:nvSpPr>
        <p:spPr>
          <a:xfrm>
            <a:off x="1828800" y="2880360"/>
            <a:ext cx="8686800" cy="685800"/>
          </a:xfrm>
          <a:prstGeom prst="rect">
            <a:avLst/>
          </a:prstGeom>
          <a:noFill/>
          <a:ln/>
        </p:spPr>
        <p:txBody>
          <a:bodyPr wrap="square" lIns="0" tIns="0" rIns="0" bIns="0" rtlCol="0" anchor="ctr"/>
          <a:lstStyle/>
          <a:p>
            <a:pPr indent="0" marL="0">
              <a:buNone/>
            </a:pPr>
            <a:r>
              <a:rPr lang="en-US" sz="3000" b="1" dirty="0">
                <a:solidFill>
                  <a:srgbClr val="1B2A4A"/>
                </a:solidFill>
                <a:latin typeface="Calibri" pitchFamily="34" charset="0"/>
                <a:ea typeface="Calibri" pitchFamily="34" charset="-122"/>
                <a:cs typeface="Calibri" pitchFamily="34" charset="-120"/>
              </a:rPr>
              <a:t>CAPABILITY PLATFORM OPENTEXT</a:t>
            </a:r>
            <a:endParaRPr lang="en-US" sz="30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457200" y="274320"/>
            <a:ext cx="8229600" cy="274320"/>
          </a:xfrm>
          <a:prstGeom prst="rect">
            <a:avLst/>
          </a:prstGeom>
          <a:noFill/>
          <a:ln/>
        </p:spPr>
        <p:txBody>
          <a:bodyPr wrap="square" lIns="0" tIns="0" rIns="0" bIns="0" rtlCol="0" anchor="ctr"/>
          <a:lstStyle/>
          <a:p>
            <a:pPr indent="0" marL="0">
              <a:buNone/>
            </a:pPr>
            <a:r>
              <a:rPr lang="en-US" sz="1150" b="1" spc="150" kern="0" dirty="0">
                <a:solidFill>
                  <a:srgbClr val="C9962C"/>
                </a:solidFill>
                <a:latin typeface="Calibri" pitchFamily="34" charset="0"/>
                <a:ea typeface="Calibri" pitchFamily="34" charset="-122"/>
                <a:cs typeface="Calibri" pitchFamily="34" charset="-120"/>
              </a:rPr>
              <a:t>OPENTEXT</a:t>
            </a:r>
            <a:endParaRPr lang="en-US" sz="1150" dirty="0"/>
          </a:p>
        </p:txBody>
      </p:sp>
      <p:sp>
        <p:nvSpPr>
          <p:cNvPr id="3" name="Text 1"/>
          <p:cNvSpPr/>
          <p:nvPr/>
        </p:nvSpPr>
        <p:spPr>
          <a:xfrm>
            <a:off x="457200" y="548640"/>
            <a:ext cx="10058400" cy="457200"/>
          </a:xfrm>
          <a:prstGeom prst="rect">
            <a:avLst/>
          </a:prstGeom>
          <a:noFill/>
          <a:ln/>
        </p:spPr>
        <p:txBody>
          <a:bodyPr wrap="square" lIns="0" tIns="0" rIns="0" bIns="0" rtlCol="0" anchor="ctr"/>
          <a:lstStyle/>
          <a:p>
            <a:pPr indent="0" marL="0">
              <a:buNone/>
            </a:pPr>
            <a:r>
              <a:rPr lang="en-US" sz="2300" b="1" dirty="0">
                <a:solidFill>
                  <a:srgbClr val="1B2A4A"/>
                </a:solidFill>
                <a:latin typeface="Calibri" pitchFamily="34" charset="0"/>
                <a:ea typeface="Calibri" pitchFamily="34" charset="-122"/>
                <a:cs typeface="Calibri" pitchFamily="34" charset="-120"/>
              </a:rPr>
              <a:t>CAPABILITY PLATFORM OPENTEXT</a:t>
            </a:r>
            <a:endParaRPr lang="en-US" sz="2300" dirty="0"/>
          </a:p>
        </p:txBody>
      </p:sp>
      <p:graphicFrame>
        <p:nvGraphicFramePr>
          <p:cNvPr id="20" name="Table 0"/>
          <p:cNvGraphicFramePr>
            <a:graphicFrameLocks noGrp="1"/>
          </p:cNvGraphicFramePr>
          <p:nvPr>
            <p:extLst>
              <p:ext uri="{D42A27DB-BD31-4B8C-83A1-F6EECF244321}">
                <p14:modId xmlns:p14="http://schemas.microsoft.com/office/powerpoint/2010/main" val="1579011935"/>
              </p:ext>
            </p:extLst>
          </p:nvPr>
        </p:nvGraphicFramePr>
        <p:xfrm>
          <a:off x="457200" y="1051560"/>
          <a:ext cx="11274552" cy="914400"/>
        </p:xfrm>
        <a:graphic>
          <a:graphicData uri="http://schemas.openxmlformats.org/drawingml/2006/table">
            <a:tbl>
              <a:tblPr/>
              <a:tblGrid>
                <a:gridCol w="2468880"/>
                <a:gridCol w="4389120"/>
                <a:gridCol w="4416552"/>
              </a:tblGrid>
              <a:tr h="365760">
                <a:tc>
                  <a:txBody>
                    <a:bodyPr/>
                    <a:lstStyle/>
                    <a:p>
                      <a:pPr algn="l" indent="0" marL="0">
                        <a:buNone/>
                      </a:pPr>
                      <a:r>
                        <a:rPr lang="en-US" sz="1150" b="1" dirty="0">
                          <a:solidFill>
                            <a:srgbClr val="FFFFFF"/>
                          </a:solidFill>
                          <a:latin typeface="Calibri" pitchFamily="34" charset="0"/>
                          <a:ea typeface="Calibri" pitchFamily="34" charset="-122"/>
                          <a:cs typeface="Calibri" pitchFamily="34" charset="-120"/>
                        </a:rPr>
                        <a:t>Fitur</a:t>
                      </a:r>
                      <a:endParaRPr lang="en-US" sz="1150" dirty="0">
                        <a:latin typeface="Calibri" charset="0"/>
                        <a:ea typeface="Calibri" charset="0"/>
                        <a:cs typeface="Calibri" charset="0"/>
                      </a:endParaRPr>
                    </a:p>
                  </a:txBody>
                  <a:tcPr marL="109728" marR="109728" marT="73152" marB="73152" anchor="ctr">
                    <a:lnL w="9525" cap="flat" cmpd="sng" algn="ctr">
                      <a:solidFill>
                        <a:srgbClr val="D7DEE8"/>
                      </a:solidFill>
                      <a:prstDash val="solid"/>
                      <a:round/>
                      <a:headEnd type="none" w="med" len="med"/>
                      <a:tailEnd type="none" w="med" len="med"/>
                    </a:lnL>
                    <a:lnR w="9525" cap="flat" cmpd="sng" algn="ctr">
                      <a:solidFill>
                        <a:srgbClr val="D7DEE8"/>
                      </a:solidFill>
                      <a:prstDash val="solid"/>
                      <a:round/>
                      <a:headEnd type="none" w="med" len="med"/>
                      <a:tailEnd type="none" w="med" len="med"/>
                    </a:lnR>
                    <a:lnT w="9525" cap="flat" cmpd="sng" algn="ctr">
                      <a:solidFill>
                        <a:srgbClr val="D7DEE8"/>
                      </a:solidFill>
                      <a:prstDash val="solid"/>
                      <a:round/>
                      <a:headEnd type="none" w="med" len="med"/>
                      <a:tailEnd type="none" w="med" len="med"/>
                    </a:lnT>
                    <a:lnB w="9525" cap="flat" cmpd="sng" algn="ctr">
                      <a:solidFill>
                        <a:srgbClr val="D7DEE8"/>
                      </a:solidFill>
                      <a:prstDash val="solid"/>
                      <a:round/>
                      <a:headEnd type="none" w="med" len="med"/>
                      <a:tailEnd type="none" w="med" len="med"/>
                    </a:lnB>
                    <a:solidFill>
                      <a:srgbClr val="1B2A4A"/>
                    </a:solidFill>
                  </a:tcPr>
                </a:tc>
                <a:tc>
                  <a:txBody>
                    <a:bodyPr/>
                    <a:lstStyle/>
                    <a:p>
                      <a:pPr algn="l" indent="0" marL="0">
                        <a:buNone/>
                      </a:pPr>
                      <a:r>
                        <a:rPr lang="en-US" sz="1150" b="1" dirty="0">
                          <a:solidFill>
                            <a:srgbClr val="FFFFFF"/>
                          </a:solidFill>
                          <a:latin typeface="Calibri" pitchFamily="34" charset="0"/>
                          <a:ea typeface="Calibri" pitchFamily="34" charset="-122"/>
                          <a:cs typeface="Calibri" pitchFamily="34" charset="-120"/>
                        </a:rPr>
                        <a:t>Manfaat</a:t>
                      </a:r>
                      <a:endParaRPr lang="en-US" sz="1150" dirty="0">
                        <a:latin typeface="Calibri" charset="0"/>
                        <a:ea typeface="Calibri" charset="0"/>
                        <a:cs typeface="Calibri" charset="0"/>
                      </a:endParaRPr>
                    </a:p>
                  </a:txBody>
                  <a:tcPr marL="109728" marR="109728" marT="73152" marB="73152" anchor="ctr">
                    <a:lnL w="9525" cap="flat" cmpd="sng" algn="ctr">
                      <a:solidFill>
                        <a:srgbClr val="D7DEE8"/>
                      </a:solidFill>
                      <a:prstDash val="solid"/>
                      <a:round/>
                      <a:headEnd type="none" w="med" len="med"/>
                      <a:tailEnd type="none" w="med" len="med"/>
                    </a:lnL>
                    <a:lnR w="9525" cap="flat" cmpd="sng" algn="ctr">
                      <a:solidFill>
                        <a:srgbClr val="D7DEE8"/>
                      </a:solidFill>
                      <a:prstDash val="solid"/>
                      <a:round/>
                      <a:headEnd type="none" w="med" len="med"/>
                      <a:tailEnd type="none" w="med" len="med"/>
                    </a:lnR>
                    <a:lnT w="9525" cap="flat" cmpd="sng" algn="ctr">
                      <a:solidFill>
                        <a:srgbClr val="D7DEE8"/>
                      </a:solidFill>
                      <a:prstDash val="solid"/>
                      <a:round/>
                      <a:headEnd type="none" w="med" len="med"/>
                      <a:tailEnd type="none" w="med" len="med"/>
                    </a:lnT>
                    <a:lnB w="9525" cap="flat" cmpd="sng" algn="ctr">
                      <a:solidFill>
                        <a:srgbClr val="D7DEE8"/>
                      </a:solidFill>
                      <a:prstDash val="solid"/>
                      <a:round/>
                      <a:headEnd type="none" w="med" len="med"/>
                      <a:tailEnd type="none" w="med" len="med"/>
                    </a:lnB>
                    <a:solidFill>
                      <a:srgbClr val="1B2A4A"/>
                    </a:solidFill>
                  </a:tcPr>
                </a:tc>
                <a:tc>
                  <a:txBody>
                    <a:bodyPr/>
                    <a:lstStyle/>
                    <a:p>
                      <a:pPr algn="l" indent="0" marL="0">
                        <a:buNone/>
                      </a:pPr>
                      <a:r>
                        <a:rPr lang="en-US" sz="1150" b="1" dirty="0">
                          <a:solidFill>
                            <a:srgbClr val="FFFFFF"/>
                          </a:solidFill>
                          <a:latin typeface="Calibri" pitchFamily="34" charset="0"/>
                          <a:ea typeface="Calibri" pitchFamily="34" charset="-122"/>
                          <a:cs typeface="Calibri" pitchFamily="34" charset="-120"/>
                        </a:rPr>
                        <a:t>Contoh Penggunaan</a:t>
                      </a:r>
                      <a:endParaRPr lang="en-US" sz="1150" dirty="0">
                        <a:latin typeface="Calibri" charset="0"/>
                        <a:ea typeface="Calibri" charset="0"/>
                        <a:cs typeface="Calibri" charset="0"/>
                      </a:endParaRPr>
                    </a:p>
                  </a:txBody>
                  <a:tcPr marL="109728" marR="109728" marT="73152" marB="73152" anchor="ctr">
                    <a:lnL w="9525" cap="flat" cmpd="sng" algn="ctr">
                      <a:solidFill>
                        <a:srgbClr val="D7DEE8"/>
                      </a:solidFill>
                      <a:prstDash val="solid"/>
                      <a:round/>
                      <a:headEnd type="none" w="med" len="med"/>
                      <a:tailEnd type="none" w="med" len="med"/>
                    </a:lnL>
                    <a:lnR w="9525" cap="flat" cmpd="sng" algn="ctr">
                      <a:solidFill>
                        <a:srgbClr val="D7DEE8"/>
                      </a:solidFill>
                      <a:prstDash val="solid"/>
                      <a:round/>
                      <a:headEnd type="none" w="med" len="med"/>
                      <a:tailEnd type="none" w="med" len="med"/>
                    </a:lnR>
                    <a:lnT w="9525" cap="flat" cmpd="sng" algn="ctr">
                      <a:solidFill>
                        <a:srgbClr val="D7DEE8"/>
                      </a:solidFill>
                      <a:prstDash val="solid"/>
                      <a:round/>
                      <a:headEnd type="none" w="med" len="med"/>
                      <a:tailEnd type="none" w="med" len="med"/>
                    </a:lnT>
                    <a:lnB w="9525" cap="flat" cmpd="sng" algn="ctr">
                      <a:solidFill>
                        <a:srgbClr val="D7DEE8"/>
                      </a:solidFill>
                      <a:prstDash val="solid"/>
                      <a:round/>
                      <a:headEnd type="none" w="med" len="med"/>
                      <a:tailEnd type="none" w="med" len="med"/>
                    </a:lnB>
                    <a:solidFill>
                      <a:srgbClr val="1B2A4A"/>
                    </a:solidFill>
                  </a:tcPr>
                </a:tc>
              </a:tr>
              <a:tr h="1005840">
                <a:tc>
                  <a:txBody>
                    <a:bodyPr/>
                    <a:lstStyle/>
                    <a:p>
                      <a:pPr algn="l" indent="0" marL="0">
                        <a:buNone/>
                      </a:pPr>
                      <a:r>
                        <a:rPr lang="en-US" sz="1050" b="1" dirty="0">
                          <a:solidFill>
                            <a:srgbClr val="1B2A4A"/>
                          </a:solidFill>
                          <a:latin typeface="Calibri" pitchFamily="34" charset="0"/>
                          <a:ea typeface="Calibri" pitchFamily="34" charset="-122"/>
                          <a:cs typeface="Calibri" pitchFamily="34" charset="-120"/>
                        </a:rPr>
                        <a:t>Pencarian Percakapan</a:t>
                      </a:r>
                      <a:endParaRPr lang="en-US" sz="1050" dirty="0">
                        <a:latin typeface="Calibri" charset="0"/>
                        <a:ea typeface="Calibri" charset="0"/>
                        <a:cs typeface="Calibri" charset="0"/>
                      </a:endParaRPr>
                    </a:p>
                  </a:txBody>
                  <a:tcPr marL="109728" marR="109728" marT="73152" marB="73152" anchor="ctr">
                    <a:lnL w="9525" cap="flat" cmpd="sng" algn="ctr">
                      <a:solidFill>
                        <a:srgbClr val="D7DEE8"/>
                      </a:solidFill>
                      <a:prstDash val="solid"/>
                      <a:round/>
                      <a:headEnd type="none" w="med" len="med"/>
                      <a:tailEnd type="none" w="med" len="med"/>
                    </a:lnL>
                    <a:lnR w="9525" cap="flat" cmpd="sng" algn="ctr">
                      <a:solidFill>
                        <a:srgbClr val="D7DEE8"/>
                      </a:solidFill>
                      <a:prstDash val="solid"/>
                      <a:round/>
                      <a:headEnd type="none" w="med" len="med"/>
                      <a:tailEnd type="none" w="med" len="med"/>
                    </a:lnR>
                    <a:lnT w="9525" cap="flat" cmpd="sng" algn="ctr">
                      <a:solidFill>
                        <a:srgbClr val="D7DEE8"/>
                      </a:solidFill>
                      <a:prstDash val="solid"/>
                      <a:round/>
                      <a:headEnd type="none" w="med" len="med"/>
                      <a:tailEnd type="none" w="med" len="med"/>
                    </a:lnT>
                    <a:lnB w="9525" cap="flat" cmpd="sng" algn="ctr">
                      <a:solidFill>
                        <a:srgbClr val="D7DEE8"/>
                      </a:solidFill>
                      <a:prstDash val="solid"/>
                      <a:round/>
                      <a:headEnd type="none" w="med" len="med"/>
                      <a:tailEnd type="none" w="med" len="med"/>
                    </a:lnB>
                    <a:solidFill>
                      <a:srgbClr val="FFFFFF"/>
                    </a:solidFill>
                  </a:tcPr>
                </a:tc>
                <a:tc>
                  <a:txBody>
                    <a:bodyPr/>
                    <a:lstStyle/>
                    <a:p>
                      <a:pPr algn="l" indent="0" marL="0">
                        <a:buNone/>
                      </a:pPr>
                      <a:r>
                        <a:rPr lang="en-US" sz="1050" dirty="0">
                          <a:solidFill>
                            <a:srgbClr val="3A4152"/>
                          </a:solidFill>
                          <a:latin typeface="Calibri" pitchFamily="34" charset="0"/>
                          <a:ea typeface="Calibri" pitchFamily="34" charset="-122"/>
                          <a:cs typeface="Calibri" pitchFamily="34" charset="-120"/>
                        </a:rPr>
                        <a:t>Cari dokumen via chat - AI</a:t>
                      </a:r>
                      <a:endParaRPr lang="en-US" sz="1050" dirty="0">
                        <a:latin typeface="Calibri" charset="0"/>
                        <a:ea typeface="Calibri" charset="0"/>
                        <a:cs typeface="Calibri" charset="0"/>
                      </a:endParaRPr>
                    </a:p>
                  </a:txBody>
                  <a:tcPr marL="109728" marR="109728" marT="73152" marB="73152" anchor="ctr">
                    <a:lnL w="9525" cap="flat" cmpd="sng" algn="ctr">
                      <a:solidFill>
                        <a:srgbClr val="D7DEE8"/>
                      </a:solidFill>
                      <a:prstDash val="solid"/>
                      <a:round/>
                      <a:headEnd type="none" w="med" len="med"/>
                      <a:tailEnd type="none" w="med" len="med"/>
                    </a:lnL>
                    <a:lnR w="9525" cap="flat" cmpd="sng" algn="ctr">
                      <a:solidFill>
                        <a:srgbClr val="D7DEE8"/>
                      </a:solidFill>
                      <a:prstDash val="solid"/>
                      <a:round/>
                      <a:headEnd type="none" w="med" len="med"/>
                      <a:tailEnd type="none" w="med" len="med"/>
                    </a:lnR>
                    <a:lnT w="9525" cap="flat" cmpd="sng" algn="ctr">
                      <a:solidFill>
                        <a:srgbClr val="D7DEE8"/>
                      </a:solidFill>
                      <a:prstDash val="solid"/>
                      <a:round/>
                      <a:headEnd type="none" w="med" len="med"/>
                      <a:tailEnd type="none" w="med" len="med"/>
                    </a:lnT>
                    <a:lnB w="9525" cap="flat" cmpd="sng" algn="ctr">
                      <a:solidFill>
                        <a:srgbClr val="D7DEE8"/>
                      </a:solidFill>
                      <a:prstDash val="solid"/>
                      <a:round/>
                      <a:headEnd type="none" w="med" len="med"/>
                      <a:tailEnd type="none" w="med" len="med"/>
                    </a:lnB>
                    <a:solidFill>
                      <a:srgbClr val="FFFFFF"/>
                    </a:solidFill>
                  </a:tcPr>
                </a:tc>
                <a:tc>
                  <a:txBody>
                    <a:bodyPr/>
                    <a:lstStyle/>
                    <a:p>
                      <a:pPr algn="l" indent="0" marL="0">
                        <a:buNone/>
                      </a:pPr>
                      <a:r>
                        <a:rPr lang="en-US" sz="1050" dirty="0">
                          <a:solidFill>
                            <a:srgbClr val="3A4152"/>
                          </a:solidFill>
                          <a:latin typeface="Calibri" pitchFamily="34" charset="0"/>
                          <a:ea typeface="Calibri" pitchFamily="34" charset="-122"/>
                          <a:cs typeface="Calibri" pitchFamily="34" charset="-120"/>
                        </a:rPr>
                        <a:t>"Cari kontrak dengan pelanggan ABC tahun 2024"</a:t>
                      </a:r>
                      <a:endParaRPr lang="en-US" sz="1050" dirty="0">
                        <a:latin typeface="Calibri" charset="0"/>
                        <a:ea typeface="Calibri" charset="0"/>
                        <a:cs typeface="Calibri" charset="0"/>
                      </a:endParaRPr>
                    </a:p>
                  </a:txBody>
                  <a:tcPr marL="109728" marR="109728" marT="73152" marB="73152" anchor="ctr">
                    <a:lnL w="9525" cap="flat" cmpd="sng" algn="ctr">
                      <a:solidFill>
                        <a:srgbClr val="D7DEE8"/>
                      </a:solidFill>
                      <a:prstDash val="solid"/>
                      <a:round/>
                      <a:headEnd type="none" w="med" len="med"/>
                      <a:tailEnd type="none" w="med" len="med"/>
                    </a:lnL>
                    <a:lnR w="9525" cap="flat" cmpd="sng" algn="ctr">
                      <a:solidFill>
                        <a:srgbClr val="D7DEE8"/>
                      </a:solidFill>
                      <a:prstDash val="solid"/>
                      <a:round/>
                      <a:headEnd type="none" w="med" len="med"/>
                      <a:tailEnd type="none" w="med" len="med"/>
                    </a:lnR>
                    <a:lnT w="9525" cap="flat" cmpd="sng" algn="ctr">
                      <a:solidFill>
                        <a:srgbClr val="D7DEE8"/>
                      </a:solidFill>
                      <a:prstDash val="solid"/>
                      <a:round/>
                      <a:headEnd type="none" w="med" len="med"/>
                      <a:tailEnd type="none" w="med" len="med"/>
                    </a:lnT>
                    <a:lnB w="9525" cap="flat" cmpd="sng" algn="ctr">
                      <a:solidFill>
                        <a:srgbClr val="D7DEE8"/>
                      </a:solidFill>
                      <a:prstDash val="solid"/>
                      <a:round/>
                      <a:headEnd type="none" w="med" len="med"/>
                      <a:tailEnd type="none" w="med" len="med"/>
                    </a:lnB>
                    <a:solidFill>
                      <a:srgbClr val="FFFFFF"/>
                    </a:solidFill>
                  </a:tcPr>
                </a:tc>
              </a:tr>
              <a:tr h="1005840">
                <a:tc>
                  <a:txBody>
                    <a:bodyPr/>
                    <a:lstStyle/>
                    <a:p>
                      <a:pPr algn="l" indent="0" marL="0">
                        <a:buNone/>
                      </a:pPr>
                      <a:r>
                        <a:rPr lang="en-US" sz="1050" b="1" dirty="0">
                          <a:solidFill>
                            <a:srgbClr val="1B2A4A"/>
                          </a:solidFill>
                          <a:latin typeface="Calibri" pitchFamily="34" charset="0"/>
                          <a:ea typeface="Calibri" pitchFamily="34" charset="-122"/>
                          <a:cs typeface="Calibri" pitchFamily="34" charset="-120"/>
                        </a:rPr>
                        <a:t>Ringkasan Otomatis</a:t>
                      </a:r>
                      <a:endParaRPr lang="en-US" sz="1050" dirty="0">
                        <a:latin typeface="Calibri" charset="0"/>
                        <a:ea typeface="Calibri" charset="0"/>
                        <a:cs typeface="Calibri" charset="0"/>
                      </a:endParaRPr>
                    </a:p>
                  </a:txBody>
                  <a:tcPr marL="109728" marR="109728" marT="73152" marB="73152" anchor="ctr">
                    <a:lnL w="9525" cap="flat" cmpd="sng" algn="ctr">
                      <a:solidFill>
                        <a:srgbClr val="D7DEE8"/>
                      </a:solidFill>
                      <a:prstDash val="solid"/>
                      <a:round/>
                      <a:headEnd type="none" w="med" len="med"/>
                      <a:tailEnd type="none" w="med" len="med"/>
                    </a:lnL>
                    <a:lnR w="9525" cap="flat" cmpd="sng" algn="ctr">
                      <a:solidFill>
                        <a:srgbClr val="D7DEE8"/>
                      </a:solidFill>
                      <a:prstDash val="solid"/>
                      <a:round/>
                      <a:headEnd type="none" w="med" len="med"/>
                      <a:tailEnd type="none" w="med" len="med"/>
                    </a:lnR>
                    <a:lnT w="9525" cap="flat" cmpd="sng" algn="ctr">
                      <a:solidFill>
                        <a:srgbClr val="D7DEE8"/>
                      </a:solidFill>
                      <a:prstDash val="solid"/>
                      <a:round/>
                      <a:headEnd type="none" w="med" len="med"/>
                      <a:tailEnd type="none" w="med" len="med"/>
                    </a:lnT>
                    <a:lnB w="9525" cap="flat" cmpd="sng" algn="ctr">
                      <a:solidFill>
                        <a:srgbClr val="D7DEE8"/>
                      </a:solidFill>
                      <a:prstDash val="solid"/>
                      <a:round/>
                      <a:headEnd type="none" w="med" len="med"/>
                      <a:tailEnd type="none" w="med" len="med"/>
                    </a:lnB>
                    <a:solidFill>
                      <a:srgbClr val="F5F8FC"/>
                    </a:solidFill>
                  </a:tcPr>
                </a:tc>
                <a:tc>
                  <a:txBody>
                    <a:bodyPr/>
                    <a:lstStyle/>
                    <a:p>
                      <a:pPr algn="l" indent="0" marL="0">
                        <a:buNone/>
                      </a:pPr>
                      <a:r>
                        <a:rPr lang="en-US" sz="1050" dirty="0">
                          <a:solidFill>
                            <a:srgbClr val="3A4152"/>
                          </a:solidFill>
                          <a:latin typeface="Calibri" pitchFamily="34" charset="0"/>
                          <a:ea typeface="Calibri" pitchFamily="34" charset="-122"/>
                          <a:cs typeface="Calibri" pitchFamily="34" charset="-120"/>
                        </a:rPr>
                        <a:t>Ringkas dokumen panjang jadi 1 halaman</a:t>
                      </a:r>
                      <a:endParaRPr lang="en-US" sz="1050" dirty="0">
                        <a:latin typeface="Calibri" charset="0"/>
                        <a:ea typeface="Calibri" charset="0"/>
                        <a:cs typeface="Calibri" charset="0"/>
                      </a:endParaRPr>
                    </a:p>
                  </a:txBody>
                  <a:tcPr marL="109728" marR="109728" marT="73152" marB="73152" anchor="ctr">
                    <a:lnL w="9525" cap="flat" cmpd="sng" algn="ctr">
                      <a:solidFill>
                        <a:srgbClr val="D7DEE8"/>
                      </a:solidFill>
                      <a:prstDash val="solid"/>
                      <a:round/>
                      <a:headEnd type="none" w="med" len="med"/>
                      <a:tailEnd type="none" w="med" len="med"/>
                    </a:lnL>
                    <a:lnR w="9525" cap="flat" cmpd="sng" algn="ctr">
                      <a:solidFill>
                        <a:srgbClr val="D7DEE8"/>
                      </a:solidFill>
                      <a:prstDash val="solid"/>
                      <a:round/>
                      <a:headEnd type="none" w="med" len="med"/>
                      <a:tailEnd type="none" w="med" len="med"/>
                    </a:lnR>
                    <a:lnT w="9525" cap="flat" cmpd="sng" algn="ctr">
                      <a:solidFill>
                        <a:srgbClr val="D7DEE8"/>
                      </a:solidFill>
                      <a:prstDash val="solid"/>
                      <a:round/>
                      <a:headEnd type="none" w="med" len="med"/>
                      <a:tailEnd type="none" w="med" len="med"/>
                    </a:lnT>
                    <a:lnB w="9525" cap="flat" cmpd="sng" algn="ctr">
                      <a:solidFill>
                        <a:srgbClr val="D7DEE8"/>
                      </a:solidFill>
                      <a:prstDash val="solid"/>
                      <a:round/>
                      <a:headEnd type="none" w="med" len="med"/>
                      <a:tailEnd type="none" w="med" len="med"/>
                    </a:lnB>
                    <a:solidFill>
                      <a:srgbClr val="F5F8FC"/>
                    </a:solidFill>
                  </a:tcPr>
                </a:tc>
                <a:tc>
                  <a:txBody>
                    <a:bodyPr/>
                    <a:lstStyle/>
                    <a:p>
                      <a:pPr algn="l" indent="0" marL="0">
                        <a:buNone/>
                      </a:pPr>
                      <a:r>
                        <a:rPr lang="en-US" sz="1050" dirty="0">
                          <a:solidFill>
                            <a:srgbClr val="3A4152"/>
                          </a:solidFill>
                          <a:latin typeface="Calibri" pitchFamily="34" charset="0"/>
                          <a:ea typeface="Calibri" pitchFamily="34" charset="-122"/>
                          <a:cs typeface="Calibri" pitchFamily="34" charset="-120"/>
                        </a:rPr>
                        <a:t>Review dokumen 50 halaman hanya butuh 5 menit</a:t>
                      </a:r>
                      <a:endParaRPr lang="en-US" sz="1050" dirty="0">
                        <a:latin typeface="Calibri" charset="0"/>
                        <a:ea typeface="Calibri" charset="0"/>
                        <a:cs typeface="Calibri" charset="0"/>
                      </a:endParaRPr>
                    </a:p>
                  </a:txBody>
                  <a:tcPr marL="109728" marR="109728" marT="73152" marB="73152" anchor="ctr">
                    <a:lnL w="9525" cap="flat" cmpd="sng" algn="ctr">
                      <a:solidFill>
                        <a:srgbClr val="D7DEE8"/>
                      </a:solidFill>
                      <a:prstDash val="solid"/>
                      <a:round/>
                      <a:headEnd type="none" w="med" len="med"/>
                      <a:tailEnd type="none" w="med" len="med"/>
                    </a:lnL>
                    <a:lnR w="9525" cap="flat" cmpd="sng" algn="ctr">
                      <a:solidFill>
                        <a:srgbClr val="D7DEE8"/>
                      </a:solidFill>
                      <a:prstDash val="solid"/>
                      <a:round/>
                      <a:headEnd type="none" w="med" len="med"/>
                      <a:tailEnd type="none" w="med" len="med"/>
                    </a:lnR>
                    <a:lnT w="9525" cap="flat" cmpd="sng" algn="ctr">
                      <a:solidFill>
                        <a:srgbClr val="D7DEE8"/>
                      </a:solidFill>
                      <a:prstDash val="solid"/>
                      <a:round/>
                      <a:headEnd type="none" w="med" len="med"/>
                      <a:tailEnd type="none" w="med" len="med"/>
                    </a:lnT>
                    <a:lnB w="9525" cap="flat" cmpd="sng" algn="ctr">
                      <a:solidFill>
                        <a:srgbClr val="D7DEE8"/>
                      </a:solidFill>
                      <a:prstDash val="solid"/>
                      <a:round/>
                      <a:headEnd type="none" w="med" len="med"/>
                      <a:tailEnd type="none" w="med" len="med"/>
                    </a:lnB>
                    <a:solidFill>
                      <a:srgbClr val="F5F8FC"/>
                    </a:solidFill>
                  </a:tcPr>
                </a:tc>
              </a:tr>
              <a:tr h="1005840">
                <a:tc>
                  <a:txBody>
                    <a:bodyPr/>
                    <a:lstStyle/>
                    <a:p>
                      <a:pPr algn="l" indent="0" marL="0">
                        <a:buNone/>
                      </a:pPr>
                      <a:r>
                        <a:rPr lang="en-US" sz="1050" b="1" dirty="0">
                          <a:solidFill>
                            <a:srgbClr val="1B2A4A"/>
                          </a:solidFill>
                          <a:latin typeface="Calibri" pitchFamily="34" charset="0"/>
                          <a:ea typeface="Calibri" pitchFamily="34" charset="-122"/>
                          <a:cs typeface="Calibri" pitchFamily="34" charset="-120"/>
                        </a:rPr>
                        <a:t>Terjemahan 100+ Bahasa</a:t>
                      </a:r>
                      <a:endParaRPr lang="en-US" sz="1050" dirty="0">
                        <a:latin typeface="Calibri" charset="0"/>
                        <a:ea typeface="Calibri" charset="0"/>
                        <a:cs typeface="Calibri" charset="0"/>
                      </a:endParaRPr>
                    </a:p>
                  </a:txBody>
                  <a:tcPr marL="109728" marR="109728" marT="73152" marB="73152" anchor="ctr">
                    <a:lnL w="9525" cap="flat" cmpd="sng" algn="ctr">
                      <a:solidFill>
                        <a:srgbClr val="D7DEE8"/>
                      </a:solidFill>
                      <a:prstDash val="solid"/>
                      <a:round/>
                      <a:headEnd type="none" w="med" len="med"/>
                      <a:tailEnd type="none" w="med" len="med"/>
                    </a:lnL>
                    <a:lnR w="9525" cap="flat" cmpd="sng" algn="ctr">
                      <a:solidFill>
                        <a:srgbClr val="D7DEE8"/>
                      </a:solidFill>
                      <a:prstDash val="solid"/>
                      <a:round/>
                      <a:headEnd type="none" w="med" len="med"/>
                      <a:tailEnd type="none" w="med" len="med"/>
                    </a:lnR>
                    <a:lnT w="9525" cap="flat" cmpd="sng" algn="ctr">
                      <a:solidFill>
                        <a:srgbClr val="D7DEE8"/>
                      </a:solidFill>
                      <a:prstDash val="solid"/>
                      <a:round/>
                      <a:headEnd type="none" w="med" len="med"/>
                      <a:tailEnd type="none" w="med" len="med"/>
                    </a:lnT>
                    <a:lnB w="9525" cap="flat" cmpd="sng" algn="ctr">
                      <a:solidFill>
                        <a:srgbClr val="D7DEE8"/>
                      </a:solidFill>
                      <a:prstDash val="solid"/>
                      <a:round/>
                      <a:headEnd type="none" w="med" len="med"/>
                      <a:tailEnd type="none" w="med" len="med"/>
                    </a:lnB>
                    <a:solidFill>
                      <a:srgbClr val="FFFFFF"/>
                    </a:solidFill>
                  </a:tcPr>
                </a:tc>
                <a:tc>
                  <a:txBody>
                    <a:bodyPr/>
                    <a:lstStyle/>
                    <a:p>
                      <a:pPr algn="l" indent="0" marL="0">
                        <a:buNone/>
                      </a:pPr>
                      <a:r>
                        <a:rPr lang="en-US" sz="1050" dirty="0">
                          <a:solidFill>
                            <a:srgbClr val="3A4152"/>
                          </a:solidFill>
                          <a:latin typeface="Calibri" pitchFamily="34" charset="0"/>
                          <a:ea typeface="Calibri" pitchFamily="34" charset="-122"/>
                          <a:cs typeface="Calibri" pitchFamily="34" charset="-120"/>
                        </a:rPr>
                        <a:t>Terjemah dokumen otomatis ke bahasa apapun</a:t>
                      </a:r>
                      <a:endParaRPr lang="en-US" sz="1050" dirty="0">
                        <a:latin typeface="Calibri" charset="0"/>
                        <a:ea typeface="Calibri" charset="0"/>
                        <a:cs typeface="Calibri" charset="0"/>
                      </a:endParaRPr>
                    </a:p>
                  </a:txBody>
                  <a:tcPr marL="109728" marR="109728" marT="73152" marB="73152" anchor="ctr">
                    <a:lnL w="9525" cap="flat" cmpd="sng" algn="ctr">
                      <a:solidFill>
                        <a:srgbClr val="D7DEE8"/>
                      </a:solidFill>
                      <a:prstDash val="solid"/>
                      <a:round/>
                      <a:headEnd type="none" w="med" len="med"/>
                      <a:tailEnd type="none" w="med" len="med"/>
                    </a:lnL>
                    <a:lnR w="9525" cap="flat" cmpd="sng" algn="ctr">
                      <a:solidFill>
                        <a:srgbClr val="D7DEE8"/>
                      </a:solidFill>
                      <a:prstDash val="solid"/>
                      <a:round/>
                      <a:headEnd type="none" w="med" len="med"/>
                      <a:tailEnd type="none" w="med" len="med"/>
                    </a:lnR>
                    <a:lnT w="9525" cap="flat" cmpd="sng" algn="ctr">
                      <a:solidFill>
                        <a:srgbClr val="D7DEE8"/>
                      </a:solidFill>
                      <a:prstDash val="solid"/>
                      <a:round/>
                      <a:headEnd type="none" w="med" len="med"/>
                      <a:tailEnd type="none" w="med" len="med"/>
                    </a:lnT>
                    <a:lnB w="9525" cap="flat" cmpd="sng" algn="ctr">
                      <a:solidFill>
                        <a:srgbClr val="D7DEE8"/>
                      </a:solidFill>
                      <a:prstDash val="solid"/>
                      <a:round/>
                      <a:headEnd type="none" w="med" len="med"/>
                      <a:tailEnd type="none" w="med" len="med"/>
                    </a:lnB>
                    <a:solidFill>
                      <a:srgbClr val="FFFFFF"/>
                    </a:solidFill>
                  </a:tcPr>
                </a:tc>
                <a:tc>
                  <a:txBody>
                    <a:bodyPr/>
                    <a:lstStyle/>
                    <a:p>
                      <a:pPr algn="l" indent="0" marL="0">
                        <a:buNone/>
                      </a:pPr>
                      <a:r>
                        <a:rPr lang="en-US" sz="1050" dirty="0">
                          <a:solidFill>
                            <a:srgbClr val="3A4152"/>
                          </a:solidFill>
                          <a:latin typeface="Calibri" pitchFamily="34" charset="0"/>
                          <a:ea typeface="Calibri" pitchFamily="34" charset="-122"/>
                          <a:cs typeface="Calibri" pitchFamily="34" charset="-120"/>
                        </a:rPr>
                        <a:t>Perusahaan multinasional bisa operasi lebih cepat</a:t>
                      </a:r>
                      <a:endParaRPr lang="en-US" sz="1050" dirty="0">
                        <a:latin typeface="Calibri" charset="0"/>
                        <a:ea typeface="Calibri" charset="0"/>
                        <a:cs typeface="Calibri" charset="0"/>
                      </a:endParaRPr>
                    </a:p>
                  </a:txBody>
                  <a:tcPr marL="109728" marR="109728" marT="73152" marB="73152" anchor="ctr">
                    <a:lnL w="9525" cap="flat" cmpd="sng" algn="ctr">
                      <a:solidFill>
                        <a:srgbClr val="D7DEE8"/>
                      </a:solidFill>
                      <a:prstDash val="solid"/>
                      <a:round/>
                      <a:headEnd type="none" w="med" len="med"/>
                      <a:tailEnd type="none" w="med" len="med"/>
                    </a:lnL>
                    <a:lnR w="9525" cap="flat" cmpd="sng" algn="ctr">
                      <a:solidFill>
                        <a:srgbClr val="D7DEE8"/>
                      </a:solidFill>
                      <a:prstDash val="solid"/>
                      <a:round/>
                      <a:headEnd type="none" w="med" len="med"/>
                      <a:tailEnd type="none" w="med" len="med"/>
                    </a:lnR>
                    <a:lnT w="9525" cap="flat" cmpd="sng" algn="ctr">
                      <a:solidFill>
                        <a:srgbClr val="D7DEE8"/>
                      </a:solidFill>
                      <a:prstDash val="solid"/>
                      <a:round/>
                      <a:headEnd type="none" w="med" len="med"/>
                      <a:tailEnd type="none" w="med" len="med"/>
                    </a:lnT>
                    <a:lnB w="9525" cap="flat" cmpd="sng" algn="ctr">
                      <a:solidFill>
                        <a:srgbClr val="D7DEE8"/>
                      </a:solidFill>
                      <a:prstDash val="solid"/>
                      <a:round/>
                      <a:headEnd type="none" w="med" len="med"/>
                      <a:tailEnd type="none" w="med" len="med"/>
                    </a:lnB>
                    <a:solidFill>
                      <a:srgbClr val="FFFFFF"/>
                    </a:solidFill>
                  </a:tcPr>
                </a:tc>
              </a:tr>
              <a:tr h="1005840">
                <a:tc>
                  <a:txBody>
                    <a:bodyPr/>
                    <a:lstStyle/>
                    <a:p>
                      <a:pPr algn="l" indent="0" marL="0">
                        <a:buNone/>
                      </a:pPr>
                      <a:r>
                        <a:rPr lang="en-US" sz="1050" b="1" dirty="0">
                          <a:solidFill>
                            <a:srgbClr val="1B2A4A"/>
                          </a:solidFill>
                          <a:latin typeface="Calibri" pitchFamily="34" charset="0"/>
                          <a:ea typeface="Calibri" pitchFamily="34" charset="-122"/>
                          <a:cs typeface="Calibri" pitchFamily="34" charset="-120"/>
                        </a:rPr>
                        <a:t>Pembuatan Konten</a:t>
                      </a:r>
                      <a:endParaRPr lang="en-US" sz="1050" dirty="0">
                        <a:latin typeface="Calibri" charset="0"/>
                        <a:ea typeface="Calibri" charset="0"/>
                        <a:cs typeface="Calibri" charset="0"/>
                      </a:endParaRPr>
                    </a:p>
                  </a:txBody>
                  <a:tcPr marL="109728" marR="109728" marT="73152" marB="73152" anchor="ctr">
                    <a:lnL w="9525" cap="flat" cmpd="sng" algn="ctr">
                      <a:solidFill>
                        <a:srgbClr val="D7DEE8"/>
                      </a:solidFill>
                      <a:prstDash val="solid"/>
                      <a:round/>
                      <a:headEnd type="none" w="med" len="med"/>
                      <a:tailEnd type="none" w="med" len="med"/>
                    </a:lnL>
                    <a:lnR w="9525" cap="flat" cmpd="sng" algn="ctr">
                      <a:solidFill>
                        <a:srgbClr val="D7DEE8"/>
                      </a:solidFill>
                      <a:prstDash val="solid"/>
                      <a:round/>
                      <a:headEnd type="none" w="med" len="med"/>
                      <a:tailEnd type="none" w="med" len="med"/>
                    </a:lnR>
                    <a:lnT w="9525" cap="flat" cmpd="sng" algn="ctr">
                      <a:solidFill>
                        <a:srgbClr val="D7DEE8"/>
                      </a:solidFill>
                      <a:prstDash val="solid"/>
                      <a:round/>
                      <a:headEnd type="none" w="med" len="med"/>
                      <a:tailEnd type="none" w="med" len="med"/>
                    </a:lnT>
                    <a:lnB w="9525" cap="flat" cmpd="sng" algn="ctr">
                      <a:solidFill>
                        <a:srgbClr val="D7DEE8"/>
                      </a:solidFill>
                      <a:prstDash val="solid"/>
                      <a:round/>
                      <a:headEnd type="none" w="med" len="med"/>
                      <a:tailEnd type="none" w="med" len="med"/>
                    </a:lnB>
                    <a:solidFill>
                      <a:srgbClr val="F5F8FC"/>
                    </a:solidFill>
                  </a:tcPr>
                </a:tc>
                <a:tc>
                  <a:txBody>
                    <a:bodyPr/>
                    <a:lstStyle/>
                    <a:p>
                      <a:pPr algn="l" indent="0" marL="0">
                        <a:buNone/>
                      </a:pPr>
                      <a:r>
                        <a:rPr lang="en-US" sz="1050" dirty="0">
                          <a:solidFill>
                            <a:srgbClr val="3A4152"/>
                          </a:solidFill>
                          <a:latin typeface="Calibri" pitchFamily="34" charset="0"/>
                          <a:ea typeface="Calibri" pitchFamily="34" charset="-122"/>
                          <a:cs typeface="Calibri" pitchFamily="34" charset="-120"/>
                        </a:rPr>
                        <a:t>Draft email, proposal, laporan otomatis</a:t>
                      </a:r>
                      <a:endParaRPr lang="en-US" sz="1050" dirty="0">
                        <a:latin typeface="Calibri" charset="0"/>
                        <a:ea typeface="Calibri" charset="0"/>
                        <a:cs typeface="Calibri" charset="0"/>
                      </a:endParaRPr>
                    </a:p>
                  </a:txBody>
                  <a:tcPr marL="109728" marR="109728" marT="73152" marB="73152" anchor="ctr">
                    <a:lnL w="9525" cap="flat" cmpd="sng" algn="ctr">
                      <a:solidFill>
                        <a:srgbClr val="D7DEE8"/>
                      </a:solidFill>
                      <a:prstDash val="solid"/>
                      <a:round/>
                      <a:headEnd type="none" w="med" len="med"/>
                      <a:tailEnd type="none" w="med" len="med"/>
                    </a:lnL>
                    <a:lnR w="9525" cap="flat" cmpd="sng" algn="ctr">
                      <a:solidFill>
                        <a:srgbClr val="D7DEE8"/>
                      </a:solidFill>
                      <a:prstDash val="solid"/>
                      <a:round/>
                      <a:headEnd type="none" w="med" len="med"/>
                      <a:tailEnd type="none" w="med" len="med"/>
                    </a:lnR>
                    <a:lnT w="9525" cap="flat" cmpd="sng" algn="ctr">
                      <a:solidFill>
                        <a:srgbClr val="D7DEE8"/>
                      </a:solidFill>
                      <a:prstDash val="solid"/>
                      <a:round/>
                      <a:headEnd type="none" w="med" len="med"/>
                      <a:tailEnd type="none" w="med" len="med"/>
                    </a:lnT>
                    <a:lnB w="9525" cap="flat" cmpd="sng" algn="ctr">
                      <a:solidFill>
                        <a:srgbClr val="D7DEE8"/>
                      </a:solidFill>
                      <a:prstDash val="solid"/>
                      <a:round/>
                      <a:headEnd type="none" w="med" len="med"/>
                      <a:tailEnd type="none" w="med" len="med"/>
                    </a:lnB>
                    <a:solidFill>
                      <a:srgbClr val="F5F8FC"/>
                    </a:solidFill>
                  </a:tcPr>
                </a:tc>
                <a:tc>
                  <a:txBody>
                    <a:bodyPr/>
                    <a:lstStyle/>
                    <a:p>
                      <a:pPr algn="l" indent="0" marL="0">
                        <a:buNone/>
                      </a:pPr>
                      <a:r>
                        <a:rPr lang="en-US" sz="1050" dirty="0">
                          <a:solidFill>
                            <a:srgbClr val="3A4152"/>
                          </a:solidFill>
                          <a:latin typeface="Calibri" pitchFamily="34" charset="0"/>
                          <a:ea typeface="Calibri" pitchFamily="34" charset="-122"/>
                          <a:cs typeface="Calibri" pitchFamily="34" charset="-120"/>
                        </a:rPr>
                        <a:t>Tim marketing bisa create konten 3x lebih cepat</a:t>
                      </a:r>
                      <a:endParaRPr lang="en-US" sz="1050" dirty="0">
                        <a:latin typeface="Calibri" charset="0"/>
                        <a:ea typeface="Calibri" charset="0"/>
                        <a:cs typeface="Calibri" charset="0"/>
                      </a:endParaRPr>
                    </a:p>
                  </a:txBody>
                  <a:tcPr marL="109728" marR="109728" marT="73152" marB="73152" anchor="ctr">
                    <a:lnL w="9525" cap="flat" cmpd="sng" algn="ctr">
                      <a:solidFill>
                        <a:srgbClr val="D7DEE8"/>
                      </a:solidFill>
                      <a:prstDash val="solid"/>
                      <a:round/>
                      <a:headEnd type="none" w="med" len="med"/>
                      <a:tailEnd type="none" w="med" len="med"/>
                    </a:lnL>
                    <a:lnR w="9525" cap="flat" cmpd="sng" algn="ctr">
                      <a:solidFill>
                        <a:srgbClr val="D7DEE8"/>
                      </a:solidFill>
                      <a:prstDash val="solid"/>
                      <a:round/>
                      <a:headEnd type="none" w="med" len="med"/>
                      <a:tailEnd type="none" w="med" len="med"/>
                    </a:lnR>
                    <a:lnT w="9525" cap="flat" cmpd="sng" algn="ctr">
                      <a:solidFill>
                        <a:srgbClr val="D7DEE8"/>
                      </a:solidFill>
                      <a:prstDash val="solid"/>
                      <a:round/>
                      <a:headEnd type="none" w="med" len="med"/>
                      <a:tailEnd type="none" w="med" len="med"/>
                    </a:lnT>
                    <a:lnB w="9525" cap="flat" cmpd="sng" algn="ctr">
                      <a:solidFill>
                        <a:srgbClr val="D7DEE8"/>
                      </a:solidFill>
                      <a:prstDash val="solid"/>
                      <a:round/>
                      <a:headEnd type="none" w="med" len="med"/>
                      <a:tailEnd type="none" w="med" len="med"/>
                    </a:lnB>
                    <a:solidFill>
                      <a:srgbClr val="F5F8FC"/>
                    </a:solidFill>
                  </a:tcPr>
                </a:tc>
              </a:tr>
              <a:tr h="1005840">
                <a:tc>
                  <a:txBody>
                    <a:bodyPr/>
                    <a:lstStyle/>
                    <a:p>
                      <a:pPr algn="l" indent="0" marL="0">
                        <a:buNone/>
                      </a:pPr>
                      <a:r>
                        <a:rPr lang="en-US" sz="1050" b="1" dirty="0">
                          <a:solidFill>
                            <a:srgbClr val="1B2A4A"/>
                          </a:solidFill>
                          <a:latin typeface="Calibri" pitchFamily="34" charset="0"/>
                          <a:ea typeface="Calibri" pitchFamily="34" charset="-122"/>
                          <a:cs typeface="Calibri" pitchFamily="34" charset="-120"/>
                        </a:rPr>
                        <a:t>Grafik Pengetahuan</a:t>
                      </a:r>
                      <a:endParaRPr lang="en-US" sz="1050" dirty="0">
                        <a:latin typeface="Calibri" charset="0"/>
                        <a:ea typeface="Calibri" charset="0"/>
                        <a:cs typeface="Calibri" charset="0"/>
                      </a:endParaRPr>
                    </a:p>
                  </a:txBody>
                  <a:tcPr marL="109728" marR="109728" marT="73152" marB="73152" anchor="ctr">
                    <a:lnL w="9525" cap="flat" cmpd="sng" algn="ctr">
                      <a:solidFill>
                        <a:srgbClr val="D7DEE8"/>
                      </a:solidFill>
                      <a:prstDash val="solid"/>
                      <a:round/>
                      <a:headEnd type="none" w="med" len="med"/>
                      <a:tailEnd type="none" w="med" len="med"/>
                    </a:lnL>
                    <a:lnR w="9525" cap="flat" cmpd="sng" algn="ctr">
                      <a:solidFill>
                        <a:srgbClr val="D7DEE8"/>
                      </a:solidFill>
                      <a:prstDash val="solid"/>
                      <a:round/>
                      <a:headEnd type="none" w="med" len="med"/>
                      <a:tailEnd type="none" w="med" len="med"/>
                    </a:lnR>
                    <a:lnT w="9525" cap="flat" cmpd="sng" algn="ctr">
                      <a:solidFill>
                        <a:srgbClr val="D7DEE8"/>
                      </a:solidFill>
                      <a:prstDash val="solid"/>
                      <a:round/>
                      <a:headEnd type="none" w="med" len="med"/>
                      <a:tailEnd type="none" w="med" len="med"/>
                    </a:lnT>
                    <a:lnB w="9525" cap="flat" cmpd="sng" algn="ctr">
                      <a:solidFill>
                        <a:srgbClr val="D7DEE8"/>
                      </a:solidFill>
                      <a:prstDash val="solid"/>
                      <a:round/>
                      <a:headEnd type="none" w="med" len="med"/>
                      <a:tailEnd type="none" w="med" len="med"/>
                    </a:lnB>
                    <a:solidFill>
                      <a:srgbClr val="FFFFFF"/>
                    </a:solidFill>
                  </a:tcPr>
                </a:tc>
                <a:tc>
                  <a:txBody>
                    <a:bodyPr/>
                    <a:lstStyle/>
                    <a:p>
                      <a:pPr algn="l" indent="0" marL="0">
                        <a:buNone/>
                      </a:pPr>
                      <a:r>
                        <a:rPr lang="en-US" sz="1050" dirty="0">
                          <a:solidFill>
                            <a:srgbClr val="3A4152"/>
                          </a:solidFill>
                          <a:latin typeface="Calibri" pitchFamily="34" charset="0"/>
                          <a:ea typeface="Calibri" pitchFamily="34" charset="-122"/>
                          <a:cs typeface="Calibri" pitchFamily="34" charset="-120"/>
                        </a:rPr>
                        <a:t>AI mengerti hubungan antar dokumen</a:t>
                      </a:r>
                      <a:endParaRPr lang="en-US" sz="1050" dirty="0">
                        <a:latin typeface="Calibri" charset="0"/>
                        <a:ea typeface="Calibri" charset="0"/>
                        <a:cs typeface="Calibri" charset="0"/>
                      </a:endParaRPr>
                    </a:p>
                  </a:txBody>
                  <a:tcPr marL="109728" marR="109728" marT="73152" marB="73152" anchor="ctr">
                    <a:lnL w="9525" cap="flat" cmpd="sng" algn="ctr">
                      <a:solidFill>
                        <a:srgbClr val="D7DEE8"/>
                      </a:solidFill>
                      <a:prstDash val="solid"/>
                      <a:round/>
                      <a:headEnd type="none" w="med" len="med"/>
                      <a:tailEnd type="none" w="med" len="med"/>
                    </a:lnL>
                    <a:lnR w="9525" cap="flat" cmpd="sng" algn="ctr">
                      <a:solidFill>
                        <a:srgbClr val="D7DEE8"/>
                      </a:solidFill>
                      <a:prstDash val="solid"/>
                      <a:round/>
                      <a:headEnd type="none" w="med" len="med"/>
                      <a:tailEnd type="none" w="med" len="med"/>
                    </a:lnR>
                    <a:lnT w="9525" cap="flat" cmpd="sng" algn="ctr">
                      <a:solidFill>
                        <a:srgbClr val="D7DEE8"/>
                      </a:solidFill>
                      <a:prstDash val="solid"/>
                      <a:round/>
                      <a:headEnd type="none" w="med" len="med"/>
                      <a:tailEnd type="none" w="med" len="med"/>
                    </a:lnT>
                    <a:lnB w="9525" cap="flat" cmpd="sng" algn="ctr">
                      <a:solidFill>
                        <a:srgbClr val="D7DEE8"/>
                      </a:solidFill>
                      <a:prstDash val="solid"/>
                      <a:round/>
                      <a:headEnd type="none" w="med" len="med"/>
                      <a:tailEnd type="none" w="med" len="med"/>
                    </a:lnB>
                    <a:solidFill>
                      <a:srgbClr val="FFFFFF"/>
                    </a:solidFill>
                  </a:tcPr>
                </a:tc>
                <a:tc>
                  <a:txBody>
                    <a:bodyPr/>
                    <a:lstStyle/>
                    <a:p>
                      <a:pPr algn="l" indent="0" marL="0">
                        <a:buNone/>
                      </a:pPr>
                      <a:r>
                        <a:rPr lang="en-US" sz="1050" dirty="0">
                          <a:solidFill>
                            <a:srgbClr val="3A4152"/>
                          </a:solidFill>
                          <a:latin typeface="Calibri" pitchFamily="34" charset="0"/>
                          <a:ea typeface="Calibri" pitchFamily="34" charset="-122"/>
                          <a:cs typeface="Calibri" pitchFamily="34" charset="-120"/>
                        </a:rPr>
                        <a:t>Otomatis connect informasi yang related</a:t>
                      </a:r>
                      <a:endParaRPr lang="en-US" sz="1050" dirty="0">
                        <a:latin typeface="Calibri" charset="0"/>
                        <a:ea typeface="Calibri" charset="0"/>
                        <a:cs typeface="Calibri" charset="0"/>
                      </a:endParaRPr>
                    </a:p>
                  </a:txBody>
                  <a:tcPr marL="109728" marR="109728" marT="73152" marB="73152" anchor="ctr">
                    <a:lnL w="9525" cap="flat" cmpd="sng" algn="ctr">
                      <a:solidFill>
                        <a:srgbClr val="D7DEE8"/>
                      </a:solidFill>
                      <a:prstDash val="solid"/>
                      <a:round/>
                      <a:headEnd type="none" w="med" len="med"/>
                      <a:tailEnd type="none" w="med" len="med"/>
                    </a:lnL>
                    <a:lnR w="9525" cap="flat" cmpd="sng" algn="ctr">
                      <a:solidFill>
                        <a:srgbClr val="D7DEE8"/>
                      </a:solidFill>
                      <a:prstDash val="solid"/>
                      <a:round/>
                      <a:headEnd type="none" w="med" len="med"/>
                      <a:tailEnd type="none" w="med" len="med"/>
                    </a:lnR>
                    <a:lnT w="9525" cap="flat" cmpd="sng" algn="ctr">
                      <a:solidFill>
                        <a:srgbClr val="D7DEE8"/>
                      </a:solidFill>
                      <a:prstDash val="solid"/>
                      <a:round/>
                      <a:headEnd type="none" w="med" len="med"/>
                      <a:tailEnd type="none" w="med" len="med"/>
                    </a:lnT>
                    <a:lnB w="9525" cap="flat" cmpd="sng" algn="ctr">
                      <a:solidFill>
                        <a:srgbClr val="D7DEE8"/>
                      </a:solidFill>
                      <a:prstDash val="solid"/>
                      <a:round/>
                      <a:headEnd type="none" w="med" len="med"/>
                      <a:tailEnd type="none" w="med" len="med"/>
                    </a:lnB>
                    <a:solidFill>
                      <a:srgbClr val="FFFFFF"/>
                    </a:solidFill>
                  </a:tcPr>
                </a:tc>
              </a:tr>
            </a:tbl>
          </a:graphicData>
        </a:graphic>
      </p:graphicFrame>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457200" y="274320"/>
            <a:ext cx="8229600" cy="274320"/>
          </a:xfrm>
          <a:prstGeom prst="rect">
            <a:avLst/>
          </a:prstGeom>
          <a:noFill/>
          <a:ln/>
        </p:spPr>
        <p:txBody>
          <a:bodyPr wrap="square" lIns="0" tIns="0" rIns="0" bIns="0" rtlCol="0" anchor="ctr"/>
          <a:lstStyle/>
          <a:p>
            <a:pPr indent="0" marL="0">
              <a:buNone/>
            </a:pPr>
            <a:r>
              <a:rPr lang="en-US" sz="1150" b="1" spc="150" kern="0" dirty="0">
                <a:solidFill>
                  <a:srgbClr val="C9962C"/>
                </a:solidFill>
                <a:latin typeface="Calibri" pitchFamily="34" charset="0"/>
                <a:ea typeface="Calibri" pitchFamily="34" charset="-122"/>
                <a:cs typeface="Calibri" pitchFamily="34" charset="-120"/>
              </a:rPr>
              <a:t>OPENTEXT</a:t>
            </a:r>
            <a:endParaRPr lang="en-US" sz="1150" dirty="0"/>
          </a:p>
        </p:txBody>
      </p:sp>
      <p:sp>
        <p:nvSpPr>
          <p:cNvPr id="3" name="Text 1"/>
          <p:cNvSpPr/>
          <p:nvPr/>
        </p:nvSpPr>
        <p:spPr>
          <a:xfrm>
            <a:off x="457200" y="548640"/>
            <a:ext cx="10058400" cy="457200"/>
          </a:xfrm>
          <a:prstGeom prst="rect">
            <a:avLst/>
          </a:prstGeom>
          <a:noFill/>
          <a:ln/>
        </p:spPr>
        <p:txBody>
          <a:bodyPr wrap="square" lIns="0" tIns="0" rIns="0" bIns="0" rtlCol="0" anchor="ctr"/>
          <a:lstStyle/>
          <a:p>
            <a:pPr indent="0" marL="0">
              <a:buNone/>
            </a:pPr>
            <a:r>
              <a:rPr lang="en-US" sz="2300" b="1" dirty="0">
                <a:solidFill>
                  <a:srgbClr val="1B2A4A"/>
                </a:solidFill>
                <a:latin typeface="Calibri" pitchFamily="34" charset="0"/>
                <a:ea typeface="Calibri" pitchFamily="34" charset="-122"/>
                <a:cs typeface="Calibri" pitchFamily="34" charset="-120"/>
              </a:rPr>
              <a:t>CAPABILITY PLATFORM OPENTEXT</a:t>
            </a:r>
            <a:endParaRPr lang="en-US" sz="2300" dirty="0"/>
          </a:p>
        </p:txBody>
      </p:sp>
      <p:graphicFrame>
        <p:nvGraphicFramePr>
          <p:cNvPr id="21" name="Table 0"/>
          <p:cNvGraphicFramePr>
            <a:graphicFrameLocks noGrp="1"/>
          </p:cNvGraphicFramePr>
          <p:nvPr>
            <p:extLst>
              <p:ext uri="{D42A27DB-BD31-4B8C-83A1-F6EECF244321}">
                <p14:modId xmlns:p14="http://schemas.microsoft.com/office/powerpoint/2010/main" val="1579011935"/>
              </p:ext>
            </p:extLst>
          </p:nvPr>
        </p:nvGraphicFramePr>
        <p:xfrm>
          <a:off x="457200" y="1051560"/>
          <a:ext cx="11274552" cy="914400"/>
        </p:xfrm>
        <a:graphic>
          <a:graphicData uri="http://schemas.openxmlformats.org/drawingml/2006/table">
            <a:tbl>
              <a:tblPr/>
              <a:tblGrid>
                <a:gridCol w="2468880"/>
                <a:gridCol w="4389120"/>
                <a:gridCol w="4416552"/>
              </a:tblGrid>
              <a:tr h="365760">
                <a:tc>
                  <a:txBody>
                    <a:bodyPr/>
                    <a:lstStyle/>
                    <a:p>
                      <a:pPr algn="l" indent="0" marL="0">
                        <a:buNone/>
                      </a:pPr>
                      <a:r>
                        <a:rPr lang="en-US" sz="1150" b="1" dirty="0">
                          <a:solidFill>
                            <a:srgbClr val="FFFFFF"/>
                          </a:solidFill>
                          <a:latin typeface="Calibri" pitchFamily="34" charset="0"/>
                          <a:ea typeface="Calibri" pitchFamily="34" charset="-122"/>
                          <a:cs typeface="Calibri" pitchFamily="34" charset="-120"/>
                        </a:rPr>
                        <a:t>Fitur</a:t>
                      </a:r>
                      <a:endParaRPr lang="en-US" sz="1150" dirty="0">
                        <a:latin typeface="Calibri" charset="0"/>
                        <a:ea typeface="Calibri" charset="0"/>
                        <a:cs typeface="Calibri" charset="0"/>
                      </a:endParaRPr>
                    </a:p>
                  </a:txBody>
                  <a:tcPr marL="109728" marR="109728" marT="73152" marB="73152" anchor="ctr">
                    <a:lnL w="9525" cap="flat" cmpd="sng" algn="ctr">
                      <a:solidFill>
                        <a:srgbClr val="D7DEE8"/>
                      </a:solidFill>
                      <a:prstDash val="solid"/>
                      <a:round/>
                      <a:headEnd type="none" w="med" len="med"/>
                      <a:tailEnd type="none" w="med" len="med"/>
                    </a:lnL>
                    <a:lnR w="9525" cap="flat" cmpd="sng" algn="ctr">
                      <a:solidFill>
                        <a:srgbClr val="D7DEE8"/>
                      </a:solidFill>
                      <a:prstDash val="solid"/>
                      <a:round/>
                      <a:headEnd type="none" w="med" len="med"/>
                      <a:tailEnd type="none" w="med" len="med"/>
                    </a:lnR>
                    <a:lnT w="9525" cap="flat" cmpd="sng" algn="ctr">
                      <a:solidFill>
                        <a:srgbClr val="D7DEE8"/>
                      </a:solidFill>
                      <a:prstDash val="solid"/>
                      <a:round/>
                      <a:headEnd type="none" w="med" len="med"/>
                      <a:tailEnd type="none" w="med" len="med"/>
                    </a:lnT>
                    <a:lnB w="9525" cap="flat" cmpd="sng" algn="ctr">
                      <a:solidFill>
                        <a:srgbClr val="D7DEE8"/>
                      </a:solidFill>
                      <a:prstDash val="solid"/>
                      <a:round/>
                      <a:headEnd type="none" w="med" len="med"/>
                      <a:tailEnd type="none" w="med" len="med"/>
                    </a:lnB>
                    <a:solidFill>
                      <a:srgbClr val="1B2A4A"/>
                    </a:solidFill>
                  </a:tcPr>
                </a:tc>
                <a:tc>
                  <a:txBody>
                    <a:bodyPr/>
                    <a:lstStyle/>
                    <a:p>
                      <a:pPr algn="l" indent="0" marL="0">
                        <a:buNone/>
                      </a:pPr>
                      <a:r>
                        <a:rPr lang="en-US" sz="1150" b="1" dirty="0">
                          <a:solidFill>
                            <a:srgbClr val="FFFFFF"/>
                          </a:solidFill>
                          <a:latin typeface="Calibri" pitchFamily="34" charset="0"/>
                          <a:ea typeface="Calibri" pitchFamily="34" charset="-122"/>
                          <a:cs typeface="Calibri" pitchFamily="34" charset="-120"/>
                        </a:rPr>
                        <a:t>Manfaat</a:t>
                      </a:r>
                      <a:endParaRPr lang="en-US" sz="1150" dirty="0">
                        <a:latin typeface="Calibri" charset="0"/>
                        <a:ea typeface="Calibri" charset="0"/>
                        <a:cs typeface="Calibri" charset="0"/>
                      </a:endParaRPr>
                    </a:p>
                  </a:txBody>
                  <a:tcPr marL="109728" marR="109728" marT="73152" marB="73152" anchor="ctr">
                    <a:lnL w="9525" cap="flat" cmpd="sng" algn="ctr">
                      <a:solidFill>
                        <a:srgbClr val="D7DEE8"/>
                      </a:solidFill>
                      <a:prstDash val="solid"/>
                      <a:round/>
                      <a:headEnd type="none" w="med" len="med"/>
                      <a:tailEnd type="none" w="med" len="med"/>
                    </a:lnL>
                    <a:lnR w="9525" cap="flat" cmpd="sng" algn="ctr">
                      <a:solidFill>
                        <a:srgbClr val="D7DEE8"/>
                      </a:solidFill>
                      <a:prstDash val="solid"/>
                      <a:round/>
                      <a:headEnd type="none" w="med" len="med"/>
                      <a:tailEnd type="none" w="med" len="med"/>
                    </a:lnR>
                    <a:lnT w="9525" cap="flat" cmpd="sng" algn="ctr">
                      <a:solidFill>
                        <a:srgbClr val="D7DEE8"/>
                      </a:solidFill>
                      <a:prstDash val="solid"/>
                      <a:round/>
                      <a:headEnd type="none" w="med" len="med"/>
                      <a:tailEnd type="none" w="med" len="med"/>
                    </a:lnT>
                    <a:lnB w="9525" cap="flat" cmpd="sng" algn="ctr">
                      <a:solidFill>
                        <a:srgbClr val="D7DEE8"/>
                      </a:solidFill>
                      <a:prstDash val="solid"/>
                      <a:round/>
                      <a:headEnd type="none" w="med" len="med"/>
                      <a:tailEnd type="none" w="med" len="med"/>
                    </a:lnB>
                    <a:solidFill>
                      <a:srgbClr val="1B2A4A"/>
                    </a:solidFill>
                  </a:tcPr>
                </a:tc>
                <a:tc>
                  <a:txBody>
                    <a:bodyPr/>
                    <a:lstStyle/>
                    <a:p>
                      <a:pPr algn="l" indent="0" marL="0">
                        <a:buNone/>
                      </a:pPr>
                      <a:r>
                        <a:rPr lang="en-US" sz="1150" b="1" dirty="0">
                          <a:solidFill>
                            <a:srgbClr val="FFFFFF"/>
                          </a:solidFill>
                          <a:latin typeface="Calibri" pitchFamily="34" charset="0"/>
                          <a:ea typeface="Calibri" pitchFamily="34" charset="-122"/>
                          <a:cs typeface="Calibri" pitchFamily="34" charset="-120"/>
                        </a:rPr>
                        <a:t>Contoh Penggunaan</a:t>
                      </a:r>
                      <a:endParaRPr lang="en-US" sz="1150" dirty="0">
                        <a:latin typeface="Calibri" charset="0"/>
                        <a:ea typeface="Calibri" charset="0"/>
                        <a:cs typeface="Calibri" charset="0"/>
                      </a:endParaRPr>
                    </a:p>
                  </a:txBody>
                  <a:tcPr marL="109728" marR="109728" marT="73152" marB="73152" anchor="ctr">
                    <a:lnL w="9525" cap="flat" cmpd="sng" algn="ctr">
                      <a:solidFill>
                        <a:srgbClr val="D7DEE8"/>
                      </a:solidFill>
                      <a:prstDash val="solid"/>
                      <a:round/>
                      <a:headEnd type="none" w="med" len="med"/>
                      <a:tailEnd type="none" w="med" len="med"/>
                    </a:lnL>
                    <a:lnR w="9525" cap="flat" cmpd="sng" algn="ctr">
                      <a:solidFill>
                        <a:srgbClr val="D7DEE8"/>
                      </a:solidFill>
                      <a:prstDash val="solid"/>
                      <a:round/>
                      <a:headEnd type="none" w="med" len="med"/>
                      <a:tailEnd type="none" w="med" len="med"/>
                    </a:lnR>
                    <a:lnT w="9525" cap="flat" cmpd="sng" algn="ctr">
                      <a:solidFill>
                        <a:srgbClr val="D7DEE8"/>
                      </a:solidFill>
                      <a:prstDash val="solid"/>
                      <a:round/>
                      <a:headEnd type="none" w="med" len="med"/>
                      <a:tailEnd type="none" w="med" len="med"/>
                    </a:lnT>
                    <a:lnB w="9525" cap="flat" cmpd="sng" algn="ctr">
                      <a:solidFill>
                        <a:srgbClr val="D7DEE8"/>
                      </a:solidFill>
                      <a:prstDash val="solid"/>
                      <a:round/>
                      <a:headEnd type="none" w="med" len="med"/>
                      <a:tailEnd type="none" w="med" len="med"/>
                    </a:lnB>
                    <a:solidFill>
                      <a:srgbClr val="1B2A4A"/>
                    </a:solidFill>
                  </a:tcPr>
                </a:tc>
              </a:tr>
              <a:tr h="457200">
                <a:tc>
                  <a:txBody>
                    <a:bodyPr/>
                    <a:lstStyle/>
                    <a:p>
                      <a:pPr algn="l" indent="0" marL="0">
                        <a:buNone/>
                      </a:pPr>
                      <a:r>
                        <a:rPr lang="en-US" sz="950" b="1" dirty="0">
                          <a:solidFill>
                            <a:srgbClr val="1B2A4A"/>
                          </a:solidFill>
                          <a:latin typeface="Calibri" pitchFamily="34" charset="0"/>
                          <a:ea typeface="Calibri" pitchFamily="34" charset="-122"/>
                          <a:cs typeface="Calibri" pitchFamily="34" charset="-120"/>
                        </a:rPr>
                        <a:t>EDI Otomatis</a:t>
                      </a:r>
                      <a:endParaRPr lang="en-US" sz="950" dirty="0">
                        <a:latin typeface="Calibri" charset="0"/>
                        <a:ea typeface="Calibri" charset="0"/>
                        <a:cs typeface="Calibri" charset="0"/>
                      </a:endParaRPr>
                    </a:p>
                  </a:txBody>
                  <a:tcPr marL="109728" marR="109728" marT="73152" marB="73152" anchor="ctr">
                    <a:lnL w="9525" cap="flat" cmpd="sng" algn="ctr">
                      <a:solidFill>
                        <a:srgbClr val="D7DEE8"/>
                      </a:solidFill>
                      <a:prstDash val="solid"/>
                      <a:round/>
                      <a:headEnd type="none" w="med" len="med"/>
                      <a:tailEnd type="none" w="med" len="med"/>
                    </a:lnL>
                    <a:lnR w="9525" cap="flat" cmpd="sng" algn="ctr">
                      <a:solidFill>
                        <a:srgbClr val="D7DEE8"/>
                      </a:solidFill>
                      <a:prstDash val="solid"/>
                      <a:round/>
                      <a:headEnd type="none" w="med" len="med"/>
                      <a:tailEnd type="none" w="med" len="med"/>
                    </a:lnR>
                    <a:lnT w="9525" cap="flat" cmpd="sng" algn="ctr">
                      <a:solidFill>
                        <a:srgbClr val="D7DEE8"/>
                      </a:solidFill>
                      <a:prstDash val="solid"/>
                      <a:round/>
                      <a:headEnd type="none" w="med" len="med"/>
                      <a:tailEnd type="none" w="med" len="med"/>
                    </a:lnT>
                    <a:lnB w="9525" cap="flat" cmpd="sng" algn="ctr">
                      <a:solidFill>
                        <a:srgbClr val="D7DEE8"/>
                      </a:solidFill>
                      <a:prstDash val="solid"/>
                      <a:round/>
                      <a:headEnd type="none" w="med" len="med"/>
                      <a:tailEnd type="none" w="med" len="med"/>
                    </a:lnB>
                    <a:solidFill>
                      <a:srgbClr val="FFFFFF"/>
                    </a:solidFill>
                  </a:tcPr>
                </a:tc>
                <a:tc>
                  <a:txBody>
                    <a:bodyPr/>
                    <a:lstStyle/>
                    <a:p>
                      <a:pPr algn="l" indent="0" marL="0">
                        <a:buNone/>
                      </a:pPr>
                      <a:r>
                        <a:rPr lang="en-US" sz="950" dirty="0">
                          <a:solidFill>
                            <a:srgbClr val="3A4152"/>
                          </a:solidFill>
                          <a:latin typeface="Calibri" pitchFamily="34" charset="0"/>
                          <a:ea typeface="Calibri" pitchFamily="34" charset="-122"/>
                          <a:cs typeface="Calibri" pitchFamily="34" charset="-120"/>
                        </a:rPr>
                        <a:t>Pertukaran data digital dengan supplier</a:t>
                      </a:r>
                      <a:endParaRPr lang="en-US" sz="950" dirty="0">
                        <a:latin typeface="Calibri" charset="0"/>
                        <a:ea typeface="Calibri" charset="0"/>
                        <a:cs typeface="Calibri" charset="0"/>
                      </a:endParaRPr>
                    </a:p>
                  </a:txBody>
                  <a:tcPr marL="109728" marR="109728" marT="73152" marB="73152" anchor="ctr">
                    <a:lnL w="9525" cap="flat" cmpd="sng" algn="ctr">
                      <a:solidFill>
                        <a:srgbClr val="D7DEE8"/>
                      </a:solidFill>
                      <a:prstDash val="solid"/>
                      <a:round/>
                      <a:headEnd type="none" w="med" len="med"/>
                      <a:tailEnd type="none" w="med" len="med"/>
                    </a:lnL>
                    <a:lnR w="9525" cap="flat" cmpd="sng" algn="ctr">
                      <a:solidFill>
                        <a:srgbClr val="D7DEE8"/>
                      </a:solidFill>
                      <a:prstDash val="solid"/>
                      <a:round/>
                      <a:headEnd type="none" w="med" len="med"/>
                      <a:tailEnd type="none" w="med" len="med"/>
                    </a:lnR>
                    <a:lnT w="9525" cap="flat" cmpd="sng" algn="ctr">
                      <a:solidFill>
                        <a:srgbClr val="D7DEE8"/>
                      </a:solidFill>
                      <a:prstDash val="solid"/>
                      <a:round/>
                      <a:headEnd type="none" w="med" len="med"/>
                      <a:tailEnd type="none" w="med" len="med"/>
                    </a:lnT>
                    <a:lnB w="9525" cap="flat" cmpd="sng" algn="ctr">
                      <a:solidFill>
                        <a:srgbClr val="D7DEE8"/>
                      </a:solidFill>
                      <a:prstDash val="solid"/>
                      <a:round/>
                      <a:headEnd type="none" w="med" len="med"/>
                      <a:tailEnd type="none" w="med" len="med"/>
                    </a:lnB>
                    <a:solidFill>
                      <a:srgbClr val="FFFFFF"/>
                    </a:solidFill>
                  </a:tcPr>
                </a:tc>
                <a:tc>
                  <a:txBody>
                    <a:bodyPr/>
                    <a:lstStyle/>
                    <a:p>
                      <a:pPr algn="l" indent="0" marL="0">
                        <a:buNone/>
                      </a:pPr>
                      <a:r>
                        <a:rPr lang="en-US" sz="950" dirty="0">
                          <a:solidFill>
                            <a:srgbClr val="3A4152"/>
                          </a:solidFill>
                          <a:latin typeface="Calibri" pitchFamily="34" charset="0"/>
                          <a:ea typeface="Calibri" pitchFamily="34" charset="-122"/>
                          <a:cs typeface="Calibri" pitchFamily="34" charset="-120"/>
                        </a:rPr>
                        <a:t>Invoice, PO, dokumen pengiriman jadi otomatis</a:t>
                      </a:r>
                      <a:endParaRPr lang="en-US" sz="950" dirty="0">
                        <a:latin typeface="Calibri" charset="0"/>
                        <a:ea typeface="Calibri" charset="0"/>
                        <a:cs typeface="Calibri" charset="0"/>
                      </a:endParaRPr>
                    </a:p>
                  </a:txBody>
                  <a:tcPr marL="109728" marR="109728" marT="73152" marB="73152" anchor="ctr">
                    <a:lnL w="9525" cap="flat" cmpd="sng" algn="ctr">
                      <a:solidFill>
                        <a:srgbClr val="D7DEE8"/>
                      </a:solidFill>
                      <a:prstDash val="solid"/>
                      <a:round/>
                      <a:headEnd type="none" w="med" len="med"/>
                      <a:tailEnd type="none" w="med" len="med"/>
                    </a:lnL>
                    <a:lnR w="9525" cap="flat" cmpd="sng" algn="ctr">
                      <a:solidFill>
                        <a:srgbClr val="D7DEE8"/>
                      </a:solidFill>
                      <a:prstDash val="solid"/>
                      <a:round/>
                      <a:headEnd type="none" w="med" len="med"/>
                      <a:tailEnd type="none" w="med" len="med"/>
                    </a:lnR>
                    <a:lnT w="9525" cap="flat" cmpd="sng" algn="ctr">
                      <a:solidFill>
                        <a:srgbClr val="D7DEE8"/>
                      </a:solidFill>
                      <a:prstDash val="solid"/>
                      <a:round/>
                      <a:headEnd type="none" w="med" len="med"/>
                      <a:tailEnd type="none" w="med" len="med"/>
                    </a:lnT>
                    <a:lnB w="9525" cap="flat" cmpd="sng" algn="ctr">
                      <a:solidFill>
                        <a:srgbClr val="D7DEE8"/>
                      </a:solidFill>
                      <a:prstDash val="solid"/>
                      <a:round/>
                      <a:headEnd type="none" w="med" len="med"/>
                      <a:tailEnd type="none" w="med" len="med"/>
                    </a:lnB>
                    <a:solidFill>
                      <a:srgbClr val="FFFFFF"/>
                    </a:solidFill>
                  </a:tcPr>
                </a:tc>
              </a:tr>
              <a:tr h="457200">
                <a:tc>
                  <a:txBody>
                    <a:bodyPr/>
                    <a:lstStyle/>
                    <a:p>
                      <a:pPr algn="l" indent="0" marL="0">
                        <a:buNone/>
                      </a:pPr>
                      <a:r>
                        <a:rPr lang="en-US" sz="950" b="1" dirty="0">
                          <a:solidFill>
                            <a:srgbClr val="1B2A4A"/>
                          </a:solidFill>
                          <a:latin typeface="Calibri" pitchFamily="34" charset="0"/>
                          <a:ea typeface="Calibri" pitchFamily="34" charset="-122"/>
                          <a:cs typeface="Calibri" pitchFamily="34" charset="-120"/>
                        </a:rPr>
                        <a:t>E-Invoicing</a:t>
                      </a:r>
                      <a:endParaRPr lang="en-US" sz="950" dirty="0">
                        <a:latin typeface="Calibri" charset="0"/>
                        <a:ea typeface="Calibri" charset="0"/>
                        <a:cs typeface="Calibri" charset="0"/>
                      </a:endParaRPr>
                    </a:p>
                  </a:txBody>
                  <a:tcPr marL="109728" marR="109728" marT="73152" marB="73152" anchor="ctr">
                    <a:lnL w="9525" cap="flat" cmpd="sng" algn="ctr">
                      <a:solidFill>
                        <a:srgbClr val="D7DEE8"/>
                      </a:solidFill>
                      <a:prstDash val="solid"/>
                      <a:round/>
                      <a:headEnd type="none" w="med" len="med"/>
                      <a:tailEnd type="none" w="med" len="med"/>
                    </a:lnL>
                    <a:lnR w="9525" cap="flat" cmpd="sng" algn="ctr">
                      <a:solidFill>
                        <a:srgbClr val="D7DEE8"/>
                      </a:solidFill>
                      <a:prstDash val="solid"/>
                      <a:round/>
                      <a:headEnd type="none" w="med" len="med"/>
                      <a:tailEnd type="none" w="med" len="med"/>
                    </a:lnR>
                    <a:lnT w="9525" cap="flat" cmpd="sng" algn="ctr">
                      <a:solidFill>
                        <a:srgbClr val="D7DEE8"/>
                      </a:solidFill>
                      <a:prstDash val="solid"/>
                      <a:round/>
                      <a:headEnd type="none" w="med" len="med"/>
                      <a:tailEnd type="none" w="med" len="med"/>
                    </a:lnT>
                    <a:lnB w="9525" cap="flat" cmpd="sng" algn="ctr">
                      <a:solidFill>
                        <a:srgbClr val="D7DEE8"/>
                      </a:solidFill>
                      <a:prstDash val="solid"/>
                      <a:round/>
                      <a:headEnd type="none" w="med" len="med"/>
                      <a:tailEnd type="none" w="med" len="med"/>
                    </a:lnB>
                    <a:solidFill>
                      <a:srgbClr val="F5F8FC"/>
                    </a:solidFill>
                  </a:tcPr>
                </a:tc>
                <a:tc>
                  <a:txBody>
                    <a:bodyPr/>
                    <a:lstStyle/>
                    <a:p>
                      <a:pPr algn="l" indent="0" marL="0">
                        <a:buNone/>
                      </a:pPr>
                      <a:r>
                        <a:rPr lang="en-US" sz="950" dirty="0">
                          <a:solidFill>
                            <a:srgbClr val="3A4152"/>
                          </a:solidFill>
                          <a:latin typeface="Calibri" pitchFamily="34" charset="0"/>
                          <a:ea typeface="Calibri" pitchFamily="34" charset="-122"/>
                          <a:cs typeface="Calibri" pitchFamily="34" charset="-120"/>
                        </a:rPr>
                        <a:t>Proses invoice digital tanpa kertas</a:t>
                      </a:r>
                      <a:endParaRPr lang="en-US" sz="950" dirty="0">
                        <a:latin typeface="Calibri" charset="0"/>
                        <a:ea typeface="Calibri" charset="0"/>
                        <a:cs typeface="Calibri" charset="0"/>
                      </a:endParaRPr>
                    </a:p>
                  </a:txBody>
                  <a:tcPr marL="109728" marR="109728" marT="73152" marB="73152" anchor="ctr">
                    <a:lnL w="9525" cap="flat" cmpd="sng" algn="ctr">
                      <a:solidFill>
                        <a:srgbClr val="D7DEE8"/>
                      </a:solidFill>
                      <a:prstDash val="solid"/>
                      <a:round/>
                      <a:headEnd type="none" w="med" len="med"/>
                      <a:tailEnd type="none" w="med" len="med"/>
                    </a:lnL>
                    <a:lnR w="9525" cap="flat" cmpd="sng" algn="ctr">
                      <a:solidFill>
                        <a:srgbClr val="D7DEE8"/>
                      </a:solidFill>
                      <a:prstDash val="solid"/>
                      <a:round/>
                      <a:headEnd type="none" w="med" len="med"/>
                      <a:tailEnd type="none" w="med" len="med"/>
                    </a:lnR>
                    <a:lnT w="9525" cap="flat" cmpd="sng" algn="ctr">
                      <a:solidFill>
                        <a:srgbClr val="D7DEE8"/>
                      </a:solidFill>
                      <a:prstDash val="solid"/>
                      <a:round/>
                      <a:headEnd type="none" w="med" len="med"/>
                      <a:tailEnd type="none" w="med" len="med"/>
                    </a:lnT>
                    <a:lnB w="9525" cap="flat" cmpd="sng" algn="ctr">
                      <a:solidFill>
                        <a:srgbClr val="D7DEE8"/>
                      </a:solidFill>
                      <a:prstDash val="solid"/>
                      <a:round/>
                      <a:headEnd type="none" w="med" len="med"/>
                      <a:tailEnd type="none" w="med" len="med"/>
                    </a:lnB>
                    <a:solidFill>
                      <a:srgbClr val="F5F8FC"/>
                    </a:solidFill>
                  </a:tcPr>
                </a:tc>
                <a:tc>
                  <a:txBody>
                    <a:bodyPr/>
                    <a:lstStyle/>
                    <a:p>
                      <a:pPr algn="l" indent="0" marL="0">
                        <a:buNone/>
                      </a:pPr>
                      <a:r>
                        <a:rPr lang="en-US" sz="950" dirty="0">
                          <a:solidFill>
                            <a:srgbClr val="3A4152"/>
                          </a:solidFill>
                          <a:latin typeface="Calibri" pitchFamily="34" charset="0"/>
                          <a:ea typeface="Calibri" pitchFamily="34" charset="-122"/>
                          <a:cs typeface="Calibri" pitchFamily="34" charset="-120"/>
                        </a:rPr>
                        <a:t>Invoice lebih cepat, pembayaran lebih cepat</a:t>
                      </a:r>
                      <a:endParaRPr lang="en-US" sz="950" dirty="0">
                        <a:latin typeface="Calibri" charset="0"/>
                        <a:ea typeface="Calibri" charset="0"/>
                        <a:cs typeface="Calibri" charset="0"/>
                      </a:endParaRPr>
                    </a:p>
                  </a:txBody>
                  <a:tcPr marL="109728" marR="109728" marT="73152" marB="73152" anchor="ctr">
                    <a:lnL w="9525" cap="flat" cmpd="sng" algn="ctr">
                      <a:solidFill>
                        <a:srgbClr val="D7DEE8"/>
                      </a:solidFill>
                      <a:prstDash val="solid"/>
                      <a:round/>
                      <a:headEnd type="none" w="med" len="med"/>
                      <a:tailEnd type="none" w="med" len="med"/>
                    </a:lnL>
                    <a:lnR w="9525" cap="flat" cmpd="sng" algn="ctr">
                      <a:solidFill>
                        <a:srgbClr val="D7DEE8"/>
                      </a:solidFill>
                      <a:prstDash val="solid"/>
                      <a:round/>
                      <a:headEnd type="none" w="med" len="med"/>
                      <a:tailEnd type="none" w="med" len="med"/>
                    </a:lnR>
                    <a:lnT w="9525" cap="flat" cmpd="sng" algn="ctr">
                      <a:solidFill>
                        <a:srgbClr val="D7DEE8"/>
                      </a:solidFill>
                      <a:prstDash val="solid"/>
                      <a:round/>
                      <a:headEnd type="none" w="med" len="med"/>
                      <a:tailEnd type="none" w="med" len="med"/>
                    </a:lnT>
                    <a:lnB w="9525" cap="flat" cmpd="sng" algn="ctr">
                      <a:solidFill>
                        <a:srgbClr val="D7DEE8"/>
                      </a:solidFill>
                      <a:prstDash val="solid"/>
                      <a:round/>
                      <a:headEnd type="none" w="med" len="med"/>
                      <a:tailEnd type="none" w="med" len="med"/>
                    </a:lnB>
                    <a:solidFill>
                      <a:srgbClr val="F5F8FC"/>
                    </a:solidFill>
                  </a:tcPr>
                </a:tc>
              </a:tr>
              <a:tr h="457200">
                <a:tc>
                  <a:txBody>
                    <a:bodyPr/>
                    <a:lstStyle/>
                    <a:p>
                      <a:pPr algn="l" indent="0" marL="0">
                        <a:buNone/>
                      </a:pPr>
                      <a:r>
                        <a:rPr lang="en-US" sz="950" b="1" dirty="0">
                          <a:solidFill>
                            <a:srgbClr val="1B2A4A"/>
                          </a:solidFill>
                          <a:latin typeface="Calibri" pitchFamily="34" charset="0"/>
                          <a:ea typeface="Calibri" pitchFamily="34" charset="-122"/>
                          <a:cs typeface="Calibri" pitchFamily="34" charset="-120"/>
                        </a:rPr>
                        <a:t>Manajemen Mitra Dagang</a:t>
                      </a:r>
                      <a:endParaRPr lang="en-US" sz="950" dirty="0">
                        <a:latin typeface="Calibri" charset="0"/>
                        <a:ea typeface="Calibri" charset="0"/>
                        <a:cs typeface="Calibri" charset="0"/>
                      </a:endParaRPr>
                    </a:p>
                  </a:txBody>
                  <a:tcPr marL="109728" marR="109728" marT="73152" marB="73152" anchor="ctr">
                    <a:lnL w="9525" cap="flat" cmpd="sng" algn="ctr">
                      <a:solidFill>
                        <a:srgbClr val="D7DEE8"/>
                      </a:solidFill>
                      <a:prstDash val="solid"/>
                      <a:round/>
                      <a:headEnd type="none" w="med" len="med"/>
                      <a:tailEnd type="none" w="med" len="med"/>
                    </a:lnL>
                    <a:lnR w="9525" cap="flat" cmpd="sng" algn="ctr">
                      <a:solidFill>
                        <a:srgbClr val="D7DEE8"/>
                      </a:solidFill>
                      <a:prstDash val="solid"/>
                      <a:round/>
                      <a:headEnd type="none" w="med" len="med"/>
                      <a:tailEnd type="none" w="med" len="med"/>
                    </a:lnR>
                    <a:lnT w="9525" cap="flat" cmpd="sng" algn="ctr">
                      <a:solidFill>
                        <a:srgbClr val="D7DEE8"/>
                      </a:solidFill>
                      <a:prstDash val="solid"/>
                      <a:round/>
                      <a:headEnd type="none" w="med" len="med"/>
                      <a:tailEnd type="none" w="med" len="med"/>
                    </a:lnT>
                    <a:lnB w="9525" cap="flat" cmpd="sng" algn="ctr">
                      <a:solidFill>
                        <a:srgbClr val="D7DEE8"/>
                      </a:solidFill>
                      <a:prstDash val="solid"/>
                      <a:round/>
                      <a:headEnd type="none" w="med" len="med"/>
                      <a:tailEnd type="none" w="med" len="med"/>
                    </a:lnB>
                    <a:solidFill>
                      <a:srgbClr val="FFFFFF"/>
                    </a:solidFill>
                  </a:tcPr>
                </a:tc>
                <a:tc>
                  <a:txBody>
                    <a:bodyPr/>
                    <a:lstStyle/>
                    <a:p>
                      <a:pPr algn="l" indent="0" marL="0">
                        <a:buNone/>
                      </a:pPr>
                      <a:r>
                        <a:rPr lang="en-US" sz="950" dirty="0">
                          <a:solidFill>
                            <a:srgbClr val="3A4152"/>
                          </a:solidFill>
                          <a:latin typeface="Calibri" pitchFamily="34" charset="0"/>
                          <a:ea typeface="Calibri" pitchFamily="34" charset="-122"/>
                          <a:cs typeface="Calibri" pitchFamily="34" charset="-120"/>
                        </a:rPr>
                        <a:t>Terhubung dengan 1000+ mitra supplier</a:t>
                      </a:r>
                      <a:endParaRPr lang="en-US" sz="950" dirty="0">
                        <a:latin typeface="Calibri" charset="0"/>
                        <a:ea typeface="Calibri" charset="0"/>
                        <a:cs typeface="Calibri" charset="0"/>
                      </a:endParaRPr>
                    </a:p>
                  </a:txBody>
                  <a:tcPr marL="109728" marR="109728" marT="73152" marB="73152" anchor="ctr">
                    <a:lnL w="9525" cap="flat" cmpd="sng" algn="ctr">
                      <a:solidFill>
                        <a:srgbClr val="D7DEE8"/>
                      </a:solidFill>
                      <a:prstDash val="solid"/>
                      <a:round/>
                      <a:headEnd type="none" w="med" len="med"/>
                      <a:tailEnd type="none" w="med" len="med"/>
                    </a:lnL>
                    <a:lnR w="9525" cap="flat" cmpd="sng" algn="ctr">
                      <a:solidFill>
                        <a:srgbClr val="D7DEE8"/>
                      </a:solidFill>
                      <a:prstDash val="solid"/>
                      <a:round/>
                      <a:headEnd type="none" w="med" len="med"/>
                      <a:tailEnd type="none" w="med" len="med"/>
                    </a:lnR>
                    <a:lnT w="9525" cap="flat" cmpd="sng" algn="ctr">
                      <a:solidFill>
                        <a:srgbClr val="D7DEE8"/>
                      </a:solidFill>
                      <a:prstDash val="solid"/>
                      <a:round/>
                      <a:headEnd type="none" w="med" len="med"/>
                      <a:tailEnd type="none" w="med" len="med"/>
                    </a:lnT>
                    <a:lnB w="9525" cap="flat" cmpd="sng" algn="ctr">
                      <a:solidFill>
                        <a:srgbClr val="D7DEE8"/>
                      </a:solidFill>
                      <a:prstDash val="solid"/>
                      <a:round/>
                      <a:headEnd type="none" w="med" len="med"/>
                      <a:tailEnd type="none" w="med" len="med"/>
                    </a:lnB>
                    <a:solidFill>
                      <a:srgbClr val="FFFFFF"/>
                    </a:solidFill>
                  </a:tcPr>
                </a:tc>
                <a:tc>
                  <a:txBody>
                    <a:bodyPr/>
                    <a:lstStyle/>
                    <a:p>
                      <a:pPr algn="l" indent="0" marL="0">
                        <a:buNone/>
                      </a:pPr>
                      <a:r>
                        <a:rPr lang="en-US" sz="950" dirty="0">
                          <a:solidFill>
                            <a:srgbClr val="3A4152"/>
                          </a:solidFill>
                          <a:latin typeface="Calibri" pitchFamily="34" charset="0"/>
                          <a:ea typeface="Calibri" pitchFamily="34" charset="-122"/>
                          <a:cs typeface="Calibri" pitchFamily="34" charset="-120"/>
                        </a:rPr>
                        <a:t>Operasi global dengan 1 platform</a:t>
                      </a:r>
                      <a:endParaRPr lang="en-US" sz="950" dirty="0">
                        <a:latin typeface="Calibri" charset="0"/>
                        <a:ea typeface="Calibri" charset="0"/>
                        <a:cs typeface="Calibri" charset="0"/>
                      </a:endParaRPr>
                    </a:p>
                  </a:txBody>
                  <a:tcPr marL="109728" marR="109728" marT="73152" marB="73152" anchor="ctr">
                    <a:lnL w="9525" cap="flat" cmpd="sng" algn="ctr">
                      <a:solidFill>
                        <a:srgbClr val="D7DEE8"/>
                      </a:solidFill>
                      <a:prstDash val="solid"/>
                      <a:round/>
                      <a:headEnd type="none" w="med" len="med"/>
                      <a:tailEnd type="none" w="med" len="med"/>
                    </a:lnL>
                    <a:lnR w="9525" cap="flat" cmpd="sng" algn="ctr">
                      <a:solidFill>
                        <a:srgbClr val="D7DEE8"/>
                      </a:solidFill>
                      <a:prstDash val="solid"/>
                      <a:round/>
                      <a:headEnd type="none" w="med" len="med"/>
                      <a:tailEnd type="none" w="med" len="med"/>
                    </a:lnR>
                    <a:lnT w="9525" cap="flat" cmpd="sng" algn="ctr">
                      <a:solidFill>
                        <a:srgbClr val="D7DEE8"/>
                      </a:solidFill>
                      <a:prstDash val="solid"/>
                      <a:round/>
                      <a:headEnd type="none" w="med" len="med"/>
                      <a:tailEnd type="none" w="med" len="med"/>
                    </a:lnT>
                    <a:lnB w="9525" cap="flat" cmpd="sng" algn="ctr">
                      <a:solidFill>
                        <a:srgbClr val="D7DEE8"/>
                      </a:solidFill>
                      <a:prstDash val="solid"/>
                      <a:round/>
                      <a:headEnd type="none" w="med" len="med"/>
                      <a:tailEnd type="none" w="med" len="med"/>
                    </a:lnB>
                    <a:solidFill>
                      <a:srgbClr val="FFFFFF"/>
                    </a:solidFill>
                  </a:tcPr>
                </a:tc>
              </a:tr>
              <a:tr h="457200">
                <a:tc>
                  <a:txBody>
                    <a:bodyPr/>
                    <a:lstStyle/>
                    <a:p>
                      <a:pPr algn="l" indent="0" marL="0">
                        <a:buNone/>
                      </a:pPr>
                      <a:r>
                        <a:rPr lang="en-US" sz="950" b="1" dirty="0">
                          <a:solidFill>
                            <a:srgbClr val="1B2A4A"/>
                          </a:solidFill>
                          <a:latin typeface="Calibri" pitchFamily="34" charset="0"/>
                          <a:ea typeface="Calibri" pitchFamily="34" charset="-122"/>
                          <a:cs typeface="Calibri" pitchFamily="34" charset="-120"/>
                        </a:rPr>
                        <a:t>Visibilitas Real-time</a:t>
                      </a:r>
                      <a:endParaRPr lang="en-US" sz="950" dirty="0">
                        <a:latin typeface="Calibri" charset="0"/>
                        <a:ea typeface="Calibri" charset="0"/>
                        <a:cs typeface="Calibri" charset="0"/>
                      </a:endParaRPr>
                    </a:p>
                  </a:txBody>
                  <a:tcPr marL="109728" marR="109728" marT="73152" marB="73152" anchor="ctr">
                    <a:lnL w="9525" cap="flat" cmpd="sng" algn="ctr">
                      <a:solidFill>
                        <a:srgbClr val="D7DEE8"/>
                      </a:solidFill>
                      <a:prstDash val="solid"/>
                      <a:round/>
                      <a:headEnd type="none" w="med" len="med"/>
                      <a:tailEnd type="none" w="med" len="med"/>
                    </a:lnL>
                    <a:lnR w="9525" cap="flat" cmpd="sng" algn="ctr">
                      <a:solidFill>
                        <a:srgbClr val="D7DEE8"/>
                      </a:solidFill>
                      <a:prstDash val="solid"/>
                      <a:round/>
                      <a:headEnd type="none" w="med" len="med"/>
                      <a:tailEnd type="none" w="med" len="med"/>
                    </a:lnR>
                    <a:lnT w="9525" cap="flat" cmpd="sng" algn="ctr">
                      <a:solidFill>
                        <a:srgbClr val="D7DEE8"/>
                      </a:solidFill>
                      <a:prstDash val="solid"/>
                      <a:round/>
                      <a:headEnd type="none" w="med" len="med"/>
                      <a:tailEnd type="none" w="med" len="med"/>
                    </a:lnT>
                    <a:lnB w="9525" cap="flat" cmpd="sng" algn="ctr">
                      <a:solidFill>
                        <a:srgbClr val="D7DEE8"/>
                      </a:solidFill>
                      <a:prstDash val="solid"/>
                      <a:round/>
                      <a:headEnd type="none" w="med" len="med"/>
                      <a:tailEnd type="none" w="med" len="med"/>
                    </a:lnB>
                    <a:solidFill>
                      <a:srgbClr val="F5F8FC"/>
                    </a:solidFill>
                  </a:tcPr>
                </a:tc>
                <a:tc>
                  <a:txBody>
                    <a:bodyPr/>
                    <a:lstStyle/>
                    <a:p>
                      <a:pPr algn="l" indent="0" marL="0">
                        <a:buNone/>
                      </a:pPr>
                      <a:r>
                        <a:rPr lang="en-US" sz="950" dirty="0">
                          <a:solidFill>
                            <a:srgbClr val="3A4152"/>
                          </a:solidFill>
                          <a:latin typeface="Calibri" pitchFamily="34" charset="0"/>
                          <a:ea typeface="Calibri" pitchFamily="34" charset="-122"/>
                          <a:cs typeface="Calibri" pitchFamily="34" charset="-120"/>
                        </a:rPr>
                        <a:t>Track pesanan &amp; pengiriman realtime</a:t>
                      </a:r>
                      <a:endParaRPr lang="en-US" sz="950" dirty="0">
                        <a:latin typeface="Calibri" charset="0"/>
                        <a:ea typeface="Calibri" charset="0"/>
                        <a:cs typeface="Calibri" charset="0"/>
                      </a:endParaRPr>
                    </a:p>
                  </a:txBody>
                  <a:tcPr marL="109728" marR="109728" marT="73152" marB="73152" anchor="ctr">
                    <a:lnL w="9525" cap="flat" cmpd="sng" algn="ctr">
                      <a:solidFill>
                        <a:srgbClr val="D7DEE8"/>
                      </a:solidFill>
                      <a:prstDash val="solid"/>
                      <a:round/>
                      <a:headEnd type="none" w="med" len="med"/>
                      <a:tailEnd type="none" w="med" len="med"/>
                    </a:lnL>
                    <a:lnR w="9525" cap="flat" cmpd="sng" algn="ctr">
                      <a:solidFill>
                        <a:srgbClr val="D7DEE8"/>
                      </a:solidFill>
                      <a:prstDash val="solid"/>
                      <a:round/>
                      <a:headEnd type="none" w="med" len="med"/>
                      <a:tailEnd type="none" w="med" len="med"/>
                    </a:lnR>
                    <a:lnT w="9525" cap="flat" cmpd="sng" algn="ctr">
                      <a:solidFill>
                        <a:srgbClr val="D7DEE8"/>
                      </a:solidFill>
                      <a:prstDash val="solid"/>
                      <a:round/>
                      <a:headEnd type="none" w="med" len="med"/>
                      <a:tailEnd type="none" w="med" len="med"/>
                    </a:lnT>
                    <a:lnB w="9525" cap="flat" cmpd="sng" algn="ctr">
                      <a:solidFill>
                        <a:srgbClr val="D7DEE8"/>
                      </a:solidFill>
                      <a:prstDash val="solid"/>
                      <a:round/>
                      <a:headEnd type="none" w="med" len="med"/>
                      <a:tailEnd type="none" w="med" len="med"/>
                    </a:lnB>
                    <a:solidFill>
                      <a:srgbClr val="F5F8FC"/>
                    </a:solidFill>
                  </a:tcPr>
                </a:tc>
                <a:tc>
                  <a:txBody>
                    <a:bodyPr/>
                    <a:lstStyle/>
                    <a:p>
                      <a:pPr algn="l" indent="0" marL="0">
                        <a:buNone/>
                      </a:pPr>
                      <a:r>
                        <a:rPr lang="en-US" sz="950" dirty="0">
                          <a:solidFill>
                            <a:srgbClr val="3A4152"/>
                          </a:solidFill>
                          <a:latin typeface="Calibri" pitchFamily="34" charset="0"/>
                          <a:ea typeface="Calibri" pitchFamily="34" charset="-122"/>
                          <a:cs typeface="Calibri" pitchFamily="34" charset="-120"/>
                        </a:rPr>
                        <a:t>Lihat status supply chain kapan saja</a:t>
                      </a:r>
                      <a:endParaRPr lang="en-US" sz="950" dirty="0">
                        <a:latin typeface="Calibri" charset="0"/>
                        <a:ea typeface="Calibri" charset="0"/>
                        <a:cs typeface="Calibri" charset="0"/>
                      </a:endParaRPr>
                    </a:p>
                  </a:txBody>
                  <a:tcPr marL="109728" marR="109728" marT="73152" marB="73152" anchor="ctr">
                    <a:lnL w="9525" cap="flat" cmpd="sng" algn="ctr">
                      <a:solidFill>
                        <a:srgbClr val="D7DEE8"/>
                      </a:solidFill>
                      <a:prstDash val="solid"/>
                      <a:round/>
                      <a:headEnd type="none" w="med" len="med"/>
                      <a:tailEnd type="none" w="med" len="med"/>
                    </a:lnL>
                    <a:lnR w="9525" cap="flat" cmpd="sng" algn="ctr">
                      <a:solidFill>
                        <a:srgbClr val="D7DEE8"/>
                      </a:solidFill>
                      <a:prstDash val="solid"/>
                      <a:round/>
                      <a:headEnd type="none" w="med" len="med"/>
                      <a:tailEnd type="none" w="med" len="med"/>
                    </a:lnR>
                    <a:lnT w="9525" cap="flat" cmpd="sng" algn="ctr">
                      <a:solidFill>
                        <a:srgbClr val="D7DEE8"/>
                      </a:solidFill>
                      <a:prstDash val="solid"/>
                      <a:round/>
                      <a:headEnd type="none" w="med" len="med"/>
                      <a:tailEnd type="none" w="med" len="med"/>
                    </a:lnT>
                    <a:lnB w="9525" cap="flat" cmpd="sng" algn="ctr">
                      <a:solidFill>
                        <a:srgbClr val="D7DEE8"/>
                      </a:solidFill>
                      <a:prstDash val="solid"/>
                      <a:round/>
                      <a:headEnd type="none" w="med" len="med"/>
                      <a:tailEnd type="none" w="med" len="med"/>
                    </a:lnB>
                    <a:solidFill>
                      <a:srgbClr val="F5F8FC"/>
                    </a:solidFill>
                  </a:tcPr>
                </a:tc>
              </a:tr>
              <a:tr h="457200">
                <a:tc>
                  <a:txBody>
                    <a:bodyPr/>
                    <a:lstStyle/>
                    <a:p>
                      <a:pPr algn="l" indent="0" marL="0">
                        <a:buNone/>
                      </a:pPr>
                      <a:r>
                        <a:rPr lang="en-US" sz="950" b="1" dirty="0">
                          <a:solidFill>
                            <a:srgbClr val="1B2A4A"/>
                          </a:solidFill>
                          <a:latin typeface="Calibri" pitchFamily="34" charset="0"/>
                          <a:ea typeface="Calibri" pitchFamily="34" charset="-122"/>
                          <a:cs typeface="Calibri" pitchFamily="34" charset="-120"/>
                        </a:rPr>
                        <a:t>Compliance Multi-negara</a:t>
                      </a:r>
                      <a:endParaRPr lang="en-US" sz="950" dirty="0">
                        <a:latin typeface="Calibri" charset="0"/>
                        <a:ea typeface="Calibri" charset="0"/>
                        <a:cs typeface="Calibri" charset="0"/>
                      </a:endParaRPr>
                    </a:p>
                  </a:txBody>
                  <a:tcPr marL="109728" marR="109728" marT="73152" marB="73152" anchor="ctr">
                    <a:lnL w="9525" cap="flat" cmpd="sng" algn="ctr">
                      <a:solidFill>
                        <a:srgbClr val="D7DEE8"/>
                      </a:solidFill>
                      <a:prstDash val="solid"/>
                      <a:round/>
                      <a:headEnd type="none" w="med" len="med"/>
                      <a:tailEnd type="none" w="med" len="med"/>
                    </a:lnL>
                    <a:lnR w="9525" cap="flat" cmpd="sng" algn="ctr">
                      <a:solidFill>
                        <a:srgbClr val="D7DEE8"/>
                      </a:solidFill>
                      <a:prstDash val="solid"/>
                      <a:round/>
                      <a:headEnd type="none" w="med" len="med"/>
                      <a:tailEnd type="none" w="med" len="med"/>
                    </a:lnR>
                    <a:lnT w="9525" cap="flat" cmpd="sng" algn="ctr">
                      <a:solidFill>
                        <a:srgbClr val="D7DEE8"/>
                      </a:solidFill>
                      <a:prstDash val="solid"/>
                      <a:round/>
                      <a:headEnd type="none" w="med" len="med"/>
                      <a:tailEnd type="none" w="med" len="med"/>
                    </a:lnT>
                    <a:lnB w="9525" cap="flat" cmpd="sng" algn="ctr">
                      <a:solidFill>
                        <a:srgbClr val="D7DEE8"/>
                      </a:solidFill>
                      <a:prstDash val="solid"/>
                      <a:round/>
                      <a:headEnd type="none" w="med" len="med"/>
                      <a:tailEnd type="none" w="med" len="med"/>
                    </a:lnB>
                    <a:solidFill>
                      <a:srgbClr val="FFFFFF"/>
                    </a:solidFill>
                  </a:tcPr>
                </a:tc>
                <a:tc>
                  <a:txBody>
                    <a:bodyPr/>
                    <a:lstStyle/>
                    <a:p>
                      <a:pPr algn="l" indent="0" marL="0">
                        <a:buNone/>
                      </a:pPr>
                      <a:r>
                        <a:rPr lang="en-US" sz="950" dirty="0">
                          <a:solidFill>
                            <a:srgbClr val="3A4152"/>
                          </a:solidFill>
                          <a:latin typeface="Calibri" pitchFamily="34" charset="0"/>
                          <a:ea typeface="Calibri" pitchFamily="34" charset="-122"/>
                          <a:cs typeface="Calibri" pitchFamily="34" charset="-120"/>
                        </a:rPr>
                        <a:t>Sesuai regulasi EU, US, APAC</a:t>
                      </a:r>
                      <a:endParaRPr lang="en-US" sz="950" dirty="0">
                        <a:latin typeface="Calibri" charset="0"/>
                        <a:ea typeface="Calibri" charset="0"/>
                        <a:cs typeface="Calibri" charset="0"/>
                      </a:endParaRPr>
                    </a:p>
                  </a:txBody>
                  <a:tcPr marL="109728" marR="109728" marT="73152" marB="73152" anchor="ctr">
                    <a:lnL w="9525" cap="flat" cmpd="sng" algn="ctr">
                      <a:solidFill>
                        <a:srgbClr val="D7DEE8"/>
                      </a:solidFill>
                      <a:prstDash val="solid"/>
                      <a:round/>
                      <a:headEnd type="none" w="med" len="med"/>
                      <a:tailEnd type="none" w="med" len="med"/>
                    </a:lnL>
                    <a:lnR w="9525" cap="flat" cmpd="sng" algn="ctr">
                      <a:solidFill>
                        <a:srgbClr val="D7DEE8"/>
                      </a:solidFill>
                      <a:prstDash val="solid"/>
                      <a:round/>
                      <a:headEnd type="none" w="med" len="med"/>
                      <a:tailEnd type="none" w="med" len="med"/>
                    </a:lnR>
                    <a:lnT w="9525" cap="flat" cmpd="sng" algn="ctr">
                      <a:solidFill>
                        <a:srgbClr val="D7DEE8"/>
                      </a:solidFill>
                      <a:prstDash val="solid"/>
                      <a:round/>
                      <a:headEnd type="none" w="med" len="med"/>
                      <a:tailEnd type="none" w="med" len="med"/>
                    </a:lnT>
                    <a:lnB w="9525" cap="flat" cmpd="sng" algn="ctr">
                      <a:solidFill>
                        <a:srgbClr val="D7DEE8"/>
                      </a:solidFill>
                      <a:prstDash val="solid"/>
                      <a:round/>
                      <a:headEnd type="none" w="med" len="med"/>
                      <a:tailEnd type="none" w="med" len="med"/>
                    </a:lnB>
                    <a:solidFill>
                      <a:srgbClr val="FFFFFF"/>
                    </a:solidFill>
                  </a:tcPr>
                </a:tc>
                <a:tc>
                  <a:txBody>
                    <a:bodyPr/>
                    <a:lstStyle/>
                    <a:p>
                      <a:pPr algn="l" indent="0" marL="0">
                        <a:buNone/>
                      </a:pPr>
                      <a:r>
                        <a:rPr lang="en-US" sz="950" dirty="0">
                          <a:solidFill>
                            <a:srgbClr val="3A4152"/>
                          </a:solidFill>
                          <a:latin typeface="Calibri" pitchFamily="34" charset="0"/>
                          <a:ea typeface="Calibri" pitchFamily="34" charset="-122"/>
                          <a:cs typeface="Calibri" pitchFamily="34" charset="-120"/>
                        </a:rPr>
                        <a:t>Operasi internasional tanpa worry compliance</a:t>
                      </a:r>
                      <a:endParaRPr lang="en-US" sz="950" dirty="0">
                        <a:latin typeface="Calibri" charset="0"/>
                        <a:ea typeface="Calibri" charset="0"/>
                        <a:cs typeface="Calibri" charset="0"/>
                      </a:endParaRPr>
                    </a:p>
                  </a:txBody>
                  <a:tcPr marL="109728" marR="109728" marT="73152" marB="73152" anchor="ctr">
                    <a:lnL w="9525" cap="flat" cmpd="sng" algn="ctr">
                      <a:solidFill>
                        <a:srgbClr val="D7DEE8"/>
                      </a:solidFill>
                      <a:prstDash val="solid"/>
                      <a:round/>
                      <a:headEnd type="none" w="med" len="med"/>
                      <a:tailEnd type="none" w="med" len="med"/>
                    </a:lnL>
                    <a:lnR w="9525" cap="flat" cmpd="sng" algn="ctr">
                      <a:solidFill>
                        <a:srgbClr val="D7DEE8"/>
                      </a:solidFill>
                      <a:prstDash val="solid"/>
                      <a:round/>
                      <a:headEnd type="none" w="med" len="med"/>
                      <a:tailEnd type="none" w="med" len="med"/>
                    </a:lnR>
                    <a:lnT w="9525" cap="flat" cmpd="sng" algn="ctr">
                      <a:solidFill>
                        <a:srgbClr val="D7DEE8"/>
                      </a:solidFill>
                      <a:prstDash val="solid"/>
                      <a:round/>
                      <a:headEnd type="none" w="med" len="med"/>
                      <a:tailEnd type="none" w="med" len="med"/>
                    </a:lnT>
                    <a:lnB w="9525" cap="flat" cmpd="sng" algn="ctr">
                      <a:solidFill>
                        <a:srgbClr val="D7DEE8"/>
                      </a:solidFill>
                      <a:prstDash val="solid"/>
                      <a:round/>
                      <a:headEnd type="none" w="med" len="med"/>
                      <a:tailEnd type="none" w="med" len="med"/>
                    </a:lnB>
                    <a:solidFill>
                      <a:srgbClr val="FFFFFF"/>
                    </a:solidFill>
                  </a:tcPr>
                </a:tc>
              </a:tr>
              <a:tr h="457200">
                <a:tc>
                  <a:txBody>
                    <a:bodyPr/>
                    <a:lstStyle/>
                    <a:p>
                      <a:pPr algn="l" indent="0" marL="0">
                        <a:buNone/>
                      </a:pPr>
                      <a:r>
                        <a:rPr lang="en-US" sz="950" b="1" dirty="0">
                          <a:solidFill>
                            <a:srgbClr val="1B2A4A"/>
                          </a:solidFill>
                          <a:latin typeface="Calibri" pitchFamily="34" charset="0"/>
                          <a:ea typeface="Calibri" pitchFamily="34" charset="-122"/>
                          <a:cs typeface="Calibri" pitchFamily="34" charset="-120"/>
                        </a:rPr>
                        <a:t>Fitur</a:t>
                      </a:r>
                      <a:endParaRPr lang="en-US" sz="950" dirty="0">
                        <a:latin typeface="Calibri" charset="0"/>
                        <a:ea typeface="Calibri" charset="0"/>
                        <a:cs typeface="Calibri" charset="0"/>
                      </a:endParaRPr>
                    </a:p>
                  </a:txBody>
                  <a:tcPr marL="109728" marR="109728" marT="73152" marB="73152" anchor="ctr">
                    <a:lnL w="9525" cap="flat" cmpd="sng" algn="ctr">
                      <a:solidFill>
                        <a:srgbClr val="D7DEE8"/>
                      </a:solidFill>
                      <a:prstDash val="solid"/>
                      <a:round/>
                      <a:headEnd type="none" w="med" len="med"/>
                      <a:tailEnd type="none" w="med" len="med"/>
                    </a:lnL>
                    <a:lnR w="9525" cap="flat" cmpd="sng" algn="ctr">
                      <a:solidFill>
                        <a:srgbClr val="D7DEE8"/>
                      </a:solidFill>
                      <a:prstDash val="solid"/>
                      <a:round/>
                      <a:headEnd type="none" w="med" len="med"/>
                      <a:tailEnd type="none" w="med" len="med"/>
                    </a:lnR>
                    <a:lnT w="9525" cap="flat" cmpd="sng" algn="ctr">
                      <a:solidFill>
                        <a:srgbClr val="D7DEE8"/>
                      </a:solidFill>
                      <a:prstDash val="solid"/>
                      <a:round/>
                      <a:headEnd type="none" w="med" len="med"/>
                      <a:tailEnd type="none" w="med" len="med"/>
                    </a:lnT>
                    <a:lnB w="9525" cap="flat" cmpd="sng" algn="ctr">
                      <a:solidFill>
                        <a:srgbClr val="D7DEE8"/>
                      </a:solidFill>
                      <a:prstDash val="solid"/>
                      <a:round/>
                      <a:headEnd type="none" w="med" len="med"/>
                      <a:tailEnd type="none" w="med" len="med"/>
                    </a:lnB>
                    <a:solidFill>
                      <a:srgbClr val="F5F8FC"/>
                    </a:solidFill>
                  </a:tcPr>
                </a:tc>
                <a:tc>
                  <a:txBody>
                    <a:bodyPr/>
                    <a:lstStyle/>
                    <a:p>
                      <a:pPr algn="l" indent="0" marL="0">
                        <a:buNone/>
                      </a:pPr>
                      <a:r>
                        <a:rPr lang="en-US" sz="950" dirty="0">
                          <a:solidFill>
                            <a:srgbClr val="3A4152"/>
                          </a:solidFill>
                          <a:latin typeface="Calibri" pitchFamily="34" charset="0"/>
                          <a:ea typeface="Calibri" pitchFamily="34" charset="-122"/>
                          <a:cs typeface="Calibri" pitchFamily="34" charset="-120"/>
                        </a:rPr>
                        <a:t>Manfaat</a:t>
                      </a:r>
                      <a:endParaRPr lang="en-US" sz="950" dirty="0">
                        <a:latin typeface="Calibri" charset="0"/>
                        <a:ea typeface="Calibri" charset="0"/>
                        <a:cs typeface="Calibri" charset="0"/>
                      </a:endParaRPr>
                    </a:p>
                  </a:txBody>
                  <a:tcPr marL="109728" marR="109728" marT="73152" marB="73152" anchor="ctr">
                    <a:lnL w="9525" cap="flat" cmpd="sng" algn="ctr">
                      <a:solidFill>
                        <a:srgbClr val="D7DEE8"/>
                      </a:solidFill>
                      <a:prstDash val="solid"/>
                      <a:round/>
                      <a:headEnd type="none" w="med" len="med"/>
                      <a:tailEnd type="none" w="med" len="med"/>
                    </a:lnL>
                    <a:lnR w="9525" cap="flat" cmpd="sng" algn="ctr">
                      <a:solidFill>
                        <a:srgbClr val="D7DEE8"/>
                      </a:solidFill>
                      <a:prstDash val="solid"/>
                      <a:round/>
                      <a:headEnd type="none" w="med" len="med"/>
                      <a:tailEnd type="none" w="med" len="med"/>
                    </a:lnR>
                    <a:lnT w="9525" cap="flat" cmpd="sng" algn="ctr">
                      <a:solidFill>
                        <a:srgbClr val="D7DEE8"/>
                      </a:solidFill>
                      <a:prstDash val="solid"/>
                      <a:round/>
                      <a:headEnd type="none" w="med" len="med"/>
                      <a:tailEnd type="none" w="med" len="med"/>
                    </a:lnT>
                    <a:lnB w="9525" cap="flat" cmpd="sng" algn="ctr">
                      <a:solidFill>
                        <a:srgbClr val="D7DEE8"/>
                      </a:solidFill>
                      <a:prstDash val="solid"/>
                      <a:round/>
                      <a:headEnd type="none" w="med" len="med"/>
                      <a:tailEnd type="none" w="med" len="med"/>
                    </a:lnB>
                    <a:solidFill>
                      <a:srgbClr val="F5F8FC"/>
                    </a:solidFill>
                  </a:tcPr>
                </a:tc>
                <a:tc>
                  <a:txBody>
                    <a:bodyPr/>
                    <a:lstStyle/>
                    <a:p>
                      <a:pPr algn="l" indent="0" marL="0">
                        <a:buNone/>
                      </a:pPr>
                      <a:r>
                        <a:rPr lang="en-US" sz="950" dirty="0">
                          <a:solidFill>
                            <a:srgbClr val="3A4152"/>
                          </a:solidFill>
                          <a:latin typeface="Calibri" pitchFamily="34" charset="0"/>
                          <a:ea typeface="Calibri" pitchFamily="34" charset="-122"/>
                          <a:cs typeface="Calibri" pitchFamily="34" charset="-120"/>
                        </a:rPr>
                        <a:t>Contoh Penggunaan</a:t>
                      </a:r>
                      <a:endParaRPr lang="en-US" sz="950" dirty="0">
                        <a:latin typeface="Calibri" charset="0"/>
                        <a:ea typeface="Calibri" charset="0"/>
                        <a:cs typeface="Calibri" charset="0"/>
                      </a:endParaRPr>
                    </a:p>
                  </a:txBody>
                  <a:tcPr marL="109728" marR="109728" marT="73152" marB="73152" anchor="ctr">
                    <a:lnL w="9525" cap="flat" cmpd="sng" algn="ctr">
                      <a:solidFill>
                        <a:srgbClr val="D7DEE8"/>
                      </a:solidFill>
                      <a:prstDash val="solid"/>
                      <a:round/>
                      <a:headEnd type="none" w="med" len="med"/>
                      <a:tailEnd type="none" w="med" len="med"/>
                    </a:lnL>
                    <a:lnR w="9525" cap="flat" cmpd="sng" algn="ctr">
                      <a:solidFill>
                        <a:srgbClr val="D7DEE8"/>
                      </a:solidFill>
                      <a:prstDash val="solid"/>
                      <a:round/>
                      <a:headEnd type="none" w="med" len="med"/>
                      <a:tailEnd type="none" w="med" len="med"/>
                    </a:lnR>
                    <a:lnT w="9525" cap="flat" cmpd="sng" algn="ctr">
                      <a:solidFill>
                        <a:srgbClr val="D7DEE8"/>
                      </a:solidFill>
                      <a:prstDash val="solid"/>
                      <a:round/>
                      <a:headEnd type="none" w="med" len="med"/>
                      <a:tailEnd type="none" w="med" len="med"/>
                    </a:lnT>
                    <a:lnB w="9525" cap="flat" cmpd="sng" algn="ctr">
                      <a:solidFill>
                        <a:srgbClr val="D7DEE8"/>
                      </a:solidFill>
                      <a:prstDash val="solid"/>
                      <a:round/>
                      <a:headEnd type="none" w="med" len="med"/>
                      <a:tailEnd type="none" w="med" len="med"/>
                    </a:lnB>
                    <a:solidFill>
                      <a:srgbClr val="F5F8FC"/>
                    </a:solidFill>
                  </a:tcPr>
                </a:tc>
              </a:tr>
              <a:tr h="457200">
                <a:tc>
                  <a:txBody>
                    <a:bodyPr/>
                    <a:lstStyle/>
                    <a:p>
                      <a:pPr algn="l" indent="0" marL="0">
                        <a:buNone/>
                      </a:pPr>
                      <a:r>
                        <a:rPr lang="en-US" sz="950" b="1" dirty="0">
                          <a:solidFill>
                            <a:srgbClr val="1B2A4A"/>
                          </a:solidFill>
                          <a:latin typeface="Calibri" pitchFamily="34" charset="0"/>
                          <a:ea typeface="Calibri" pitchFamily="34" charset="-122"/>
                          <a:cs typeface="Calibri" pitchFamily="34" charset="-120"/>
                        </a:rPr>
                        <a:t>EDI Otomatis</a:t>
                      </a:r>
                      <a:endParaRPr lang="en-US" sz="950" dirty="0">
                        <a:latin typeface="Calibri" charset="0"/>
                        <a:ea typeface="Calibri" charset="0"/>
                        <a:cs typeface="Calibri" charset="0"/>
                      </a:endParaRPr>
                    </a:p>
                  </a:txBody>
                  <a:tcPr marL="109728" marR="109728" marT="73152" marB="73152" anchor="ctr">
                    <a:lnL w="9525" cap="flat" cmpd="sng" algn="ctr">
                      <a:solidFill>
                        <a:srgbClr val="D7DEE8"/>
                      </a:solidFill>
                      <a:prstDash val="solid"/>
                      <a:round/>
                      <a:headEnd type="none" w="med" len="med"/>
                      <a:tailEnd type="none" w="med" len="med"/>
                    </a:lnL>
                    <a:lnR w="9525" cap="flat" cmpd="sng" algn="ctr">
                      <a:solidFill>
                        <a:srgbClr val="D7DEE8"/>
                      </a:solidFill>
                      <a:prstDash val="solid"/>
                      <a:round/>
                      <a:headEnd type="none" w="med" len="med"/>
                      <a:tailEnd type="none" w="med" len="med"/>
                    </a:lnR>
                    <a:lnT w="9525" cap="flat" cmpd="sng" algn="ctr">
                      <a:solidFill>
                        <a:srgbClr val="D7DEE8"/>
                      </a:solidFill>
                      <a:prstDash val="solid"/>
                      <a:round/>
                      <a:headEnd type="none" w="med" len="med"/>
                      <a:tailEnd type="none" w="med" len="med"/>
                    </a:lnT>
                    <a:lnB w="9525" cap="flat" cmpd="sng" algn="ctr">
                      <a:solidFill>
                        <a:srgbClr val="D7DEE8"/>
                      </a:solidFill>
                      <a:prstDash val="solid"/>
                      <a:round/>
                      <a:headEnd type="none" w="med" len="med"/>
                      <a:tailEnd type="none" w="med" len="med"/>
                    </a:lnB>
                    <a:solidFill>
                      <a:srgbClr val="FFFFFF"/>
                    </a:solidFill>
                  </a:tcPr>
                </a:tc>
                <a:tc>
                  <a:txBody>
                    <a:bodyPr/>
                    <a:lstStyle/>
                    <a:p>
                      <a:pPr algn="l" indent="0" marL="0">
                        <a:buNone/>
                      </a:pPr>
                      <a:r>
                        <a:rPr lang="en-US" sz="950" dirty="0">
                          <a:solidFill>
                            <a:srgbClr val="3A4152"/>
                          </a:solidFill>
                          <a:latin typeface="Calibri" pitchFamily="34" charset="0"/>
                          <a:ea typeface="Calibri" pitchFamily="34" charset="-122"/>
                          <a:cs typeface="Calibri" pitchFamily="34" charset="-120"/>
                        </a:rPr>
                        <a:t>Pertukaran data elektronik dengan supplier</a:t>
                      </a:r>
                      <a:endParaRPr lang="en-US" sz="950" dirty="0">
                        <a:latin typeface="Calibri" charset="0"/>
                        <a:ea typeface="Calibri" charset="0"/>
                        <a:cs typeface="Calibri" charset="0"/>
                      </a:endParaRPr>
                    </a:p>
                  </a:txBody>
                  <a:tcPr marL="109728" marR="109728" marT="73152" marB="73152" anchor="ctr">
                    <a:lnL w="9525" cap="flat" cmpd="sng" algn="ctr">
                      <a:solidFill>
                        <a:srgbClr val="D7DEE8"/>
                      </a:solidFill>
                      <a:prstDash val="solid"/>
                      <a:round/>
                      <a:headEnd type="none" w="med" len="med"/>
                      <a:tailEnd type="none" w="med" len="med"/>
                    </a:lnL>
                    <a:lnR w="9525" cap="flat" cmpd="sng" algn="ctr">
                      <a:solidFill>
                        <a:srgbClr val="D7DEE8"/>
                      </a:solidFill>
                      <a:prstDash val="solid"/>
                      <a:round/>
                      <a:headEnd type="none" w="med" len="med"/>
                      <a:tailEnd type="none" w="med" len="med"/>
                    </a:lnR>
                    <a:lnT w="9525" cap="flat" cmpd="sng" algn="ctr">
                      <a:solidFill>
                        <a:srgbClr val="D7DEE8"/>
                      </a:solidFill>
                      <a:prstDash val="solid"/>
                      <a:round/>
                      <a:headEnd type="none" w="med" len="med"/>
                      <a:tailEnd type="none" w="med" len="med"/>
                    </a:lnT>
                    <a:lnB w="9525" cap="flat" cmpd="sng" algn="ctr">
                      <a:solidFill>
                        <a:srgbClr val="D7DEE8"/>
                      </a:solidFill>
                      <a:prstDash val="solid"/>
                      <a:round/>
                      <a:headEnd type="none" w="med" len="med"/>
                      <a:tailEnd type="none" w="med" len="med"/>
                    </a:lnB>
                    <a:solidFill>
                      <a:srgbClr val="FFFFFF"/>
                    </a:solidFill>
                  </a:tcPr>
                </a:tc>
                <a:tc>
                  <a:txBody>
                    <a:bodyPr/>
                    <a:lstStyle/>
                    <a:p>
                      <a:pPr algn="l" indent="0" marL="0">
                        <a:buNone/>
                      </a:pPr>
                      <a:r>
                        <a:rPr lang="en-US" sz="950" dirty="0">
                          <a:solidFill>
                            <a:srgbClr val="3A4152"/>
                          </a:solidFill>
                          <a:latin typeface="Calibri" pitchFamily="34" charset="0"/>
                          <a:ea typeface="Calibri" pitchFamily="34" charset="-122"/>
                          <a:cs typeface="Calibri" pitchFamily="34" charset="-120"/>
                        </a:rPr>
                        <a:t>Invoice, PO, dokumen pengiriman jadi otomatis</a:t>
                      </a:r>
                      <a:endParaRPr lang="en-US" sz="950" dirty="0">
                        <a:latin typeface="Calibri" charset="0"/>
                        <a:ea typeface="Calibri" charset="0"/>
                        <a:cs typeface="Calibri" charset="0"/>
                      </a:endParaRPr>
                    </a:p>
                  </a:txBody>
                  <a:tcPr marL="109728" marR="109728" marT="73152" marB="73152" anchor="ctr">
                    <a:lnL w="9525" cap="flat" cmpd="sng" algn="ctr">
                      <a:solidFill>
                        <a:srgbClr val="D7DEE8"/>
                      </a:solidFill>
                      <a:prstDash val="solid"/>
                      <a:round/>
                      <a:headEnd type="none" w="med" len="med"/>
                      <a:tailEnd type="none" w="med" len="med"/>
                    </a:lnL>
                    <a:lnR w="9525" cap="flat" cmpd="sng" algn="ctr">
                      <a:solidFill>
                        <a:srgbClr val="D7DEE8"/>
                      </a:solidFill>
                      <a:prstDash val="solid"/>
                      <a:round/>
                      <a:headEnd type="none" w="med" len="med"/>
                      <a:tailEnd type="none" w="med" len="med"/>
                    </a:lnR>
                    <a:lnT w="9525" cap="flat" cmpd="sng" algn="ctr">
                      <a:solidFill>
                        <a:srgbClr val="D7DEE8"/>
                      </a:solidFill>
                      <a:prstDash val="solid"/>
                      <a:round/>
                      <a:headEnd type="none" w="med" len="med"/>
                      <a:tailEnd type="none" w="med" len="med"/>
                    </a:lnT>
                    <a:lnB w="9525" cap="flat" cmpd="sng" algn="ctr">
                      <a:solidFill>
                        <a:srgbClr val="D7DEE8"/>
                      </a:solidFill>
                      <a:prstDash val="solid"/>
                      <a:round/>
                      <a:headEnd type="none" w="med" len="med"/>
                      <a:tailEnd type="none" w="med" len="med"/>
                    </a:lnB>
                    <a:solidFill>
                      <a:srgbClr val="FFFFFF"/>
                    </a:solidFill>
                  </a:tcPr>
                </a:tc>
              </a:tr>
              <a:tr h="457200">
                <a:tc>
                  <a:txBody>
                    <a:bodyPr/>
                    <a:lstStyle/>
                    <a:p>
                      <a:pPr algn="l" indent="0" marL="0">
                        <a:buNone/>
                      </a:pPr>
                      <a:r>
                        <a:rPr lang="en-US" sz="950" b="1" dirty="0">
                          <a:solidFill>
                            <a:srgbClr val="1B2A4A"/>
                          </a:solidFill>
                          <a:latin typeface="Calibri" pitchFamily="34" charset="0"/>
                          <a:ea typeface="Calibri" pitchFamily="34" charset="-122"/>
                          <a:cs typeface="Calibri" pitchFamily="34" charset="-120"/>
                        </a:rPr>
                        <a:t>E-Invoicing</a:t>
                      </a:r>
                      <a:endParaRPr lang="en-US" sz="950" dirty="0">
                        <a:latin typeface="Calibri" charset="0"/>
                        <a:ea typeface="Calibri" charset="0"/>
                        <a:cs typeface="Calibri" charset="0"/>
                      </a:endParaRPr>
                    </a:p>
                  </a:txBody>
                  <a:tcPr marL="109728" marR="109728" marT="73152" marB="73152" anchor="ctr">
                    <a:lnL w="9525" cap="flat" cmpd="sng" algn="ctr">
                      <a:solidFill>
                        <a:srgbClr val="D7DEE8"/>
                      </a:solidFill>
                      <a:prstDash val="solid"/>
                      <a:round/>
                      <a:headEnd type="none" w="med" len="med"/>
                      <a:tailEnd type="none" w="med" len="med"/>
                    </a:lnL>
                    <a:lnR w="9525" cap="flat" cmpd="sng" algn="ctr">
                      <a:solidFill>
                        <a:srgbClr val="D7DEE8"/>
                      </a:solidFill>
                      <a:prstDash val="solid"/>
                      <a:round/>
                      <a:headEnd type="none" w="med" len="med"/>
                      <a:tailEnd type="none" w="med" len="med"/>
                    </a:lnR>
                    <a:lnT w="9525" cap="flat" cmpd="sng" algn="ctr">
                      <a:solidFill>
                        <a:srgbClr val="D7DEE8"/>
                      </a:solidFill>
                      <a:prstDash val="solid"/>
                      <a:round/>
                      <a:headEnd type="none" w="med" len="med"/>
                      <a:tailEnd type="none" w="med" len="med"/>
                    </a:lnT>
                    <a:lnB w="9525" cap="flat" cmpd="sng" algn="ctr">
                      <a:solidFill>
                        <a:srgbClr val="D7DEE8"/>
                      </a:solidFill>
                      <a:prstDash val="solid"/>
                      <a:round/>
                      <a:headEnd type="none" w="med" len="med"/>
                      <a:tailEnd type="none" w="med" len="med"/>
                    </a:lnB>
                    <a:solidFill>
                      <a:srgbClr val="F5F8FC"/>
                    </a:solidFill>
                  </a:tcPr>
                </a:tc>
                <a:tc>
                  <a:txBody>
                    <a:bodyPr/>
                    <a:lstStyle/>
                    <a:p>
                      <a:pPr algn="l" indent="0" marL="0">
                        <a:buNone/>
                      </a:pPr>
                      <a:r>
                        <a:rPr lang="en-US" sz="950" dirty="0">
                          <a:solidFill>
                            <a:srgbClr val="3A4152"/>
                          </a:solidFill>
                          <a:latin typeface="Calibri" pitchFamily="34" charset="0"/>
                          <a:ea typeface="Calibri" pitchFamily="34" charset="-122"/>
                          <a:cs typeface="Calibri" pitchFamily="34" charset="-120"/>
                        </a:rPr>
                        <a:t>Proses invoice digital tanpa kertas</a:t>
                      </a:r>
                      <a:endParaRPr lang="en-US" sz="950" dirty="0">
                        <a:latin typeface="Calibri" charset="0"/>
                        <a:ea typeface="Calibri" charset="0"/>
                        <a:cs typeface="Calibri" charset="0"/>
                      </a:endParaRPr>
                    </a:p>
                  </a:txBody>
                  <a:tcPr marL="109728" marR="109728" marT="73152" marB="73152" anchor="ctr">
                    <a:lnL w="9525" cap="flat" cmpd="sng" algn="ctr">
                      <a:solidFill>
                        <a:srgbClr val="D7DEE8"/>
                      </a:solidFill>
                      <a:prstDash val="solid"/>
                      <a:round/>
                      <a:headEnd type="none" w="med" len="med"/>
                      <a:tailEnd type="none" w="med" len="med"/>
                    </a:lnL>
                    <a:lnR w="9525" cap="flat" cmpd="sng" algn="ctr">
                      <a:solidFill>
                        <a:srgbClr val="D7DEE8"/>
                      </a:solidFill>
                      <a:prstDash val="solid"/>
                      <a:round/>
                      <a:headEnd type="none" w="med" len="med"/>
                      <a:tailEnd type="none" w="med" len="med"/>
                    </a:lnR>
                    <a:lnT w="9525" cap="flat" cmpd="sng" algn="ctr">
                      <a:solidFill>
                        <a:srgbClr val="D7DEE8"/>
                      </a:solidFill>
                      <a:prstDash val="solid"/>
                      <a:round/>
                      <a:headEnd type="none" w="med" len="med"/>
                      <a:tailEnd type="none" w="med" len="med"/>
                    </a:lnT>
                    <a:lnB w="9525" cap="flat" cmpd="sng" algn="ctr">
                      <a:solidFill>
                        <a:srgbClr val="D7DEE8"/>
                      </a:solidFill>
                      <a:prstDash val="solid"/>
                      <a:round/>
                      <a:headEnd type="none" w="med" len="med"/>
                      <a:tailEnd type="none" w="med" len="med"/>
                    </a:lnB>
                    <a:solidFill>
                      <a:srgbClr val="F5F8FC"/>
                    </a:solidFill>
                  </a:tcPr>
                </a:tc>
                <a:tc>
                  <a:txBody>
                    <a:bodyPr/>
                    <a:lstStyle/>
                    <a:p>
                      <a:pPr algn="l" indent="0" marL="0">
                        <a:buNone/>
                      </a:pPr>
                      <a:r>
                        <a:rPr lang="en-US" sz="950" dirty="0">
                          <a:solidFill>
                            <a:srgbClr val="3A4152"/>
                          </a:solidFill>
                          <a:latin typeface="Calibri" pitchFamily="34" charset="0"/>
                          <a:ea typeface="Calibri" pitchFamily="34" charset="-122"/>
                          <a:cs typeface="Calibri" pitchFamily="34" charset="-120"/>
                        </a:rPr>
                        <a:t>Invoice lebih cepat, pembayaran lebih cepat</a:t>
                      </a:r>
                      <a:endParaRPr lang="en-US" sz="950" dirty="0">
                        <a:latin typeface="Calibri" charset="0"/>
                        <a:ea typeface="Calibri" charset="0"/>
                        <a:cs typeface="Calibri" charset="0"/>
                      </a:endParaRPr>
                    </a:p>
                  </a:txBody>
                  <a:tcPr marL="109728" marR="109728" marT="73152" marB="73152" anchor="ctr">
                    <a:lnL w="9525" cap="flat" cmpd="sng" algn="ctr">
                      <a:solidFill>
                        <a:srgbClr val="D7DEE8"/>
                      </a:solidFill>
                      <a:prstDash val="solid"/>
                      <a:round/>
                      <a:headEnd type="none" w="med" len="med"/>
                      <a:tailEnd type="none" w="med" len="med"/>
                    </a:lnL>
                    <a:lnR w="9525" cap="flat" cmpd="sng" algn="ctr">
                      <a:solidFill>
                        <a:srgbClr val="D7DEE8"/>
                      </a:solidFill>
                      <a:prstDash val="solid"/>
                      <a:round/>
                      <a:headEnd type="none" w="med" len="med"/>
                      <a:tailEnd type="none" w="med" len="med"/>
                    </a:lnR>
                    <a:lnT w="9525" cap="flat" cmpd="sng" algn="ctr">
                      <a:solidFill>
                        <a:srgbClr val="D7DEE8"/>
                      </a:solidFill>
                      <a:prstDash val="solid"/>
                      <a:round/>
                      <a:headEnd type="none" w="med" len="med"/>
                      <a:tailEnd type="none" w="med" len="med"/>
                    </a:lnT>
                    <a:lnB w="9525" cap="flat" cmpd="sng" algn="ctr">
                      <a:solidFill>
                        <a:srgbClr val="D7DEE8"/>
                      </a:solidFill>
                      <a:prstDash val="solid"/>
                      <a:round/>
                      <a:headEnd type="none" w="med" len="med"/>
                      <a:tailEnd type="none" w="med" len="med"/>
                    </a:lnB>
                    <a:solidFill>
                      <a:srgbClr val="F5F8FC"/>
                    </a:solidFill>
                  </a:tcPr>
                </a:tc>
              </a:tr>
              <a:tr h="457200">
                <a:tc>
                  <a:txBody>
                    <a:bodyPr/>
                    <a:lstStyle/>
                    <a:p>
                      <a:pPr algn="l" indent="0" marL="0">
                        <a:buNone/>
                      </a:pPr>
                      <a:r>
                        <a:rPr lang="en-US" sz="950" b="1" dirty="0">
                          <a:solidFill>
                            <a:srgbClr val="1B2A4A"/>
                          </a:solidFill>
                          <a:latin typeface="Calibri" pitchFamily="34" charset="0"/>
                          <a:ea typeface="Calibri" pitchFamily="34" charset="-122"/>
                          <a:cs typeface="Calibri" pitchFamily="34" charset="-120"/>
                        </a:rPr>
                        <a:t>Manajemen Mitra Dagang</a:t>
                      </a:r>
                      <a:endParaRPr lang="en-US" sz="950" dirty="0">
                        <a:latin typeface="Calibri" charset="0"/>
                        <a:ea typeface="Calibri" charset="0"/>
                        <a:cs typeface="Calibri" charset="0"/>
                      </a:endParaRPr>
                    </a:p>
                  </a:txBody>
                  <a:tcPr marL="109728" marR="109728" marT="73152" marB="73152" anchor="ctr">
                    <a:lnL w="9525" cap="flat" cmpd="sng" algn="ctr">
                      <a:solidFill>
                        <a:srgbClr val="D7DEE8"/>
                      </a:solidFill>
                      <a:prstDash val="solid"/>
                      <a:round/>
                      <a:headEnd type="none" w="med" len="med"/>
                      <a:tailEnd type="none" w="med" len="med"/>
                    </a:lnL>
                    <a:lnR w="9525" cap="flat" cmpd="sng" algn="ctr">
                      <a:solidFill>
                        <a:srgbClr val="D7DEE8"/>
                      </a:solidFill>
                      <a:prstDash val="solid"/>
                      <a:round/>
                      <a:headEnd type="none" w="med" len="med"/>
                      <a:tailEnd type="none" w="med" len="med"/>
                    </a:lnR>
                    <a:lnT w="9525" cap="flat" cmpd="sng" algn="ctr">
                      <a:solidFill>
                        <a:srgbClr val="D7DEE8"/>
                      </a:solidFill>
                      <a:prstDash val="solid"/>
                      <a:round/>
                      <a:headEnd type="none" w="med" len="med"/>
                      <a:tailEnd type="none" w="med" len="med"/>
                    </a:lnT>
                    <a:lnB w="9525" cap="flat" cmpd="sng" algn="ctr">
                      <a:solidFill>
                        <a:srgbClr val="D7DEE8"/>
                      </a:solidFill>
                      <a:prstDash val="solid"/>
                      <a:round/>
                      <a:headEnd type="none" w="med" len="med"/>
                      <a:tailEnd type="none" w="med" len="med"/>
                    </a:lnB>
                    <a:solidFill>
                      <a:srgbClr val="FFFFFF"/>
                    </a:solidFill>
                  </a:tcPr>
                </a:tc>
                <a:tc>
                  <a:txBody>
                    <a:bodyPr/>
                    <a:lstStyle/>
                    <a:p>
                      <a:pPr algn="l" indent="0" marL="0">
                        <a:buNone/>
                      </a:pPr>
                      <a:r>
                        <a:rPr lang="en-US" sz="950" dirty="0">
                          <a:solidFill>
                            <a:srgbClr val="3A4152"/>
                          </a:solidFill>
                          <a:latin typeface="Calibri" pitchFamily="34" charset="0"/>
                          <a:ea typeface="Calibri" pitchFamily="34" charset="-122"/>
                          <a:cs typeface="Calibri" pitchFamily="34" charset="-120"/>
                        </a:rPr>
                        <a:t>Terhubung dengan 1000+ mitra supplier</a:t>
                      </a:r>
                      <a:endParaRPr lang="en-US" sz="950" dirty="0">
                        <a:latin typeface="Calibri" charset="0"/>
                        <a:ea typeface="Calibri" charset="0"/>
                        <a:cs typeface="Calibri" charset="0"/>
                      </a:endParaRPr>
                    </a:p>
                  </a:txBody>
                  <a:tcPr marL="109728" marR="109728" marT="73152" marB="73152" anchor="ctr">
                    <a:lnL w="9525" cap="flat" cmpd="sng" algn="ctr">
                      <a:solidFill>
                        <a:srgbClr val="D7DEE8"/>
                      </a:solidFill>
                      <a:prstDash val="solid"/>
                      <a:round/>
                      <a:headEnd type="none" w="med" len="med"/>
                      <a:tailEnd type="none" w="med" len="med"/>
                    </a:lnL>
                    <a:lnR w="9525" cap="flat" cmpd="sng" algn="ctr">
                      <a:solidFill>
                        <a:srgbClr val="D7DEE8"/>
                      </a:solidFill>
                      <a:prstDash val="solid"/>
                      <a:round/>
                      <a:headEnd type="none" w="med" len="med"/>
                      <a:tailEnd type="none" w="med" len="med"/>
                    </a:lnR>
                    <a:lnT w="9525" cap="flat" cmpd="sng" algn="ctr">
                      <a:solidFill>
                        <a:srgbClr val="D7DEE8"/>
                      </a:solidFill>
                      <a:prstDash val="solid"/>
                      <a:round/>
                      <a:headEnd type="none" w="med" len="med"/>
                      <a:tailEnd type="none" w="med" len="med"/>
                    </a:lnT>
                    <a:lnB w="9525" cap="flat" cmpd="sng" algn="ctr">
                      <a:solidFill>
                        <a:srgbClr val="D7DEE8"/>
                      </a:solidFill>
                      <a:prstDash val="solid"/>
                      <a:round/>
                      <a:headEnd type="none" w="med" len="med"/>
                      <a:tailEnd type="none" w="med" len="med"/>
                    </a:lnB>
                    <a:solidFill>
                      <a:srgbClr val="FFFFFF"/>
                    </a:solidFill>
                  </a:tcPr>
                </a:tc>
                <a:tc>
                  <a:txBody>
                    <a:bodyPr/>
                    <a:lstStyle/>
                    <a:p>
                      <a:pPr algn="l" indent="0" marL="0">
                        <a:buNone/>
                      </a:pPr>
                      <a:r>
                        <a:rPr lang="en-US" sz="950" dirty="0">
                          <a:solidFill>
                            <a:srgbClr val="3A4152"/>
                          </a:solidFill>
                          <a:latin typeface="Calibri" pitchFamily="34" charset="0"/>
                          <a:ea typeface="Calibri" pitchFamily="34" charset="-122"/>
                          <a:cs typeface="Calibri" pitchFamily="34" charset="-120"/>
                        </a:rPr>
                        <a:t>Operasi global dengan 1 platform</a:t>
                      </a:r>
                      <a:endParaRPr lang="en-US" sz="950" dirty="0">
                        <a:latin typeface="Calibri" charset="0"/>
                        <a:ea typeface="Calibri" charset="0"/>
                        <a:cs typeface="Calibri" charset="0"/>
                      </a:endParaRPr>
                    </a:p>
                  </a:txBody>
                  <a:tcPr marL="109728" marR="109728" marT="73152" marB="73152" anchor="ctr">
                    <a:lnL w="9525" cap="flat" cmpd="sng" algn="ctr">
                      <a:solidFill>
                        <a:srgbClr val="D7DEE8"/>
                      </a:solidFill>
                      <a:prstDash val="solid"/>
                      <a:round/>
                      <a:headEnd type="none" w="med" len="med"/>
                      <a:tailEnd type="none" w="med" len="med"/>
                    </a:lnL>
                    <a:lnR w="9525" cap="flat" cmpd="sng" algn="ctr">
                      <a:solidFill>
                        <a:srgbClr val="D7DEE8"/>
                      </a:solidFill>
                      <a:prstDash val="solid"/>
                      <a:round/>
                      <a:headEnd type="none" w="med" len="med"/>
                      <a:tailEnd type="none" w="med" len="med"/>
                    </a:lnR>
                    <a:lnT w="9525" cap="flat" cmpd="sng" algn="ctr">
                      <a:solidFill>
                        <a:srgbClr val="D7DEE8"/>
                      </a:solidFill>
                      <a:prstDash val="solid"/>
                      <a:round/>
                      <a:headEnd type="none" w="med" len="med"/>
                      <a:tailEnd type="none" w="med" len="med"/>
                    </a:lnT>
                    <a:lnB w="9525" cap="flat" cmpd="sng" algn="ctr">
                      <a:solidFill>
                        <a:srgbClr val="D7DEE8"/>
                      </a:solidFill>
                      <a:prstDash val="solid"/>
                      <a:round/>
                      <a:headEnd type="none" w="med" len="med"/>
                      <a:tailEnd type="none" w="med" len="med"/>
                    </a:lnB>
                    <a:solidFill>
                      <a:srgbClr val="FFFFFF"/>
                    </a:solidFill>
                  </a:tcPr>
                </a:tc>
              </a:tr>
              <a:tr h="457200">
                <a:tc>
                  <a:txBody>
                    <a:bodyPr/>
                    <a:lstStyle/>
                    <a:p>
                      <a:pPr algn="l" indent="0" marL="0">
                        <a:buNone/>
                      </a:pPr>
                      <a:r>
                        <a:rPr lang="en-US" sz="950" b="1" dirty="0">
                          <a:solidFill>
                            <a:srgbClr val="1B2A4A"/>
                          </a:solidFill>
                          <a:latin typeface="Calibri" pitchFamily="34" charset="0"/>
                          <a:ea typeface="Calibri" pitchFamily="34" charset="-122"/>
                          <a:cs typeface="Calibri" pitchFamily="34" charset="-120"/>
                        </a:rPr>
                        <a:t>Visibilitas Real-time</a:t>
                      </a:r>
                      <a:endParaRPr lang="en-US" sz="950" dirty="0">
                        <a:latin typeface="Calibri" charset="0"/>
                        <a:ea typeface="Calibri" charset="0"/>
                        <a:cs typeface="Calibri" charset="0"/>
                      </a:endParaRPr>
                    </a:p>
                  </a:txBody>
                  <a:tcPr marL="109728" marR="109728" marT="73152" marB="73152" anchor="ctr">
                    <a:lnL w="9525" cap="flat" cmpd="sng" algn="ctr">
                      <a:solidFill>
                        <a:srgbClr val="D7DEE8"/>
                      </a:solidFill>
                      <a:prstDash val="solid"/>
                      <a:round/>
                      <a:headEnd type="none" w="med" len="med"/>
                      <a:tailEnd type="none" w="med" len="med"/>
                    </a:lnL>
                    <a:lnR w="9525" cap="flat" cmpd="sng" algn="ctr">
                      <a:solidFill>
                        <a:srgbClr val="D7DEE8"/>
                      </a:solidFill>
                      <a:prstDash val="solid"/>
                      <a:round/>
                      <a:headEnd type="none" w="med" len="med"/>
                      <a:tailEnd type="none" w="med" len="med"/>
                    </a:lnR>
                    <a:lnT w="9525" cap="flat" cmpd="sng" algn="ctr">
                      <a:solidFill>
                        <a:srgbClr val="D7DEE8"/>
                      </a:solidFill>
                      <a:prstDash val="solid"/>
                      <a:round/>
                      <a:headEnd type="none" w="med" len="med"/>
                      <a:tailEnd type="none" w="med" len="med"/>
                    </a:lnT>
                    <a:lnB w="9525" cap="flat" cmpd="sng" algn="ctr">
                      <a:solidFill>
                        <a:srgbClr val="D7DEE8"/>
                      </a:solidFill>
                      <a:prstDash val="solid"/>
                      <a:round/>
                      <a:headEnd type="none" w="med" len="med"/>
                      <a:tailEnd type="none" w="med" len="med"/>
                    </a:lnB>
                    <a:solidFill>
                      <a:srgbClr val="F5F8FC"/>
                    </a:solidFill>
                  </a:tcPr>
                </a:tc>
                <a:tc>
                  <a:txBody>
                    <a:bodyPr/>
                    <a:lstStyle/>
                    <a:p>
                      <a:pPr algn="l" indent="0" marL="0">
                        <a:buNone/>
                      </a:pPr>
                      <a:r>
                        <a:rPr lang="en-US" sz="950" dirty="0">
                          <a:solidFill>
                            <a:srgbClr val="3A4152"/>
                          </a:solidFill>
                          <a:latin typeface="Calibri" pitchFamily="34" charset="0"/>
                          <a:ea typeface="Calibri" pitchFamily="34" charset="-122"/>
                          <a:cs typeface="Calibri" pitchFamily="34" charset="-120"/>
                        </a:rPr>
                        <a:t>Track pesanan &amp; pengiriman realtime</a:t>
                      </a:r>
                      <a:endParaRPr lang="en-US" sz="950" dirty="0">
                        <a:latin typeface="Calibri" charset="0"/>
                        <a:ea typeface="Calibri" charset="0"/>
                        <a:cs typeface="Calibri" charset="0"/>
                      </a:endParaRPr>
                    </a:p>
                  </a:txBody>
                  <a:tcPr marL="109728" marR="109728" marT="73152" marB="73152" anchor="ctr">
                    <a:lnL w="9525" cap="flat" cmpd="sng" algn="ctr">
                      <a:solidFill>
                        <a:srgbClr val="D7DEE8"/>
                      </a:solidFill>
                      <a:prstDash val="solid"/>
                      <a:round/>
                      <a:headEnd type="none" w="med" len="med"/>
                      <a:tailEnd type="none" w="med" len="med"/>
                    </a:lnL>
                    <a:lnR w="9525" cap="flat" cmpd="sng" algn="ctr">
                      <a:solidFill>
                        <a:srgbClr val="D7DEE8"/>
                      </a:solidFill>
                      <a:prstDash val="solid"/>
                      <a:round/>
                      <a:headEnd type="none" w="med" len="med"/>
                      <a:tailEnd type="none" w="med" len="med"/>
                    </a:lnR>
                    <a:lnT w="9525" cap="flat" cmpd="sng" algn="ctr">
                      <a:solidFill>
                        <a:srgbClr val="D7DEE8"/>
                      </a:solidFill>
                      <a:prstDash val="solid"/>
                      <a:round/>
                      <a:headEnd type="none" w="med" len="med"/>
                      <a:tailEnd type="none" w="med" len="med"/>
                    </a:lnT>
                    <a:lnB w="9525" cap="flat" cmpd="sng" algn="ctr">
                      <a:solidFill>
                        <a:srgbClr val="D7DEE8"/>
                      </a:solidFill>
                      <a:prstDash val="solid"/>
                      <a:round/>
                      <a:headEnd type="none" w="med" len="med"/>
                      <a:tailEnd type="none" w="med" len="med"/>
                    </a:lnB>
                    <a:solidFill>
                      <a:srgbClr val="F5F8FC"/>
                    </a:solidFill>
                  </a:tcPr>
                </a:tc>
                <a:tc>
                  <a:txBody>
                    <a:bodyPr/>
                    <a:lstStyle/>
                    <a:p>
                      <a:pPr algn="l" indent="0" marL="0">
                        <a:buNone/>
                      </a:pPr>
                      <a:r>
                        <a:rPr lang="en-US" sz="950" dirty="0">
                          <a:solidFill>
                            <a:srgbClr val="3A4152"/>
                          </a:solidFill>
                          <a:latin typeface="Calibri" pitchFamily="34" charset="0"/>
                          <a:ea typeface="Calibri" pitchFamily="34" charset="-122"/>
                          <a:cs typeface="Calibri" pitchFamily="34" charset="-120"/>
                        </a:rPr>
                        <a:t>Lihat status supply chain kapan saja</a:t>
                      </a:r>
                      <a:endParaRPr lang="en-US" sz="950" dirty="0">
                        <a:latin typeface="Calibri" charset="0"/>
                        <a:ea typeface="Calibri" charset="0"/>
                        <a:cs typeface="Calibri" charset="0"/>
                      </a:endParaRPr>
                    </a:p>
                  </a:txBody>
                  <a:tcPr marL="109728" marR="109728" marT="73152" marB="73152" anchor="ctr">
                    <a:lnL w="9525" cap="flat" cmpd="sng" algn="ctr">
                      <a:solidFill>
                        <a:srgbClr val="D7DEE8"/>
                      </a:solidFill>
                      <a:prstDash val="solid"/>
                      <a:round/>
                      <a:headEnd type="none" w="med" len="med"/>
                      <a:tailEnd type="none" w="med" len="med"/>
                    </a:lnL>
                    <a:lnR w="9525" cap="flat" cmpd="sng" algn="ctr">
                      <a:solidFill>
                        <a:srgbClr val="D7DEE8"/>
                      </a:solidFill>
                      <a:prstDash val="solid"/>
                      <a:round/>
                      <a:headEnd type="none" w="med" len="med"/>
                      <a:tailEnd type="none" w="med" len="med"/>
                    </a:lnR>
                    <a:lnT w="9525" cap="flat" cmpd="sng" algn="ctr">
                      <a:solidFill>
                        <a:srgbClr val="D7DEE8"/>
                      </a:solidFill>
                      <a:prstDash val="solid"/>
                      <a:round/>
                      <a:headEnd type="none" w="med" len="med"/>
                      <a:tailEnd type="none" w="med" len="med"/>
                    </a:lnT>
                    <a:lnB w="9525" cap="flat" cmpd="sng" algn="ctr">
                      <a:solidFill>
                        <a:srgbClr val="D7DEE8"/>
                      </a:solidFill>
                      <a:prstDash val="solid"/>
                      <a:round/>
                      <a:headEnd type="none" w="med" len="med"/>
                      <a:tailEnd type="none" w="med" len="med"/>
                    </a:lnB>
                    <a:solidFill>
                      <a:srgbClr val="F5F8FC"/>
                    </a:solidFill>
                  </a:tcPr>
                </a:tc>
              </a:tr>
              <a:tr h="457200">
                <a:tc>
                  <a:txBody>
                    <a:bodyPr/>
                    <a:lstStyle/>
                    <a:p>
                      <a:pPr algn="l" indent="0" marL="0">
                        <a:buNone/>
                      </a:pPr>
                      <a:r>
                        <a:rPr lang="en-US" sz="950" b="1" dirty="0">
                          <a:solidFill>
                            <a:srgbClr val="1B2A4A"/>
                          </a:solidFill>
                          <a:latin typeface="Calibri" pitchFamily="34" charset="0"/>
                          <a:ea typeface="Calibri" pitchFamily="34" charset="-122"/>
                          <a:cs typeface="Calibri" pitchFamily="34" charset="-120"/>
                        </a:rPr>
                        <a:t>Compliance Multi-negara</a:t>
                      </a:r>
                      <a:endParaRPr lang="en-US" sz="950" dirty="0">
                        <a:latin typeface="Calibri" charset="0"/>
                        <a:ea typeface="Calibri" charset="0"/>
                        <a:cs typeface="Calibri" charset="0"/>
                      </a:endParaRPr>
                    </a:p>
                  </a:txBody>
                  <a:tcPr marL="109728" marR="109728" marT="73152" marB="73152" anchor="ctr">
                    <a:lnL w="9525" cap="flat" cmpd="sng" algn="ctr">
                      <a:solidFill>
                        <a:srgbClr val="D7DEE8"/>
                      </a:solidFill>
                      <a:prstDash val="solid"/>
                      <a:round/>
                      <a:headEnd type="none" w="med" len="med"/>
                      <a:tailEnd type="none" w="med" len="med"/>
                    </a:lnL>
                    <a:lnR w="9525" cap="flat" cmpd="sng" algn="ctr">
                      <a:solidFill>
                        <a:srgbClr val="D7DEE8"/>
                      </a:solidFill>
                      <a:prstDash val="solid"/>
                      <a:round/>
                      <a:headEnd type="none" w="med" len="med"/>
                      <a:tailEnd type="none" w="med" len="med"/>
                    </a:lnR>
                    <a:lnT w="9525" cap="flat" cmpd="sng" algn="ctr">
                      <a:solidFill>
                        <a:srgbClr val="D7DEE8"/>
                      </a:solidFill>
                      <a:prstDash val="solid"/>
                      <a:round/>
                      <a:headEnd type="none" w="med" len="med"/>
                      <a:tailEnd type="none" w="med" len="med"/>
                    </a:lnT>
                    <a:lnB w="9525" cap="flat" cmpd="sng" algn="ctr">
                      <a:solidFill>
                        <a:srgbClr val="D7DEE8"/>
                      </a:solidFill>
                      <a:prstDash val="solid"/>
                      <a:round/>
                      <a:headEnd type="none" w="med" len="med"/>
                      <a:tailEnd type="none" w="med" len="med"/>
                    </a:lnB>
                    <a:solidFill>
                      <a:srgbClr val="FFFFFF"/>
                    </a:solidFill>
                  </a:tcPr>
                </a:tc>
                <a:tc>
                  <a:txBody>
                    <a:bodyPr/>
                    <a:lstStyle/>
                    <a:p>
                      <a:pPr algn="l" indent="0" marL="0">
                        <a:buNone/>
                      </a:pPr>
                      <a:r>
                        <a:rPr lang="en-US" sz="950" dirty="0">
                          <a:solidFill>
                            <a:srgbClr val="3A4152"/>
                          </a:solidFill>
                          <a:latin typeface="Calibri" pitchFamily="34" charset="0"/>
                          <a:ea typeface="Calibri" pitchFamily="34" charset="-122"/>
                          <a:cs typeface="Calibri" pitchFamily="34" charset="-120"/>
                        </a:rPr>
                        <a:t>Sesuai regulasi EU, US, APAC</a:t>
                      </a:r>
                      <a:endParaRPr lang="en-US" sz="950" dirty="0">
                        <a:latin typeface="Calibri" charset="0"/>
                        <a:ea typeface="Calibri" charset="0"/>
                        <a:cs typeface="Calibri" charset="0"/>
                      </a:endParaRPr>
                    </a:p>
                  </a:txBody>
                  <a:tcPr marL="109728" marR="109728" marT="73152" marB="73152" anchor="ctr">
                    <a:lnL w="9525" cap="flat" cmpd="sng" algn="ctr">
                      <a:solidFill>
                        <a:srgbClr val="D7DEE8"/>
                      </a:solidFill>
                      <a:prstDash val="solid"/>
                      <a:round/>
                      <a:headEnd type="none" w="med" len="med"/>
                      <a:tailEnd type="none" w="med" len="med"/>
                    </a:lnL>
                    <a:lnR w="9525" cap="flat" cmpd="sng" algn="ctr">
                      <a:solidFill>
                        <a:srgbClr val="D7DEE8"/>
                      </a:solidFill>
                      <a:prstDash val="solid"/>
                      <a:round/>
                      <a:headEnd type="none" w="med" len="med"/>
                      <a:tailEnd type="none" w="med" len="med"/>
                    </a:lnR>
                    <a:lnT w="9525" cap="flat" cmpd="sng" algn="ctr">
                      <a:solidFill>
                        <a:srgbClr val="D7DEE8"/>
                      </a:solidFill>
                      <a:prstDash val="solid"/>
                      <a:round/>
                      <a:headEnd type="none" w="med" len="med"/>
                      <a:tailEnd type="none" w="med" len="med"/>
                    </a:lnT>
                    <a:lnB w="9525" cap="flat" cmpd="sng" algn="ctr">
                      <a:solidFill>
                        <a:srgbClr val="D7DEE8"/>
                      </a:solidFill>
                      <a:prstDash val="solid"/>
                      <a:round/>
                      <a:headEnd type="none" w="med" len="med"/>
                      <a:tailEnd type="none" w="med" len="med"/>
                    </a:lnB>
                    <a:solidFill>
                      <a:srgbClr val="FFFFFF"/>
                    </a:solidFill>
                  </a:tcPr>
                </a:tc>
                <a:tc>
                  <a:txBody>
                    <a:bodyPr/>
                    <a:lstStyle/>
                    <a:p>
                      <a:pPr algn="l" indent="0" marL="0">
                        <a:buNone/>
                      </a:pPr>
                      <a:r>
                        <a:rPr lang="en-US" sz="950" dirty="0">
                          <a:solidFill>
                            <a:srgbClr val="3A4152"/>
                          </a:solidFill>
                          <a:latin typeface="Calibri" pitchFamily="34" charset="0"/>
                          <a:ea typeface="Calibri" pitchFamily="34" charset="-122"/>
                          <a:cs typeface="Calibri" pitchFamily="34" charset="-120"/>
                        </a:rPr>
                        <a:t>Operasi internasional tanpa worry compliance</a:t>
                      </a:r>
                      <a:endParaRPr lang="en-US" sz="950" dirty="0">
                        <a:latin typeface="Calibri" charset="0"/>
                        <a:ea typeface="Calibri" charset="0"/>
                        <a:cs typeface="Calibri" charset="0"/>
                      </a:endParaRPr>
                    </a:p>
                  </a:txBody>
                  <a:tcPr marL="109728" marR="109728" marT="73152" marB="73152" anchor="ctr">
                    <a:lnL w="9525" cap="flat" cmpd="sng" algn="ctr">
                      <a:solidFill>
                        <a:srgbClr val="D7DEE8"/>
                      </a:solidFill>
                      <a:prstDash val="solid"/>
                      <a:round/>
                      <a:headEnd type="none" w="med" len="med"/>
                      <a:tailEnd type="none" w="med" len="med"/>
                    </a:lnL>
                    <a:lnR w="9525" cap="flat" cmpd="sng" algn="ctr">
                      <a:solidFill>
                        <a:srgbClr val="D7DEE8"/>
                      </a:solidFill>
                      <a:prstDash val="solid"/>
                      <a:round/>
                      <a:headEnd type="none" w="med" len="med"/>
                      <a:tailEnd type="none" w="med" len="med"/>
                    </a:lnR>
                    <a:lnT w="9525" cap="flat" cmpd="sng" algn="ctr">
                      <a:solidFill>
                        <a:srgbClr val="D7DEE8"/>
                      </a:solidFill>
                      <a:prstDash val="solid"/>
                      <a:round/>
                      <a:headEnd type="none" w="med" len="med"/>
                      <a:tailEnd type="none" w="med" len="med"/>
                    </a:lnT>
                    <a:lnB w="9525" cap="flat" cmpd="sng" algn="ctr">
                      <a:solidFill>
                        <a:srgbClr val="D7DEE8"/>
                      </a:solidFill>
                      <a:prstDash val="solid"/>
                      <a:round/>
                      <a:headEnd type="none" w="med" len="med"/>
                      <a:tailEnd type="none" w="med" len="med"/>
                    </a:lnB>
                    <a:solidFill>
                      <a:srgbClr val="FFFFFF"/>
                    </a:solidFill>
                  </a:tcPr>
                </a:tc>
              </a:tr>
            </a:tbl>
          </a:graphicData>
        </a:graphic>
      </p:graphicFrame>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457200" y="274320"/>
            <a:ext cx="8229600" cy="274320"/>
          </a:xfrm>
          <a:prstGeom prst="rect">
            <a:avLst/>
          </a:prstGeom>
          <a:noFill/>
          <a:ln/>
        </p:spPr>
        <p:txBody>
          <a:bodyPr wrap="square" lIns="0" tIns="0" rIns="0" bIns="0" rtlCol="0" anchor="ctr"/>
          <a:lstStyle/>
          <a:p>
            <a:pPr indent="0" marL="0">
              <a:buNone/>
            </a:pPr>
            <a:r>
              <a:rPr lang="en-US" sz="1150" b="1" spc="150" kern="0" dirty="0">
                <a:solidFill>
                  <a:srgbClr val="C9962C"/>
                </a:solidFill>
                <a:latin typeface="Calibri" pitchFamily="34" charset="0"/>
                <a:ea typeface="Calibri" pitchFamily="34" charset="-122"/>
                <a:cs typeface="Calibri" pitchFamily="34" charset="-120"/>
              </a:rPr>
              <a:t>OPENTEXT</a:t>
            </a:r>
            <a:endParaRPr lang="en-US" sz="1150" dirty="0"/>
          </a:p>
        </p:txBody>
      </p:sp>
      <p:sp>
        <p:nvSpPr>
          <p:cNvPr id="3" name="Text 1"/>
          <p:cNvSpPr/>
          <p:nvPr/>
        </p:nvSpPr>
        <p:spPr>
          <a:xfrm>
            <a:off x="457200" y="548640"/>
            <a:ext cx="10058400" cy="457200"/>
          </a:xfrm>
          <a:prstGeom prst="rect">
            <a:avLst/>
          </a:prstGeom>
          <a:noFill/>
          <a:ln/>
        </p:spPr>
        <p:txBody>
          <a:bodyPr wrap="square" lIns="0" tIns="0" rIns="0" bIns="0" rtlCol="0" anchor="ctr"/>
          <a:lstStyle/>
          <a:p>
            <a:pPr indent="0" marL="0">
              <a:buNone/>
            </a:pPr>
            <a:r>
              <a:rPr lang="en-US" sz="2300" b="1" dirty="0">
                <a:solidFill>
                  <a:srgbClr val="1B2A4A"/>
                </a:solidFill>
                <a:latin typeface="Calibri" pitchFamily="34" charset="0"/>
                <a:ea typeface="Calibri" pitchFamily="34" charset="-122"/>
                <a:cs typeface="Calibri" pitchFamily="34" charset="-120"/>
              </a:rPr>
              <a:t>CAPABILITY PLATFORM OPENTEXT</a:t>
            </a:r>
            <a:endParaRPr lang="en-US" sz="2300" dirty="0"/>
          </a:p>
        </p:txBody>
      </p:sp>
      <p:graphicFrame>
        <p:nvGraphicFramePr>
          <p:cNvPr id="22" name="Table 0"/>
          <p:cNvGraphicFramePr>
            <a:graphicFrameLocks noGrp="1"/>
          </p:cNvGraphicFramePr>
          <p:nvPr>
            <p:extLst>
              <p:ext uri="{D42A27DB-BD31-4B8C-83A1-F6EECF244321}">
                <p14:modId xmlns:p14="http://schemas.microsoft.com/office/powerpoint/2010/main" val="1579011935"/>
              </p:ext>
            </p:extLst>
          </p:nvPr>
        </p:nvGraphicFramePr>
        <p:xfrm>
          <a:off x="457200" y="1051560"/>
          <a:ext cx="11274552" cy="914400"/>
        </p:xfrm>
        <a:graphic>
          <a:graphicData uri="http://schemas.openxmlformats.org/drawingml/2006/table">
            <a:tbl>
              <a:tblPr/>
              <a:tblGrid>
                <a:gridCol w="2468880"/>
                <a:gridCol w="4389120"/>
                <a:gridCol w="4416552"/>
              </a:tblGrid>
              <a:tr h="365760">
                <a:tc>
                  <a:txBody>
                    <a:bodyPr/>
                    <a:lstStyle/>
                    <a:p>
                      <a:pPr algn="l" indent="0" marL="0">
                        <a:buNone/>
                      </a:pPr>
                      <a:r>
                        <a:rPr lang="en-US" sz="1150" b="1" dirty="0">
                          <a:solidFill>
                            <a:srgbClr val="FFFFFF"/>
                          </a:solidFill>
                          <a:latin typeface="Calibri" pitchFamily="34" charset="0"/>
                          <a:ea typeface="Calibri" pitchFamily="34" charset="-122"/>
                          <a:cs typeface="Calibri" pitchFamily="34" charset="-120"/>
                        </a:rPr>
                        <a:t>Fitur</a:t>
                      </a:r>
                      <a:endParaRPr lang="en-US" sz="1150" dirty="0">
                        <a:latin typeface="Calibri" charset="0"/>
                        <a:ea typeface="Calibri" charset="0"/>
                        <a:cs typeface="Calibri" charset="0"/>
                      </a:endParaRPr>
                    </a:p>
                  </a:txBody>
                  <a:tcPr marL="109728" marR="109728" marT="73152" marB="73152" anchor="ctr">
                    <a:lnL w="9525" cap="flat" cmpd="sng" algn="ctr">
                      <a:solidFill>
                        <a:srgbClr val="D7DEE8"/>
                      </a:solidFill>
                      <a:prstDash val="solid"/>
                      <a:round/>
                      <a:headEnd type="none" w="med" len="med"/>
                      <a:tailEnd type="none" w="med" len="med"/>
                    </a:lnL>
                    <a:lnR w="9525" cap="flat" cmpd="sng" algn="ctr">
                      <a:solidFill>
                        <a:srgbClr val="D7DEE8"/>
                      </a:solidFill>
                      <a:prstDash val="solid"/>
                      <a:round/>
                      <a:headEnd type="none" w="med" len="med"/>
                      <a:tailEnd type="none" w="med" len="med"/>
                    </a:lnR>
                    <a:lnT w="9525" cap="flat" cmpd="sng" algn="ctr">
                      <a:solidFill>
                        <a:srgbClr val="D7DEE8"/>
                      </a:solidFill>
                      <a:prstDash val="solid"/>
                      <a:round/>
                      <a:headEnd type="none" w="med" len="med"/>
                      <a:tailEnd type="none" w="med" len="med"/>
                    </a:lnT>
                    <a:lnB w="9525" cap="flat" cmpd="sng" algn="ctr">
                      <a:solidFill>
                        <a:srgbClr val="D7DEE8"/>
                      </a:solidFill>
                      <a:prstDash val="solid"/>
                      <a:round/>
                      <a:headEnd type="none" w="med" len="med"/>
                      <a:tailEnd type="none" w="med" len="med"/>
                    </a:lnB>
                    <a:solidFill>
                      <a:srgbClr val="1B2A4A"/>
                    </a:solidFill>
                  </a:tcPr>
                </a:tc>
                <a:tc>
                  <a:txBody>
                    <a:bodyPr/>
                    <a:lstStyle/>
                    <a:p>
                      <a:pPr algn="l" indent="0" marL="0">
                        <a:buNone/>
                      </a:pPr>
                      <a:r>
                        <a:rPr lang="en-US" sz="1150" b="1" dirty="0">
                          <a:solidFill>
                            <a:srgbClr val="FFFFFF"/>
                          </a:solidFill>
                          <a:latin typeface="Calibri" pitchFamily="34" charset="0"/>
                          <a:ea typeface="Calibri" pitchFamily="34" charset="-122"/>
                          <a:cs typeface="Calibri" pitchFamily="34" charset="-120"/>
                        </a:rPr>
                        <a:t>Manfaat</a:t>
                      </a:r>
                      <a:endParaRPr lang="en-US" sz="1150" dirty="0">
                        <a:latin typeface="Calibri" charset="0"/>
                        <a:ea typeface="Calibri" charset="0"/>
                        <a:cs typeface="Calibri" charset="0"/>
                      </a:endParaRPr>
                    </a:p>
                  </a:txBody>
                  <a:tcPr marL="109728" marR="109728" marT="73152" marB="73152" anchor="ctr">
                    <a:lnL w="9525" cap="flat" cmpd="sng" algn="ctr">
                      <a:solidFill>
                        <a:srgbClr val="D7DEE8"/>
                      </a:solidFill>
                      <a:prstDash val="solid"/>
                      <a:round/>
                      <a:headEnd type="none" w="med" len="med"/>
                      <a:tailEnd type="none" w="med" len="med"/>
                    </a:lnL>
                    <a:lnR w="9525" cap="flat" cmpd="sng" algn="ctr">
                      <a:solidFill>
                        <a:srgbClr val="D7DEE8"/>
                      </a:solidFill>
                      <a:prstDash val="solid"/>
                      <a:round/>
                      <a:headEnd type="none" w="med" len="med"/>
                      <a:tailEnd type="none" w="med" len="med"/>
                    </a:lnR>
                    <a:lnT w="9525" cap="flat" cmpd="sng" algn="ctr">
                      <a:solidFill>
                        <a:srgbClr val="D7DEE8"/>
                      </a:solidFill>
                      <a:prstDash val="solid"/>
                      <a:round/>
                      <a:headEnd type="none" w="med" len="med"/>
                      <a:tailEnd type="none" w="med" len="med"/>
                    </a:lnT>
                    <a:lnB w="9525" cap="flat" cmpd="sng" algn="ctr">
                      <a:solidFill>
                        <a:srgbClr val="D7DEE8"/>
                      </a:solidFill>
                      <a:prstDash val="solid"/>
                      <a:round/>
                      <a:headEnd type="none" w="med" len="med"/>
                      <a:tailEnd type="none" w="med" len="med"/>
                    </a:lnB>
                    <a:solidFill>
                      <a:srgbClr val="1B2A4A"/>
                    </a:solidFill>
                  </a:tcPr>
                </a:tc>
                <a:tc>
                  <a:txBody>
                    <a:bodyPr/>
                    <a:lstStyle/>
                    <a:p>
                      <a:pPr algn="l" indent="0" marL="0">
                        <a:buNone/>
                      </a:pPr>
                      <a:r>
                        <a:rPr lang="en-US" sz="1150" b="1" dirty="0">
                          <a:solidFill>
                            <a:srgbClr val="FFFFFF"/>
                          </a:solidFill>
                          <a:latin typeface="Calibri" pitchFamily="34" charset="0"/>
                          <a:ea typeface="Calibri" pitchFamily="34" charset="-122"/>
                          <a:cs typeface="Calibri" pitchFamily="34" charset="-120"/>
                        </a:rPr>
                        <a:t>Contoh Penggunaan</a:t>
                      </a:r>
                      <a:endParaRPr lang="en-US" sz="1150" dirty="0">
                        <a:latin typeface="Calibri" charset="0"/>
                        <a:ea typeface="Calibri" charset="0"/>
                        <a:cs typeface="Calibri" charset="0"/>
                      </a:endParaRPr>
                    </a:p>
                  </a:txBody>
                  <a:tcPr marL="109728" marR="109728" marT="73152" marB="73152" anchor="ctr">
                    <a:lnL w="9525" cap="flat" cmpd="sng" algn="ctr">
                      <a:solidFill>
                        <a:srgbClr val="D7DEE8"/>
                      </a:solidFill>
                      <a:prstDash val="solid"/>
                      <a:round/>
                      <a:headEnd type="none" w="med" len="med"/>
                      <a:tailEnd type="none" w="med" len="med"/>
                    </a:lnL>
                    <a:lnR w="9525" cap="flat" cmpd="sng" algn="ctr">
                      <a:solidFill>
                        <a:srgbClr val="D7DEE8"/>
                      </a:solidFill>
                      <a:prstDash val="solid"/>
                      <a:round/>
                      <a:headEnd type="none" w="med" len="med"/>
                      <a:tailEnd type="none" w="med" len="med"/>
                    </a:lnR>
                    <a:lnT w="9525" cap="flat" cmpd="sng" algn="ctr">
                      <a:solidFill>
                        <a:srgbClr val="D7DEE8"/>
                      </a:solidFill>
                      <a:prstDash val="solid"/>
                      <a:round/>
                      <a:headEnd type="none" w="med" len="med"/>
                      <a:tailEnd type="none" w="med" len="med"/>
                    </a:lnT>
                    <a:lnB w="9525" cap="flat" cmpd="sng" algn="ctr">
                      <a:solidFill>
                        <a:srgbClr val="D7DEE8"/>
                      </a:solidFill>
                      <a:prstDash val="solid"/>
                      <a:round/>
                      <a:headEnd type="none" w="med" len="med"/>
                      <a:tailEnd type="none" w="med" len="med"/>
                    </a:lnB>
                    <a:solidFill>
                      <a:srgbClr val="1B2A4A"/>
                    </a:solidFill>
                  </a:tcPr>
                </a:tc>
              </a:tr>
              <a:tr h="1005840">
                <a:tc>
                  <a:txBody>
                    <a:bodyPr/>
                    <a:lstStyle/>
                    <a:p>
                      <a:pPr algn="l" indent="0" marL="0">
                        <a:buNone/>
                      </a:pPr>
                      <a:r>
                        <a:rPr lang="en-US" sz="1050" b="1" dirty="0">
                          <a:solidFill>
                            <a:srgbClr val="1B2A4A"/>
                          </a:solidFill>
                          <a:latin typeface="Calibri" pitchFamily="34" charset="0"/>
                          <a:ea typeface="Calibri" pitchFamily="34" charset="-122"/>
                          <a:cs typeface="Calibri" pitchFamily="34" charset="-120"/>
                        </a:rPr>
                        <a:t>Repositori Terpusat</a:t>
                      </a:r>
                      <a:endParaRPr lang="en-US" sz="1050" dirty="0">
                        <a:latin typeface="Calibri" charset="0"/>
                        <a:ea typeface="Calibri" charset="0"/>
                        <a:cs typeface="Calibri" charset="0"/>
                      </a:endParaRPr>
                    </a:p>
                  </a:txBody>
                  <a:tcPr marL="109728" marR="109728" marT="73152" marB="73152" anchor="ctr">
                    <a:lnL w="9525" cap="flat" cmpd="sng" algn="ctr">
                      <a:solidFill>
                        <a:srgbClr val="D7DEE8"/>
                      </a:solidFill>
                      <a:prstDash val="solid"/>
                      <a:round/>
                      <a:headEnd type="none" w="med" len="med"/>
                      <a:tailEnd type="none" w="med" len="med"/>
                    </a:lnL>
                    <a:lnR w="9525" cap="flat" cmpd="sng" algn="ctr">
                      <a:solidFill>
                        <a:srgbClr val="D7DEE8"/>
                      </a:solidFill>
                      <a:prstDash val="solid"/>
                      <a:round/>
                      <a:headEnd type="none" w="med" len="med"/>
                      <a:tailEnd type="none" w="med" len="med"/>
                    </a:lnR>
                    <a:lnT w="9525" cap="flat" cmpd="sng" algn="ctr">
                      <a:solidFill>
                        <a:srgbClr val="D7DEE8"/>
                      </a:solidFill>
                      <a:prstDash val="solid"/>
                      <a:round/>
                      <a:headEnd type="none" w="med" len="med"/>
                      <a:tailEnd type="none" w="med" len="med"/>
                    </a:lnT>
                    <a:lnB w="9525" cap="flat" cmpd="sng" algn="ctr">
                      <a:solidFill>
                        <a:srgbClr val="D7DEE8"/>
                      </a:solidFill>
                      <a:prstDash val="solid"/>
                      <a:round/>
                      <a:headEnd type="none" w="med" len="med"/>
                      <a:tailEnd type="none" w="med" len="med"/>
                    </a:lnB>
                    <a:solidFill>
                      <a:srgbClr val="FFFFFF"/>
                    </a:solidFill>
                  </a:tcPr>
                </a:tc>
                <a:tc>
                  <a:txBody>
                    <a:bodyPr/>
                    <a:lstStyle/>
                    <a:p>
                      <a:pPr algn="l" indent="0" marL="0">
                        <a:buNone/>
                      </a:pPr>
                      <a:r>
                        <a:rPr lang="en-US" sz="1050" dirty="0">
                          <a:solidFill>
                            <a:srgbClr val="3A4152"/>
                          </a:solidFill>
                          <a:latin typeface="Calibri" pitchFamily="34" charset="0"/>
                          <a:ea typeface="Calibri" pitchFamily="34" charset="-122"/>
                          <a:cs typeface="Calibri" pitchFamily="34" charset="-120"/>
                        </a:rPr>
                        <a:t>Satu tempat untuk semua dokumen perusahaan</a:t>
                      </a:r>
                      <a:endParaRPr lang="en-US" sz="1050" dirty="0">
                        <a:latin typeface="Calibri" charset="0"/>
                        <a:ea typeface="Calibri" charset="0"/>
                        <a:cs typeface="Calibri" charset="0"/>
                      </a:endParaRPr>
                    </a:p>
                  </a:txBody>
                  <a:tcPr marL="109728" marR="109728" marT="73152" marB="73152" anchor="ctr">
                    <a:lnL w="9525" cap="flat" cmpd="sng" algn="ctr">
                      <a:solidFill>
                        <a:srgbClr val="D7DEE8"/>
                      </a:solidFill>
                      <a:prstDash val="solid"/>
                      <a:round/>
                      <a:headEnd type="none" w="med" len="med"/>
                      <a:tailEnd type="none" w="med" len="med"/>
                    </a:lnL>
                    <a:lnR w="9525" cap="flat" cmpd="sng" algn="ctr">
                      <a:solidFill>
                        <a:srgbClr val="D7DEE8"/>
                      </a:solidFill>
                      <a:prstDash val="solid"/>
                      <a:round/>
                      <a:headEnd type="none" w="med" len="med"/>
                      <a:tailEnd type="none" w="med" len="med"/>
                    </a:lnR>
                    <a:lnT w="9525" cap="flat" cmpd="sng" algn="ctr">
                      <a:solidFill>
                        <a:srgbClr val="D7DEE8"/>
                      </a:solidFill>
                      <a:prstDash val="solid"/>
                      <a:round/>
                      <a:headEnd type="none" w="med" len="med"/>
                      <a:tailEnd type="none" w="med" len="med"/>
                    </a:lnT>
                    <a:lnB w="9525" cap="flat" cmpd="sng" algn="ctr">
                      <a:solidFill>
                        <a:srgbClr val="D7DEE8"/>
                      </a:solidFill>
                      <a:prstDash val="solid"/>
                      <a:round/>
                      <a:headEnd type="none" w="med" len="med"/>
                      <a:tailEnd type="none" w="med" len="med"/>
                    </a:lnB>
                    <a:solidFill>
                      <a:srgbClr val="FFFFFF"/>
                    </a:solidFill>
                  </a:tcPr>
                </a:tc>
                <a:tc>
                  <a:txBody>
                    <a:bodyPr/>
                    <a:lstStyle/>
                    <a:p>
                      <a:pPr algn="l" indent="0" marL="0">
                        <a:buNone/>
                      </a:pPr>
                      <a:r>
                        <a:rPr lang="en-US" sz="1050" dirty="0">
                          <a:solidFill>
                            <a:srgbClr val="3A4152"/>
                          </a:solidFill>
                          <a:latin typeface="Calibri" pitchFamily="34" charset="0"/>
                          <a:ea typeface="Calibri" pitchFamily="34" charset="-122"/>
                          <a:cs typeface="Calibri" pitchFamily="34" charset="-120"/>
                        </a:rPr>
                        <a:t>Tidak perlu cari file di berbagai folder</a:t>
                      </a:r>
                      <a:endParaRPr lang="en-US" sz="1050" dirty="0">
                        <a:latin typeface="Calibri" charset="0"/>
                        <a:ea typeface="Calibri" charset="0"/>
                        <a:cs typeface="Calibri" charset="0"/>
                      </a:endParaRPr>
                    </a:p>
                  </a:txBody>
                  <a:tcPr marL="109728" marR="109728" marT="73152" marB="73152" anchor="ctr">
                    <a:lnL w="9525" cap="flat" cmpd="sng" algn="ctr">
                      <a:solidFill>
                        <a:srgbClr val="D7DEE8"/>
                      </a:solidFill>
                      <a:prstDash val="solid"/>
                      <a:round/>
                      <a:headEnd type="none" w="med" len="med"/>
                      <a:tailEnd type="none" w="med" len="med"/>
                    </a:lnL>
                    <a:lnR w="9525" cap="flat" cmpd="sng" algn="ctr">
                      <a:solidFill>
                        <a:srgbClr val="D7DEE8"/>
                      </a:solidFill>
                      <a:prstDash val="solid"/>
                      <a:round/>
                      <a:headEnd type="none" w="med" len="med"/>
                      <a:tailEnd type="none" w="med" len="med"/>
                    </a:lnR>
                    <a:lnT w="9525" cap="flat" cmpd="sng" algn="ctr">
                      <a:solidFill>
                        <a:srgbClr val="D7DEE8"/>
                      </a:solidFill>
                      <a:prstDash val="solid"/>
                      <a:round/>
                      <a:headEnd type="none" w="med" len="med"/>
                      <a:tailEnd type="none" w="med" len="med"/>
                    </a:lnT>
                    <a:lnB w="9525" cap="flat" cmpd="sng" algn="ctr">
                      <a:solidFill>
                        <a:srgbClr val="D7DEE8"/>
                      </a:solidFill>
                      <a:prstDash val="solid"/>
                      <a:round/>
                      <a:headEnd type="none" w="med" len="med"/>
                      <a:tailEnd type="none" w="med" len="med"/>
                    </a:lnB>
                    <a:solidFill>
                      <a:srgbClr val="FFFFFF"/>
                    </a:solidFill>
                  </a:tcPr>
                </a:tc>
              </a:tr>
              <a:tr h="1005840">
                <a:tc>
                  <a:txBody>
                    <a:bodyPr/>
                    <a:lstStyle/>
                    <a:p>
                      <a:pPr algn="l" indent="0" marL="0">
                        <a:buNone/>
                      </a:pPr>
                      <a:r>
                        <a:rPr lang="en-US" sz="1050" b="1" dirty="0">
                          <a:solidFill>
                            <a:srgbClr val="1B2A4A"/>
                          </a:solidFill>
                          <a:latin typeface="Calibri" pitchFamily="34" charset="0"/>
                          <a:ea typeface="Calibri" pitchFamily="34" charset="-122"/>
                          <a:cs typeface="Calibri" pitchFamily="34" charset="-120"/>
                        </a:rPr>
                        <a:t>Kontrol Versi</a:t>
                      </a:r>
                      <a:endParaRPr lang="en-US" sz="1050" dirty="0">
                        <a:latin typeface="Calibri" charset="0"/>
                        <a:ea typeface="Calibri" charset="0"/>
                        <a:cs typeface="Calibri" charset="0"/>
                      </a:endParaRPr>
                    </a:p>
                  </a:txBody>
                  <a:tcPr marL="109728" marR="109728" marT="73152" marB="73152" anchor="ctr">
                    <a:lnL w="9525" cap="flat" cmpd="sng" algn="ctr">
                      <a:solidFill>
                        <a:srgbClr val="D7DEE8"/>
                      </a:solidFill>
                      <a:prstDash val="solid"/>
                      <a:round/>
                      <a:headEnd type="none" w="med" len="med"/>
                      <a:tailEnd type="none" w="med" len="med"/>
                    </a:lnL>
                    <a:lnR w="9525" cap="flat" cmpd="sng" algn="ctr">
                      <a:solidFill>
                        <a:srgbClr val="D7DEE8"/>
                      </a:solidFill>
                      <a:prstDash val="solid"/>
                      <a:round/>
                      <a:headEnd type="none" w="med" len="med"/>
                      <a:tailEnd type="none" w="med" len="med"/>
                    </a:lnR>
                    <a:lnT w="9525" cap="flat" cmpd="sng" algn="ctr">
                      <a:solidFill>
                        <a:srgbClr val="D7DEE8"/>
                      </a:solidFill>
                      <a:prstDash val="solid"/>
                      <a:round/>
                      <a:headEnd type="none" w="med" len="med"/>
                      <a:tailEnd type="none" w="med" len="med"/>
                    </a:lnT>
                    <a:lnB w="9525" cap="flat" cmpd="sng" algn="ctr">
                      <a:solidFill>
                        <a:srgbClr val="D7DEE8"/>
                      </a:solidFill>
                      <a:prstDash val="solid"/>
                      <a:round/>
                      <a:headEnd type="none" w="med" len="med"/>
                      <a:tailEnd type="none" w="med" len="med"/>
                    </a:lnB>
                    <a:solidFill>
                      <a:srgbClr val="F5F8FC"/>
                    </a:solidFill>
                  </a:tcPr>
                </a:tc>
                <a:tc>
                  <a:txBody>
                    <a:bodyPr/>
                    <a:lstStyle/>
                    <a:p>
                      <a:pPr algn="l" indent="0" marL="0">
                        <a:buNone/>
                      </a:pPr>
                      <a:r>
                        <a:rPr lang="en-US" sz="1050" dirty="0">
                          <a:solidFill>
                            <a:srgbClr val="3A4152"/>
                          </a:solidFill>
                          <a:latin typeface="Calibri" pitchFamily="34" charset="0"/>
                          <a:ea typeface="Calibri" pitchFamily="34" charset="-122"/>
                          <a:cs typeface="Calibri" pitchFamily="34" charset="-120"/>
                        </a:rPr>
                        <a:t>Track semua perubahan dokumen otomatis</a:t>
                      </a:r>
                      <a:endParaRPr lang="en-US" sz="1050" dirty="0">
                        <a:latin typeface="Calibri" charset="0"/>
                        <a:ea typeface="Calibri" charset="0"/>
                        <a:cs typeface="Calibri" charset="0"/>
                      </a:endParaRPr>
                    </a:p>
                  </a:txBody>
                  <a:tcPr marL="109728" marR="109728" marT="73152" marB="73152" anchor="ctr">
                    <a:lnL w="9525" cap="flat" cmpd="sng" algn="ctr">
                      <a:solidFill>
                        <a:srgbClr val="D7DEE8"/>
                      </a:solidFill>
                      <a:prstDash val="solid"/>
                      <a:round/>
                      <a:headEnd type="none" w="med" len="med"/>
                      <a:tailEnd type="none" w="med" len="med"/>
                    </a:lnL>
                    <a:lnR w="9525" cap="flat" cmpd="sng" algn="ctr">
                      <a:solidFill>
                        <a:srgbClr val="D7DEE8"/>
                      </a:solidFill>
                      <a:prstDash val="solid"/>
                      <a:round/>
                      <a:headEnd type="none" w="med" len="med"/>
                      <a:tailEnd type="none" w="med" len="med"/>
                    </a:lnR>
                    <a:lnT w="9525" cap="flat" cmpd="sng" algn="ctr">
                      <a:solidFill>
                        <a:srgbClr val="D7DEE8"/>
                      </a:solidFill>
                      <a:prstDash val="solid"/>
                      <a:round/>
                      <a:headEnd type="none" w="med" len="med"/>
                      <a:tailEnd type="none" w="med" len="med"/>
                    </a:lnT>
                    <a:lnB w="9525" cap="flat" cmpd="sng" algn="ctr">
                      <a:solidFill>
                        <a:srgbClr val="D7DEE8"/>
                      </a:solidFill>
                      <a:prstDash val="solid"/>
                      <a:round/>
                      <a:headEnd type="none" w="med" len="med"/>
                      <a:tailEnd type="none" w="med" len="med"/>
                    </a:lnB>
                    <a:solidFill>
                      <a:srgbClr val="F5F8FC"/>
                    </a:solidFill>
                  </a:tcPr>
                </a:tc>
                <a:tc>
                  <a:txBody>
                    <a:bodyPr/>
                    <a:lstStyle/>
                    <a:p>
                      <a:pPr algn="l" indent="0" marL="0">
                        <a:buNone/>
                      </a:pPr>
                      <a:r>
                        <a:rPr lang="en-US" sz="1050" dirty="0">
                          <a:solidFill>
                            <a:srgbClr val="3A4152"/>
                          </a:solidFill>
                          <a:latin typeface="Calibri" pitchFamily="34" charset="0"/>
                          <a:ea typeface="Calibri" pitchFamily="34" charset="-122"/>
                          <a:cs typeface="Calibri" pitchFamily="34" charset="-120"/>
                        </a:rPr>
                        <a:t>Lihat siapa ubah apa kapan (compliance)</a:t>
                      </a:r>
                      <a:endParaRPr lang="en-US" sz="1050" dirty="0">
                        <a:latin typeface="Calibri" charset="0"/>
                        <a:ea typeface="Calibri" charset="0"/>
                        <a:cs typeface="Calibri" charset="0"/>
                      </a:endParaRPr>
                    </a:p>
                  </a:txBody>
                  <a:tcPr marL="109728" marR="109728" marT="73152" marB="73152" anchor="ctr">
                    <a:lnL w="9525" cap="flat" cmpd="sng" algn="ctr">
                      <a:solidFill>
                        <a:srgbClr val="D7DEE8"/>
                      </a:solidFill>
                      <a:prstDash val="solid"/>
                      <a:round/>
                      <a:headEnd type="none" w="med" len="med"/>
                      <a:tailEnd type="none" w="med" len="med"/>
                    </a:lnL>
                    <a:lnR w="9525" cap="flat" cmpd="sng" algn="ctr">
                      <a:solidFill>
                        <a:srgbClr val="D7DEE8"/>
                      </a:solidFill>
                      <a:prstDash val="solid"/>
                      <a:round/>
                      <a:headEnd type="none" w="med" len="med"/>
                      <a:tailEnd type="none" w="med" len="med"/>
                    </a:lnR>
                    <a:lnT w="9525" cap="flat" cmpd="sng" algn="ctr">
                      <a:solidFill>
                        <a:srgbClr val="D7DEE8"/>
                      </a:solidFill>
                      <a:prstDash val="solid"/>
                      <a:round/>
                      <a:headEnd type="none" w="med" len="med"/>
                      <a:tailEnd type="none" w="med" len="med"/>
                    </a:lnT>
                    <a:lnB w="9525" cap="flat" cmpd="sng" algn="ctr">
                      <a:solidFill>
                        <a:srgbClr val="D7DEE8"/>
                      </a:solidFill>
                      <a:prstDash val="solid"/>
                      <a:round/>
                      <a:headEnd type="none" w="med" len="med"/>
                      <a:tailEnd type="none" w="med" len="med"/>
                    </a:lnB>
                    <a:solidFill>
                      <a:srgbClr val="F5F8FC"/>
                    </a:solidFill>
                  </a:tcPr>
                </a:tc>
              </a:tr>
              <a:tr h="1005840">
                <a:tc>
                  <a:txBody>
                    <a:bodyPr/>
                    <a:lstStyle/>
                    <a:p>
                      <a:pPr algn="l" indent="0" marL="0">
                        <a:buNone/>
                      </a:pPr>
                      <a:r>
                        <a:rPr lang="en-US" sz="1050" b="1" dirty="0">
                          <a:solidFill>
                            <a:srgbClr val="1B2A4A"/>
                          </a:solidFill>
                          <a:latin typeface="Calibri" pitchFamily="34" charset="0"/>
                          <a:ea typeface="Calibri" pitchFamily="34" charset="-122"/>
                          <a:cs typeface="Calibri" pitchFamily="34" charset="-120"/>
                        </a:rPr>
                        <a:t>Workflow Persetujuan</a:t>
                      </a:r>
                      <a:endParaRPr lang="en-US" sz="1050" dirty="0">
                        <a:latin typeface="Calibri" charset="0"/>
                        <a:ea typeface="Calibri" charset="0"/>
                        <a:cs typeface="Calibri" charset="0"/>
                      </a:endParaRPr>
                    </a:p>
                  </a:txBody>
                  <a:tcPr marL="109728" marR="109728" marT="73152" marB="73152" anchor="ctr">
                    <a:lnL w="9525" cap="flat" cmpd="sng" algn="ctr">
                      <a:solidFill>
                        <a:srgbClr val="D7DEE8"/>
                      </a:solidFill>
                      <a:prstDash val="solid"/>
                      <a:round/>
                      <a:headEnd type="none" w="med" len="med"/>
                      <a:tailEnd type="none" w="med" len="med"/>
                    </a:lnL>
                    <a:lnR w="9525" cap="flat" cmpd="sng" algn="ctr">
                      <a:solidFill>
                        <a:srgbClr val="D7DEE8"/>
                      </a:solidFill>
                      <a:prstDash val="solid"/>
                      <a:round/>
                      <a:headEnd type="none" w="med" len="med"/>
                      <a:tailEnd type="none" w="med" len="med"/>
                    </a:lnR>
                    <a:lnT w="9525" cap="flat" cmpd="sng" algn="ctr">
                      <a:solidFill>
                        <a:srgbClr val="D7DEE8"/>
                      </a:solidFill>
                      <a:prstDash val="solid"/>
                      <a:round/>
                      <a:headEnd type="none" w="med" len="med"/>
                      <a:tailEnd type="none" w="med" len="med"/>
                    </a:lnT>
                    <a:lnB w="9525" cap="flat" cmpd="sng" algn="ctr">
                      <a:solidFill>
                        <a:srgbClr val="D7DEE8"/>
                      </a:solidFill>
                      <a:prstDash val="solid"/>
                      <a:round/>
                      <a:headEnd type="none" w="med" len="med"/>
                      <a:tailEnd type="none" w="med" len="med"/>
                    </a:lnB>
                    <a:solidFill>
                      <a:srgbClr val="FFFFFF"/>
                    </a:solidFill>
                  </a:tcPr>
                </a:tc>
                <a:tc>
                  <a:txBody>
                    <a:bodyPr/>
                    <a:lstStyle/>
                    <a:p>
                      <a:pPr algn="l" indent="0" marL="0">
                        <a:buNone/>
                      </a:pPr>
                      <a:r>
                        <a:rPr lang="en-US" sz="1050" dirty="0">
                          <a:solidFill>
                            <a:srgbClr val="3A4152"/>
                          </a:solidFill>
                          <a:latin typeface="Calibri" pitchFamily="34" charset="0"/>
                          <a:ea typeface="Calibri" pitchFamily="34" charset="-122"/>
                          <a:cs typeface="Calibri" pitchFamily="34" charset="-120"/>
                        </a:rPr>
                        <a:t>Persetujuan dokumen jadi otomatis</a:t>
                      </a:r>
                      <a:endParaRPr lang="en-US" sz="1050" dirty="0">
                        <a:latin typeface="Calibri" charset="0"/>
                        <a:ea typeface="Calibri" charset="0"/>
                        <a:cs typeface="Calibri" charset="0"/>
                      </a:endParaRPr>
                    </a:p>
                  </a:txBody>
                  <a:tcPr marL="109728" marR="109728" marT="73152" marB="73152" anchor="ctr">
                    <a:lnL w="9525" cap="flat" cmpd="sng" algn="ctr">
                      <a:solidFill>
                        <a:srgbClr val="D7DEE8"/>
                      </a:solidFill>
                      <a:prstDash val="solid"/>
                      <a:round/>
                      <a:headEnd type="none" w="med" len="med"/>
                      <a:tailEnd type="none" w="med" len="med"/>
                    </a:lnL>
                    <a:lnR w="9525" cap="flat" cmpd="sng" algn="ctr">
                      <a:solidFill>
                        <a:srgbClr val="D7DEE8"/>
                      </a:solidFill>
                      <a:prstDash val="solid"/>
                      <a:round/>
                      <a:headEnd type="none" w="med" len="med"/>
                      <a:tailEnd type="none" w="med" len="med"/>
                    </a:lnR>
                    <a:lnT w="9525" cap="flat" cmpd="sng" algn="ctr">
                      <a:solidFill>
                        <a:srgbClr val="D7DEE8"/>
                      </a:solidFill>
                      <a:prstDash val="solid"/>
                      <a:round/>
                      <a:headEnd type="none" w="med" len="med"/>
                      <a:tailEnd type="none" w="med" len="med"/>
                    </a:lnT>
                    <a:lnB w="9525" cap="flat" cmpd="sng" algn="ctr">
                      <a:solidFill>
                        <a:srgbClr val="D7DEE8"/>
                      </a:solidFill>
                      <a:prstDash val="solid"/>
                      <a:round/>
                      <a:headEnd type="none" w="med" len="med"/>
                      <a:tailEnd type="none" w="med" len="med"/>
                    </a:lnB>
                    <a:solidFill>
                      <a:srgbClr val="FFFFFF"/>
                    </a:solidFill>
                  </a:tcPr>
                </a:tc>
                <a:tc>
                  <a:txBody>
                    <a:bodyPr/>
                    <a:lstStyle/>
                    <a:p>
                      <a:pPr algn="l" indent="0" marL="0">
                        <a:buNone/>
                      </a:pPr>
                      <a:r>
                        <a:rPr lang="en-US" sz="1050" dirty="0">
                          <a:solidFill>
                            <a:srgbClr val="3A4152"/>
                          </a:solidFill>
                          <a:latin typeface="Calibri" pitchFamily="34" charset="0"/>
                          <a:ea typeface="Calibri" pitchFamily="34" charset="-122"/>
                          <a:cs typeface="Calibri" pitchFamily="34" charset="-120"/>
                        </a:rPr>
                        <a:t>Approval yang biasanya 5 hari jadi 5 menit</a:t>
                      </a:r>
                      <a:endParaRPr lang="en-US" sz="1050" dirty="0">
                        <a:latin typeface="Calibri" charset="0"/>
                        <a:ea typeface="Calibri" charset="0"/>
                        <a:cs typeface="Calibri" charset="0"/>
                      </a:endParaRPr>
                    </a:p>
                  </a:txBody>
                  <a:tcPr marL="109728" marR="109728" marT="73152" marB="73152" anchor="ctr">
                    <a:lnL w="9525" cap="flat" cmpd="sng" algn="ctr">
                      <a:solidFill>
                        <a:srgbClr val="D7DEE8"/>
                      </a:solidFill>
                      <a:prstDash val="solid"/>
                      <a:round/>
                      <a:headEnd type="none" w="med" len="med"/>
                      <a:tailEnd type="none" w="med" len="med"/>
                    </a:lnL>
                    <a:lnR w="9525" cap="flat" cmpd="sng" algn="ctr">
                      <a:solidFill>
                        <a:srgbClr val="D7DEE8"/>
                      </a:solidFill>
                      <a:prstDash val="solid"/>
                      <a:round/>
                      <a:headEnd type="none" w="med" len="med"/>
                      <a:tailEnd type="none" w="med" len="med"/>
                    </a:lnR>
                    <a:lnT w="9525" cap="flat" cmpd="sng" algn="ctr">
                      <a:solidFill>
                        <a:srgbClr val="D7DEE8"/>
                      </a:solidFill>
                      <a:prstDash val="solid"/>
                      <a:round/>
                      <a:headEnd type="none" w="med" len="med"/>
                      <a:tailEnd type="none" w="med" len="med"/>
                    </a:lnT>
                    <a:lnB w="9525" cap="flat" cmpd="sng" algn="ctr">
                      <a:solidFill>
                        <a:srgbClr val="D7DEE8"/>
                      </a:solidFill>
                      <a:prstDash val="solid"/>
                      <a:round/>
                      <a:headEnd type="none" w="med" len="med"/>
                      <a:tailEnd type="none" w="med" len="med"/>
                    </a:lnB>
                    <a:solidFill>
                      <a:srgbClr val="FFFFFF"/>
                    </a:solidFill>
                  </a:tcPr>
                </a:tc>
              </a:tr>
              <a:tr h="1005840">
                <a:tc>
                  <a:txBody>
                    <a:bodyPr/>
                    <a:lstStyle/>
                    <a:p>
                      <a:pPr algn="l" indent="0" marL="0">
                        <a:buNone/>
                      </a:pPr>
                      <a:r>
                        <a:rPr lang="en-US" sz="1050" b="1" dirty="0">
                          <a:solidFill>
                            <a:srgbClr val="1B2A4A"/>
                          </a:solidFill>
                          <a:latin typeface="Calibri" pitchFamily="34" charset="0"/>
                          <a:ea typeface="Calibri" pitchFamily="34" charset="-122"/>
                          <a:cs typeface="Calibri" pitchFamily="34" charset="-120"/>
                        </a:rPr>
                        <a:t>Kolaborasi Real-time</a:t>
                      </a:r>
                      <a:endParaRPr lang="en-US" sz="1050" dirty="0">
                        <a:latin typeface="Calibri" charset="0"/>
                        <a:ea typeface="Calibri" charset="0"/>
                        <a:cs typeface="Calibri" charset="0"/>
                      </a:endParaRPr>
                    </a:p>
                  </a:txBody>
                  <a:tcPr marL="109728" marR="109728" marT="73152" marB="73152" anchor="ctr">
                    <a:lnL w="9525" cap="flat" cmpd="sng" algn="ctr">
                      <a:solidFill>
                        <a:srgbClr val="D7DEE8"/>
                      </a:solidFill>
                      <a:prstDash val="solid"/>
                      <a:round/>
                      <a:headEnd type="none" w="med" len="med"/>
                      <a:tailEnd type="none" w="med" len="med"/>
                    </a:lnL>
                    <a:lnR w="9525" cap="flat" cmpd="sng" algn="ctr">
                      <a:solidFill>
                        <a:srgbClr val="D7DEE8"/>
                      </a:solidFill>
                      <a:prstDash val="solid"/>
                      <a:round/>
                      <a:headEnd type="none" w="med" len="med"/>
                      <a:tailEnd type="none" w="med" len="med"/>
                    </a:lnR>
                    <a:lnT w="9525" cap="flat" cmpd="sng" algn="ctr">
                      <a:solidFill>
                        <a:srgbClr val="D7DEE8"/>
                      </a:solidFill>
                      <a:prstDash val="solid"/>
                      <a:round/>
                      <a:headEnd type="none" w="med" len="med"/>
                      <a:tailEnd type="none" w="med" len="med"/>
                    </a:lnT>
                    <a:lnB w="9525" cap="flat" cmpd="sng" algn="ctr">
                      <a:solidFill>
                        <a:srgbClr val="D7DEE8"/>
                      </a:solidFill>
                      <a:prstDash val="solid"/>
                      <a:round/>
                      <a:headEnd type="none" w="med" len="med"/>
                      <a:tailEnd type="none" w="med" len="med"/>
                    </a:lnB>
                    <a:solidFill>
                      <a:srgbClr val="F5F8FC"/>
                    </a:solidFill>
                  </a:tcPr>
                </a:tc>
                <a:tc>
                  <a:txBody>
                    <a:bodyPr/>
                    <a:lstStyle/>
                    <a:p>
                      <a:pPr algn="l" indent="0" marL="0">
                        <a:buNone/>
                      </a:pPr>
                      <a:r>
                        <a:rPr lang="en-US" sz="1050" dirty="0">
                          <a:solidFill>
                            <a:srgbClr val="3A4152"/>
                          </a:solidFill>
                          <a:latin typeface="Calibri" pitchFamily="34" charset="0"/>
                          <a:ea typeface="Calibri" pitchFamily="34" charset="-122"/>
                          <a:cs typeface="Calibri" pitchFamily="34" charset="-120"/>
                        </a:rPr>
                        <a:t>Share &amp; edit dokumen bersama dalam satu waktu</a:t>
                      </a:r>
                      <a:endParaRPr lang="en-US" sz="1050" dirty="0">
                        <a:latin typeface="Calibri" charset="0"/>
                        <a:ea typeface="Calibri" charset="0"/>
                        <a:cs typeface="Calibri" charset="0"/>
                      </a:endParaRPr>
                    </a:p>
                  </a:txBody>
                  <a:tcPr marL="109728" marR="109728" marT="73152" marB="73152" anchor="ctr">
                    <a:lnL w="9525" cap="flat" cmpd="sng" algn="ctr">
                      <a:solidFill>
                        <a:srgbClr val="D7DEE8"/>
                      </a:solidFill>
                      <a:prstDash val="solid"/>
                      <a:round/>
                      <a:headEnd type="none" w="med" len="med"/>
                      <a:tailEnd type="none" w="med" len="med"/>
                    </a:lnL>
                    <a:lnR w="9525" cap="flat" cmpd="sng" algn="ctr">
                      <a:solidFill>
                        <a:srgbClr val="D7DEE8"/>
                      </a:solidFill>
                      <a:prstDash val="solid"/>
                      <a:round/>
                      <a:headEnd type="none" w="med" len="med"/>
                      <a:tailEnd type="none" w="med" len="med"/>
                    </a:lnR>
                    <a:lnT w="9525" cap="flat" cmpd="sng" algn="ctr">
                      <a:solidFill>
                        <a:srgbClr val="D7DEE8"/>
                      </a:solidFill>
                      <a:prstDash val="solid"/>
                      <a:round/>
                      <a:headEnd type="none" w="med" len="med"/>
                      <a:tailEnd type="none" w="med" len="med"/>
                    </a:lnT>
                    <a:lnB w="9525" cap="flat" cmpd="sng" algn="ctr">
                      <a:solidFill>
                        <a:srgbClr val="D7DEE8"/>
                      </a:solidFill>
                      <a:prstDash val="solid"/>
                      <a:round/>
                      <a:headEnd type="none" w="med" len="med"/>
                      <a:tailEnd type="none" w="med" len="med"/>
                    </a:lnB>
                    <a:solidFill>
                      <a:srgbClr val="F5F8FC"/>
                    </a:solidFill>
                  </a:tcPr>
                </a:tc>
                <a:tc>
                  <a:txBody>
                    <a:bodyPr/>
                    <a:lstStyle/>
                    <a:p>
                      <a:pPr algn="l" indent="0" marL="0">
                        <a:buNone/>
                      </a:pPr>
                      <a:r>
                        <a:rPr lang="en-US" sz="1050" dirty="0">
                          <a:solidFill>
                            <a:srgbClr val="3A4152"/>
                          </a:solidFill>
                          <a:latin typeface="Calibri" pitchFamily="34" charset="0"/>
                          <a:ea typeface="Calibri" pitchFamily="34" charset="-122"/>
                          <a:cs typeface="Calibri" pitchFamily="34" charset="-120"/>
                        </a:rPr>
                        <a:t>Tim bisa work together tanpa email bolak-balik</a:t>
                      </a:r>
                      <a:endParaRPr lang="en-US" sz="1050" dirty="0">
                        <a:latin typeface="Calibri" charset="0"/>
                        <a:ea typeface="Calibri" charset="0"/>
                        <a:cs typeface="Calibri" charset="0"/>
                      </a:endParaRPr>
                    </a:p>
                  </a:txBody>
                  <a:tcPr marL="109728" marR="109728" marT="73152" marB="73152" anchor="ctr">
                    <a:lnL w="9525" cap="flat" cmpd="sng" algn="ctr">
                      <a:solidFill>
                        <a:srgbClr val="D7DEE8"/>
                      </a:solidFill>
                      <a:prstDash val="solid"/>
                      <a:round/>
                      <a:headEnd type="none" w="med" len="med"/>
                      <a:tailEnd type="none" w="med" len="med"/>
                    </a:lnL>
                    <a:lnR w="9525" cap="flat" cmpd="sng" algn="ctr">
                      <a:solidFill>
                        <a:srgbClr val="D7DEE8"/>
                      </a:solidFill>
                      <a:prstDash val="solid"/>
                      <a:round/>
                      <a:headEnd type="none" w="med" len="med"/>
                      <a:tailEnd type="none" w="med" len="med"/>
                    </a:lnR>
                    <a:lnT w="9525" cap="flat" cmpd="sng" algn="ctr">
                      <a:solidFill>
                        <a:srgbClr val="D7DEE8"/>
                      </a:solidFill>
                      <a:prstDash val="solid"/>
                      <a:round/>
                      <a:headEnd type="none" w="med" len="med"/>
                      <a:tailEnd type="none" w="med" len="med"/>
                    </a:lnT>
                    <a:lnB w="9525" cap="flat" cmpd="sng" algn="ctr">
                      <a:solidFill>
                        <a:srgbClr val="D7DEE8"/>
                      </a:solidFill>
                      <a:prstDash val="solid"/>
                      <a:round/>
                      <a:headEnd type="none" w="med" len="med"/>
                      <a:tailEnd type="none" w="med" len="med"/>
                    </a:lnB>
                    <a:solidFill>
                      <a:srgbClr val="F5F8FC"/>
                    </a:solidFill>
                  </a:tcPr>
                </a:tc>
              </a:tr>
              <a:tr h="1005840">
                <a:tc>
                  <a:txBody>
                    <a:bodyPr/>
                    <a:lstStyle/>
                    <a:p>
                      <a:pPr algn="l" indent="0" marL="0">
                        <a:buNone/>
                      </a:pPr>
                      <a:r>
                        <a:rPr lang="en-US" sz="1050" b="1" dirty="0">
                          <a:solidFill>
                            <a:srgbClr val="1B2A4A"/>
                          </a:solidFill>
                          <a:latin typeface="Calibri" pitchFamily="34" charset="0"/>
                          <a:ea typeface="Calibri" pitchFamily="34" charset="-122"/>
                          <a:cs typeface="Calibri" pitchFamily="34" charset="-120"/>
                        </a:rPr>
                        <a:t>Pencarian Instan</a:t>
                      </a:r>
                      <a:endParaRPr lang="en-US" sz="1050" dirty="0">
                        <a:latin typeface="Calibri" charset="0"/>
                        <a:ea typeface="Calibri" charset="0"/>
                        <a:cs typeface="Calibri" charset="0"/>
                      </a:endParaRPr>
                    </a:p>
                  </a:txBody>
                  <a:tcPr marL="109728" marR="109728" marT="73152" marB="73152" anchor="ctr">
                    <a:lnL w="9525" cap="flat" cmpd="sng" algn="ctr">
                      <a:solidFill>
                        <a:srgbClr val="D7DEE8"/>
                      </a:solidFill>
                      <a:prstDash val="solid"/>
                      <a:round/>
                      <a:headEnd type="none" w="med" len="med"/>
                      <a:tailEnd type="none" w="med" len="med"/>
                    </a:lnL>
                    <a:lnR w="9525" cap="flat" cmpd="sng" algn="ctr">
                      <a:solidFill>
                        <a:srgbClr val="D7DEE8"/>
                      </a:solidFill>
                      <a:prstDash val="solid"/>
                      <a:round/>
                      <a:headEnd type="none" w="med" len="med"/>
                      <a:tailEnd type="none" w="med" len="med"/>
                    </a:lnR>
                    <a:lnT w="9525" cap="flat" cmpd="sng" algn="ctr">
                      <a:solidFill>
                        <a:srgbClr val="D7DEE8"/>
                      </a:solidFill>
                      <a:prstDash val="solid"/>
                      <a:round/>
                      <a:headEnd type="none" w="med" len="med"/>
                      <a:tailEnd type="none" w="med" len="med"/>
                    </a:lnT>
                    <a:lnB w="9525" cap="flat" cmpd="sng" algn="ctr">
                      <a:solidFill>
                        <a:srgbClr val="D7DEE8"/>
                      </a:solidFill>
                      <a:prstDash val="solid"/>
                      <a:round/>
                      <a:headEnd type="none" w="med" len="med"/>
                      <a:tailEnd type="none" w="med" len="med"/>
                    </a:lnB>
                    <a:solidFill>
                      <a:srgbClr val="FFFFFF"/>
                    </a:solidFill>
                  </a:tcPr>
                </a:tc>
                <a:tc>
                  <a:txBody>
                    <a:bodyPr/>
                    <a:lstStyle/>
                    <a:p>
                      <a:pPr algn="l" indent="0" marL="0">
                        <a:buNone/>
                      </a:pPr>
                      <a:r>
                        <a:rPr lang="en-US" sz="1050" dirty="0">
                          <a:solidFill>
                            <a:srgbClr val="3A4152"/>
                          </a:solidFill>
                          <a:latin typeface="Calibri" pitchFamily="34" charset="0"/>
                          <a:ea typeface="Calibri" pitchFamily="34" charset="-122"/>
                          <a:cs typeface="Calibri" pitchFamily="34" charset="-120"/>
                        </a:rPr>
                        <a:t>Cari dokumen instant di semua file</a:t>
                      </a:r>
                      <a:endParaRPr lang="en-US" sz="1050" dirty="0">
                        <a:latin typeface="Calibri" charset="0"/>
                        <a:ea typeface="Calibri" charset="0"/>
                        <a:cs typeface="Calibri" charset="0"/>
                      </a:endParaRPr>
                    </a:p>
                  </a:txBody>
                  <a:tcPr marL="109728" marR="109728" marT="73152" marB="73152" anchor="ctr">
                    <a:lnL w="9525" cap="flat" cmpd="sng" algn="ctr">
                      <a:solidFill>
                        <a:srgbClr val="D7DEE8"/>
                      </a:solidFill>
                      <a:prstDash val="solid"/>
                      <a:round/>
                      <a:headEnd type="none" w="med" len="med"/>
                      <a:tailEnd type="none" w="med" len="med"/>
                    </a:lnL>
                    <a:lnR w="9525" cap="flat" cmpd="sng" algn="ctr">
                      <a:solidFill>
                        <a:srgbClr val="D7DEE8"/>
                      </a:solidFill>
                      <a:prstDash val="solid"/>
                      <a:round/>
                      <a:headEnd type="none" w="med" len="med"/>
                      <a:tailEnd type="none" w="med" len="med"/>
                    </a:lnR>
                    <a:lnT w="9525" cap="flat" cmpd="sng" algn="ctr">
                      <a:solidFill>
                        <a:srgbClr val="D7DEE8"/>
                      </a:solidFill>
                      <a:prstDash val="solid"/>
                      <a:round/>
                      <a:headEnd type="none" w="med" len="med"/>
                      <a:tailEnd type="none" w="med" len="med"/>
                    </a:lnT>
                    <a:lnB w="9525" cap="flat" cmpd="sng" algn="ctr">
                      <a:solidFill>
                        <a:srgbClr val="D7DEE8"/>
                      </a:solidFill>
                      <a:prstDash val="solid"/>
                      <a:round/>
                      <a:headEnd type="none" w="med" len="med"/>
                      <a:tailEnd type="none" w="med" len="med"/>
                    </a:lnB>
                    <a:solidFill>
                      <a:srgbClr val="FFFFFF"/>
                    </a:solidFill>
                  </a:tcPr>
                </a:tc>
                <a:tc>
                  <a:txBody>
                    <a:bodyPr/>
                    <a:lstStyle/>
                    <a:p>
                      <a:pPr algn="l" indent="0" marL="0">
                        <a:buNone/>
                      </a:pPr>
                      <a:r>
                        <a:rPr lang="en-US" sz="1050" dirty="0">
                          <a:solidFill>
                            <a:srgbClr val="3A4152"/>
                          </a:solidFill>
                          <a:latin typeface="Calibri" pitchFamily="34" charset="0"/>
                          <a:ea typeface="Calibri" pitchFamily="34" charset="-122"/>
                          <a:cs typeface="Calibri" pitchFamily="34" charset="-120"/>
                        </a:rPr>
                        <a:t>Temukan file tanpa hunting berjam-jam</a:t>
                      </a:r>
                      <a:endParaRPr lang="en-US" sz="1050" dirty="0">
                        <a:latin typeface="Calibri" charset="0"/>
                        <a:ea typeface="Calibri" charset="0"/>
                        <a:cs typeface="Calibri" charset="0"/>
                      </a:endParaRPr>
                    </a:p>
                  </a:txBody>
                  <a:tcPr marL="109728" marR="109728" marT="73152" marB="73152" anchor="ctr">
                    <a:lnL w="9525" cap="flat" cmpd="sng" algn="ctr">
                      <a:solidFill>
                        <a:srgbClr val="D7DEE8"/>
                      </a:solidFill>
                      <a:prstDash val="solid"/>
                      <a:round/>
                      <a:headEnd type="none" w="med" len="med"/>
                      <a:tailEnd type="none" w="med" len="med"/>
                    </a:lnL>
                    <a:lnR w="9525" cap="flat" cmpd="sng" algn="ctr">
                      <a:solidFill>
                        <a:srgbClr val="D7DEE8"/>
                      </a:solidFill>
                      <a:prstDash val="solid"/>
                      <a:round/>
                      <a:headEnd type="none" w="med" len="med"/>
                      <a:tailEnd type="none" w="med" len="med"/>
                    </a:lnR>
                    <a:lnT w="9525" cap="flat" cmpd="sng" algn="ctr">
                      <a:solidFill>
                        <a:srgbClr val="D7DEE8"/>
                      </a:solidFill>
                      <a:prstDash val="solid"/>
                      <a:round/>
                      <a:headEnd type="none" w="med" len="med"/>
                      <a:tailEnd type="none" w="med" len="med"/>
                    </a:lnT>
                    <a:lnB w="9525" cap="flat" cmpd="sng" algn="ctr">
                      <a:solidFill>
                        <a:srgbClr val="D7DEE8"/>
                      </a:solidFill>
                      <a:prstDash val="solid"/>
                      <a:round/>
                      <a:headEnd type="none" w="med" len="med"/>
                      <a:tailEnd type="none" w="med" len="med"/>
                    </a:lnB>
                    <a:solidFill>
                      <a:srgbClr val="FFFFFF"/>
                    </a:solidFill>
                  </a:tcPr>
                </a:tc>
              </a:tr>
            </a:tbl>
          </a:graphicData>
        </a:graphic>
      </p:graphicFrame>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457200" y="274320"/>
            <a:ext cx="8229600" cy="274320"/>
          </a:xfrm>
          <a:prstGeom prst="rect">
            <a:avLst/>
          </a:prstGeom>
          <a:noFill/>
          <a:ln/>
        </p:spPr>
        <p:txBody>
          <a:bodyPr wrap="square" lIns="0" tIns="0" rIns="0" bIns="0" rtlCol="0" anchor="ctr"/>
          <a:lstStyle/>
          <a:p>
            <a:pPr indent="0" marL="0">
              <a:buNone/>
            </a:pPr>
            <a:r>
              <a:rPr lang="en-US" sz="1150" b="1" spc="150" kern="0" dirty="0">
                <a:solidFill>
                  <a:srgbClr val="C9962C"/>
                </a:solidFill>
                <a:latin typeface="Calibri" pitchFamily="34" charset="0"/>
                <a:ea typeface="Calibri" pitchFamily="34" charset="-122"/>
                <a:cs typeface="Calibri" pitchFamily="34" charset="-120"/>
              </a:rPr>
              <a:t>OPENTEXT</a:t>
            </a:r>
            <a:endParaRPr lang="en-US" sz="1150" dirty="0"/>
          </a:p>
        </p:txBody>
      </p:sp>
      <p:sp>
        <p:nvSpPr>
          <p:cNvPr id="3" name="Text 1"/>
          <p:cNvSpPr/>
          <p:nvPr/>
        </p:nvSpPr>
        <p:spPr>
          <a:xfrm>
            <a:off x="457200" y="548640"/>
            <a:ext cx="10058400" cy="457200"/>
          </a:xfrm>
          <a:prstGeom prst="rect">
            <a:avLst/>
          </a:prstGeom>
          <a:noFill/>
          <a:ln/>
        </p:spPr>
        <p:txBody>
          <a:bodyPr wrap="square" lIns="0" tIns="0" rIns="0" bIns="0" rtlCol="0" anchor="ctr"/>
          <a:lstStyle/>
          <a:p>
            <a:pPr indent="0" marL="0">
              <a:buNone/>
            </a:pPr>
            <a:r>
              <a:rPr lang="en-US" sz="2300" b="1" dirty="0">
                <a:solidFill>
                  <a:srgbClr val="1B2A4A"/>
                </a:solidFill>
                <a:latin typeface="Calibri" pitchFamily="34" charset="0"/>
                <a:ea typeface="Calibri" pitchFamily="34" charset="-122"/>
                <a:cs typeface="Calibri" pitchFamily="34" charset="-120"/>
              </a:rPr>
              <a:t>CAPABILITY PLATFORM OPENTEXT</a:t>
            </a:r>
            <a:endParaRPr lang="en-US" sz="2300" dirty="0"/>
          </a:p>
        </p:txBody>
      </p:sp>
      <p:graphicFrame>
        <p:nvGraphicFramePr>
          <p:cNvPr id="23" name="Table 0"/>
          <p:cNvGraphicFramePr>
            <a:graphicFrameLocks noGrp="1"/>
          </p:cNvGraphicFramePr>
          <p:nvPr>
            <p:extLst>
              <p:ext uri="{D42A27DB-BD31-4B8C-83A1-F6EECF244321}">
                <p14:modId xmlns:p14="http://schemas.microsoft.com/office/powerpoint/2010/main" val="1579011935"/>
              </p:ext>
            </p:extLst>
          </p:nvPr>
        </p:nvGraphicFramePr>
        <p:xfrm>
          <a:off x="457200" y="1051560"/>
          <a:ext cx="11274552" cy="914400"/>
        </p:xfrm>
        <a:graphic>
          <a:graphicData uri="http://schemas.openxmlformats.org/drawingml/2006/table">
            <a:tbl>
              <a:tblPr/>
              <a:tblGrid>
                <a:gridCol w="2468880"/>
                <a:gridCol w="4389120"/>
                <a:gridCol w="4416552"/>
              </a:tblGrid>
              <a:tr h="365760">
                <a:tc>
                  <a:txBody>
                    <a:bodyPr/>
                    <a:lstStyle/>
                    <a:p>
                      <a:pPr algn="l" indent="0" marL="0">
                        <a:buNone/>
                      </a:pPr>
                      <a:r>
                        <a:rPr lang="en-US" sz="1150" b="1" dirty="0">
                          <a:solidFill>
                            <a:srgbClr val="FFFFFF"/>
                          </a:solidFill>
                          <a:latin typeface="Calibri" pitchFamily="34" charset="0"/>
                          <a:ea typeface="Calibri" pitchFamily="34" charset="-122"/>
                          <a:cs typeface="Calibri" pitchFamily="34" charset="-120"/>
                        </a:rPr>
                        <a:t>Fitur</a:t>
                      </a:r>
                      <a:endParaRPr lang="en-US" sz="1150" dirty="0">
                        <a:latin typeface="Calibri" charset="0"/>
                        <a:ea typeface="Calibri" charset="0"/>
                        <a:cs typeface="Calibri" charset="0"/>
                      </a:endParaRPr>
                    </a:p>
                  </a:txBody>
                  <a:tcPr marL="109728" marR="109728" marT="73152" marB="73152" anchor="ctr">
                    <a:lnL w="9525" cap="flat" cmpd="sng" algn="ctr">
                      <a:solidFill>
                        <a:srgbClr val="D7DEE8"/>
                      </a:solidFill>
                      <a:prstDash val="solid"/>
                      <a:round/>
                      <a:headEnd type="none" w="med" len="med"/>
                      <a:tailEnd type="none" w="med" len="med"/>
                    </a:lnL>
                    <a:lnR w="9525" cap="flat" cmpd="sng" algn="ctr">
                      <a:solidFill>
                        <a:srgbClr val="D7DEE8"/>
                      </a:solidFill>
                      <a:prstDash val="solid"/>
                      <a:round/>
                      <a:headEnd type="none" w="med" len="med"/>
                      <a:tailEnd type="none" w="med" len="med"/>
                    </a:lnR>
                    <a:lnT w="9525" cap="flat" cmpd="sng" algn="ctr">
                      <a:solidFill>
                        <a:srgbClr val="D7DEE8"/>
                      </a:solidFill>
                      <a:prstDash val="solid"/>
                      <a:round/>
                      <a:headEnd type="none" w="med" len="med"/>
                      <a:tailEnd type="none" w="med" len="med"/>
                    </a:lnT>
                    <a:lnB w="9525" cap="flat" cmpd="sng" algn="ctr">
                      <a:solidFill>
                        <a:srgbClr val="D7DEE8"/>
                      </a:solidFill>
                      <a:prstDash val="solid"/>
                      <a:round/>
                      <a:headEnd type="none" w="med" len="med"/>
                      <a:tailEnd type="none" w="med" len="med"/>
                    </a:lnB>
                    <a:solidFill>
                      <a:srgbClr val="1B2A4A"/>
                    </a:solidFill>
                  </a:tcPr>
                </a:tc>
                <a:tc>
                  <a:txBody>
                    <a:bodyPr/>
                    <a:lstStyle/>
                    <a:p>
                      <a:pPr algn="l" indent="0" marL="0">
                        <a:buNone/>
                      </a:pPr>
                      <a:r>
                        <a:rPr lang="en-US" sz="1150" b="1" dirty="0">
                          <a:solidFill>
                            <a:srgbClr val="FFFFFF"/>
                          </a:solidFill>
                          <a:latin typeface="Calibri" pitchFamily="34" charset="0"/>
                          <a:ea typeface="Calibri" pitchFamily="34" charset="-122"/>
                          <a:cs typeface="Calibri" pitchFamily="34" charset="-120"/>
                        </a:rPr>
                        <a:t>Manfaat</a:t>
                      </a:r>
                      <a:endParaRPr lang="en-US" sz="1150" dirty="0">
                        <a:latin typeface="Calibri" charset="0"/>
                        <a:ea typeface="Calibri" charset="0"/>
                        <a:cs typeface="Calibri" charset="0"/>
                      </a:endParaRPr>
                    </a:p>
                  </a:txBody>
                  <a:tcPr marL="109728" marR="109728" marT="73152" marB="73152" anchor="ctr">
                    <a:lnL w="9525" cap="flat" cmpd="sng" algn="ctr">
                      <a:solidFill>
                        <a:srgbClr val="D7DEE8"/>
                      </a:solidFill>
                      <a:prstDash val="solid"/>
                      <a:round/>
                      <a:headEnd type="none" w="med" len="med"/>
                      <a:tailEnd type="none" w="med" len="med"/>
                    </a:lnL>
                    <a:lnR w="9525" cap="flat" cmpd="sng" algn="ctr">
                      <a:solidFill>
                        <a:srgbClr val="D7DEE8"/>
                      </a:solidFill>
                      <a:prstDash val="solid"/>
                      <a:round/>
                      <a:headEnd type="none" w="med" len="med"/>
                      <a:tailEnd type="none" w="med" len="med"/>
                    </a:lnR>
                    <a:lnT w="9525" cap="flat" cmpd="sng" algn="ctr">
                      <a:solidFill>
                        <a:srgbClr val="D7DEE8"/>
                      </a:solidFill>
                      <a:prstDash val="solid"/>
                      <a:round/>
                      <a:headEnd type="none" w="med" len="med"/>
                      <a:tailEnd type="none" w="med" len="med"/>
                    </a:lnT>
                    <a:lnB w="9525" cap="flat" cmpd="sng" algn="ctr">
                      <a:solidFill>
                        <a:srgbClr val="D7DEE8"/>
                      </a:solidFill>
                      <a:prstDash val="solid"/>
                      <a:round/>
                      <a:headEnd type="none" w="med" len="med"/>
                      <a:tailEnd type="none" w="med" len="med"/>
                    </a:lnB>
                    <a:solidFill>
                      <a:srgbClr val="1B2A4A"/>
                    </a:solidFill>
                  </a:tcPr>
                </a:tc>
                <a:tc>
                  <a:txBody>
                    <a:bodyPr/>
                    <a:lstStyle/>
                    <a:p>
                      <a:pPr algn="l" indent="0" marL="0">
                        <a:buNone/>
                      </a:pPr>
                      <a:r>
                        <a:rPr lang="en-US" sz="1150" b="1" dirty="0">
                          <a:solidFill>
                            <a:srgbClr val="FFFFFF"/>
                          </a:solidFill>
                          <a:latin typeface="Calibri" pitchFamily="34" charset="0"/>
                          <a:ea typeface="Calibri" pitchFamily="34" charset="-122"/>
                          <a:cs typeface="Calibri" pitchFamily="34" charset="-120"/>
                        </a:rPr>
                        <a:t>Contoh Penggunaan</a:t>
                      </a:r>
                      <a:endParaRPr lang="en-US" sz="1150" dirty="0">
                        <a:latin typeface="Calibri" charset="0"/>
                        <a:ea typeface="Calibri" charset="0"/>
                        <a:cs typeface="Calibri" charset="0"/>
                      </a:endParaRPr>
                    </a:p>
                  </a:txBody>
                  <a:tcPr marL="109728" marR="109728" marT="73152" marB="73152" anchor="ctr">
                    <a:lnL w="9525" cap="flat" cmpd="sng" algn="ctr">
                      <a:solidFill>
                        <a:srgbClr val="D7DEE8"/>
                      </a:solidFill>
                      <a:prstDash val="solid"/>
                      <a:round/>
                      <a:headEnd type="none" w="med" len="med"/>
                      <a:tailEnd type="none" w="med" len="med"/>
                    </a:lnL>
                    <a:lnR w="9525" cap="flat" cmpd="sng" algn="ctr">
                      <a:solidFill>
                        <a:srgbClr val="D7DEE8"/>
                      </a:solidFill>
                      <a:prstDash val="solid"/>
                      <a:round/>
                      <a:headEnd type="none" w="med" len="med"/>
                      <a:tailEnd type="none" w="med" len="med"/>
                    </a:lnR>
                    <a:lnT w="9525" cap="flat" cmpd="sng" algn="ctr">
                      <a:solidFill>
                        <a:srgbClr val="D7DEE8"/>
                      </a:solidFill>
                      <a:prstDash val="solid"/>
                      <a:round/>
                      <a:headEnd type="none" w="med" len="med"/>
                      <a:tailEnd type="none" w="med" len="med"/>
                    </a:lnT>
                    <a:lnB w="9525" cap="flat" cmpd="sng" algn="ctr">
                      <a:solidFill>
                        <a:srgbClr val="D7DEE8"/>
                      </a:solidFill>
                      <a:prstDash val="solid"/>
                      <a:round/>
                      <a:headEnd type="none" w="med" len="med"/>
                      <a:tailEnd type="none" w="med" len="med"/>
                    </a:lnB>
                    <a:solidFill>
                      <a:srgbClr val="1B2A4A"/>
                    </a:solidFill>
                  </a:tcPr>
                </a:tc>
              </a:tr>
              <a:tr h="1005840">
                <a:tc>
                  <a:txBody>
                    <a:bodyPr/>
                    <a:lstStyle/>
                    <a:p>
                      <a:pPr algn="l" indent="0" marL="0">
                        <a:buNone/>
                      </a:pPr>
                      <a:r>
                        <a:rPr lang="en-US" sz="1050" b="1" dirty="0">
                          <a:solidFill>
                            <a:srgbClr val="1B2A4A"/>
                          </a:solidFill>
                          <a:latin typeface="Calibri" pitchFamily="34" charset="0"/>
                          <a:ea typeface="Calibri" pitchFamily="34" charset="-122"/>
                          <a:cs typeface="Calibri" pitchFamily="34" charset="-120"/>
                        </a:rPr>
                        <a:t>Enkripsi AES-256</a:t>
                      </a:r>
                      <a:endParaRPr lang="en-US" sz="1050" dirty="0">
                        <a:latin typeface="Calibri" charset="0"/>
                        <a:ea typeface="Calibri" charset="0"/>
                        <a:cs typeface="Calibri" charset="0"/>
                      </a:endParaRPr>
                    </a:p>
                  </a:txBody>
                  <a:tcPr marL="109728" marR="109728" marT="73152" marB="73152" anchor="ctr">
                    <a:lnL w="9525" cap="flat" cmpd="sng" algn="ctr">
                      <a:solidFill>
                        <a:srgbClr val="D7DEE8"/>
                      </a:solidFill>
                      <a:prstDash val="solid"/>
                      <a:round/>
                      <a:headEnd type="none" w="med" len="med"/>
                      <a:tailEnd type="none" w="med" len="med"/>
                    </a:lnL>
                    <a:lnR w="9525" cap="flat" cmpd="sng" algn="ctr">
                      <a:solidFill>
                        <a:srgbClr val="D7DEE8"/>
                      </a:solidFill>
                      <a:prstDash val="solid"/>
                      <a:round/>
                      <a:headEnd type="none" w="med" len="med"/>
                      <a:tailEnd type="none" w="med" len="med"/>
                    </a:lnR>
                    <a:lnT w="9525" cap="flat" cmpd="sng" algn="ctr">
                      <a:solidFill>
                        <a:srgbClr val="D7DEE8"/>
                      </a:solidFill>
                      <a:prstDash val="solid"/>
                      <a:round/>
                      <a:headEnd type="none" w="med" len="med"/>
                      <a:tailEnd type="none" w="med" len="med"/>
                    </a:lnT>
                    <a:lnB w="9525" cap="flat" cmpd="sng" algn="ctr">
                      <a:solidFill>
                        <a:srgbClr val="D7DEE8"/>
                      </a:solidFill>
                      <a:prstDash val="solid"/>
                      <a:round/>
                      <a:headEnd type="none" w="med" len="med"/>
                      <a:tailEnd type="none" w="med" len="med"/>
                    </a:lnB>
                    <a:solidFill>
                      <a:srgbClr val="FFFFFF"/>
                    </a:solidFill>
                  </a:tcPr>
                </a:tc>
                <a:tc>
                  <a:txBody>
                    <a:bodyPr/>
                    <a:lstStyle/>
                    <a:p>
                      <a:pPr algn="l" indent="0" marL="0">
                        <a:buNone/>
                      </a:pPr>
                      <a:r>
                        <a:rPr lang="en-US" sz="1050" dirty="0">
                          <a:solidFill>
                            <a:srgbClr val="3A4152"/>
                          </a:solidFill>
                          <a:latin typeface="Calibri" pitchFamily="34" charset="0"/>
                          <a:ea typeface="Calibri" pitchFamily="34" charset="-122"/>
                          <a:cs typeface="Calibri" pitchFamily="34" charset="-120"/>
                        </a:rPr>
                        <a:t>Data aman saat disimpan &amp; dikirim</a:t>
                      </a:r>
                      <a:endParaRPr lang="en-US" sz="1050" dirty="0">
                        <a:latin typeface="Calibri" charset="0"/>
                        <a:ea typeface="Calibri" charset="0"/>
                        <a:cs typeface="Calibri" charset="0"/>
                      </a:endParaRPr>
                    </a:p>
                  </a:txBody>
                  <a:tcPr marL="109728" marR="109728" marT="73152" marB="73152" anchor="ctr">
                    <a:lnL w="9525" cap="flat" cmpd="sng" algn="ctr">
                      <a:solidFill>
                        <a:srgbClr val="D7DEE8"/>
                      </a:solidFill>
                      <a:prstDash val="solid"/>
                      <a:round/>
                      <a:headEnd type="none" w="med" len="med"/>
                      <a:tailEnd type="none" w="med" len="med"/>
                    </a:lnL>
                    <a:lnR w="9525" cap="flat" cmpd="sng" algn="ctr">
                      <a:solidFill>
                        <a:srgbClr val="D7DEE8"/>
                      </a:solidFill>
                      <a:prstDash val="solid"/>
                      <a:round/>
                      <a:headEnd type="none" w="med" len="med"/>
                      <a:tailEnd type="none" w="med" len="med"/>
                    </a:lnR>
                    <a:lnT w="9525" cap="flat" cmpd="sng" algn="ctr">
                      <a:solidFill>
                        <a:srgbClr val="D7DEE8"/>
                      </a:solidFill>
                      <a:prstDash val="solid"/>
                      <a:round/>
                      <a:headEnd type="none" w="med" len="med"/>
                      <a:tailEnd type="none" w="med" len="med"/>
                    </a:lnT>
                    <a:lnB w="9525" cap="flat" cmpd="sng" algn="ctr">
                      <a:solidFill>
                        <a:srgbClr val="D7DEE8"/>
                      </a:solidFill>
                      <a:prstDash val="solid"/>
                      <a:round/>
                      <a:headEnd type="none" w="med" len="med"/>
                      <a:tailEnd type="none" w="med" len="med"/>
                    </a:lnB>
                    <a:solidFill>
                      <a:srgbClr val="FFFFFF"/>
                    </a:solidFill>
                  </a:tcPr>
                </a:tc>
                <a:tc>
                  <a:txBody>
                    <a:bodyPr/>
                    <a:lstStyle/>
                    <a:p>
                      <a:pPr algn="l" indent="0" marL="0">
                        <a:buNone/>
                      </a:pPr>
                      <a:r>
                        <a:rPr lang="en-US" sz="1050" dirty="0">
                          <a:solidFill>
                            <a:srgbClr val="3A4152"/>
                          </a:solidFill>
                          <a:latin typeface="Calibri" pitchFamily="34" charset="0"/>
                          <a:ea typeface="Calibri" pitchFamily="34" charset="-122"/>
                          <a:cs typeface="Calibri" pitchFamily="34" charset="-120"/>
                        </a:rPr>
                        <a:t>Dokumen rahasia tidak bisa di-hack</a:t>
                      </a:r>
                      <a:endParaRPr lang="en-US" sz="1050" dirty="0">
                        <a:latin typeface="Calibri" charset="0"/>
                        <a:ea typeface="Calibri" charset="0"/>
                        <a:cs typeface="Calibri" charset="0"/>
                      </a:endParaRPr>
                    </a:p>
                  </a:txBody>
                  <a:tcPr marL="109728" marR="109728" marT="73152" marB="73152" anchor="ctr">
                    <a:lnL w="9525" cap="flat" cmpd="sng" algn="ctr">
                      <a:solidFill>
                        <a:srgbClr val="D7DEE8"/>
                      </a:solidFill>
                      <a:prstDash val="solid"/>
                      <a:round/>
                      <a:headEnd type="none" w="med" len="med"/>
                      <a:tailEnd type="none" w="med" len="med"/>
                    </a:lnL>
                    <a:lnR w="9525" cap="flat" cmpd="sng" algn="ctr">
                      <a:solidFill>
                        <a:srgbClr val="D7DEE8"/>
                      </a:solidFill>
                      <a:prstDash val="solid"/>
                      <a:round/>
                      <a:headEnd type="none" w="med" len="med"/>
                      <a:tailEnd type="none" w="med" len="med"/>
                    </a:lnR>
                    <a:lnT w="9525" cap="flat" cmpd="sng" algn="ctr">
                      <a:solidFill>
                        <a:srgbClr val="D7DEE8"/>
                      </a:solidFill>
                      <a:prstDash val="solid"/>
                      <a:round/>
                      <a:headEnd type="none" w="med" len="med"/>
                      <a:tailEnd type="none" w="med" len="med"/>
                    </a:lnT>
                    <a:lnB w="9525" cap="flat" cmpd="sng" algn="ctr">
                      <a:solidFill>
                        <a:srgbClr val="D7DEE8"/>
                      </a:solidFill>
                      <a:prstDash val="solid"/>
                      <a:round/>
                      <a:headEnd type="none" w="med" len="med"/>
                      <a:tailEnd type="none" w="med" len="med"/>
                    </a:lnB>
                    <a:solidFill>
                      <a:srgbClr val="FFFFFF"/>
                    </a:solidFill>
                  </a:tcPr>
                </a:tc>
              </a:tr>
              <a:tr h="1005840">
                <a:tc>
                  <a:txBody>
                    <a:bodyPr/>
                    <a:lstStyle/>
                    <a:p>
                      <a:pPr algn="l" indent="0" marL="0">
                        <a:buNone/>
                      </a:pPr>
                      <a:r>
                        <a:rPr lang="en-US" sz="1050" b="1" dirty="0">
                          <a:solidFill>
                            <a:srgbClr val="1B2A4A"/>
                          </a:solidFill>
                          <a:latin typeface="Calibri" pitchFamily="34" charset="0"/>
                          <a:ea typeface="Calibri" pitchFamily="34" charset="-122"/>
                          <a:cs typeface="Calibri" pitchFamily="34" charset="-120"/>
                        </a:rPr>
                        <a:t>Deteksi Ancaman Real-time</a:t>
                      </a:r>
                      <a:endParaRPr lang="en-US" sz="1050" dirty="0">
                        <a:latin typeface="Calibri" charset="0"/>
                        <a:ea typeface="Calibri" charset="0"/>
                        <a:cs typeface="Calibri" charset="0"/>
                      </a:endParaRPr>
                    </a:p>
                  </a:txBody>
                  <a:tcPr marL="109728" marR="109728" marT="73152" marB="73152" anchor="ctr">
                    <a:lnL w="9525" cap="flat" cmpd="sng" algn="ctr">
                      <a:solidFill>
                        <a:srgbClr val="D7DEE8"/>
                      </a:solidFill>
                      <a:prstDash val="solid"/>
                      <a:round/>
                      <a:headEnd type="none" w="med" len="med"/>
                      <a:tailEnd type="none" w="med" len="med"/>
                    </a:lnL>
                    <a:lnR w="9525" cap="flat" cmpd="sng" algn="ctr">
                      <a:solidFill>
                        <a:srgbClr val="D7DEE8"/>
                      </a:solidFill>
                      <a:prstDash val="solid"/>
                      <a:round/>
                      <a:headEnd type="none" w="med" len="med"/>
                      <a:tailEnd type="none" w="med" len="med"/>
                    </a:lnR>
                    <a:lnT w="9525" cap="flat" cmpd="sng" algn="ctr">
                      <a:solidFill>
                        <a:srgbClr val="D7DEE8"/>
                      </a:solidFill>
                      <a:prstDash val="solid"/>
                      <a:round/>
                      <a:headEnd type="none" w="med" len="med"/>
                      <a:tailEnd type="none" w="med" len="med"/>
                    </a:lnT>
                    <a:lnB w="9525" cap="flat" cmpd="sng" algn="ctr">
                      <a:solidFill>
                        <a:srgbClr val="D7DEE8"/>
                      </a:solidFill>
                      <a:prstDash val="solid"/>
                      <a:round/>
                      <a:headEnd type="none" w="med" len="med"/>
                      <a:tailEnd type="none" w="med" len="med"/>
                    </a:lnB>
                    <a:solidFill>
                      <a:srgbClr val="F5F8FC"/>
                    </a:solidFill>
                  </a:tcPr>
                </a:tc>
                <a:tc>
                  <a:txBody>
                    <a:bodyPr/>
                    <a:lstStyle/>
                    <a:p>
                      <a:pPr algn="l" indent="0" marL="0">
                        <a:buNone/>
                      </a:pPr>
                      <a:r>
                        <a:rPr lang="en-US" sz="1050" dirty="0">
                          <a:solidFill>
                            <a:srgbClr val="3A4152"/>
                          </a:solidFill>
                          <a:latin typeface="Calibri" pitchFamily="34" charset="0"/>
                          <a:ea typeface="Calibri" pitchFamily="34" charset="-122"/>
                          <a:cs typeface="Calibri" pitchFamily="34" charset="-120"/>
                        </a:rPr>
                        <a:t>Deteksi serangan &amp; anomali otomatis</a:t>
                      </a:r>
                      <a:endParaRPr lang="en-US" sz="1050" dirty="0">
                        <a:latin typeface="Calibri" charset="0"/>
                        <a:ea typeface="Calibri" charset="0"/>
                        <a:cs typeface="Calibri" charset="0"/>
                      </a:endParaRPr>
                    </a:p>
                  </a:txBody>
                  <a:tcPr marL="109728" marR="109728" marT="73152" marB="73152" anchor="ctr">
                    <a:lnL w="9525" cap="flat" cmpd="sng" algn="ctr">
                      <a:solidFill>
                        <a:srgbClr val="D7DEE8"/>
                      </a:solidFill>
                      <a:prstDash val="solid"/>
                      <a:round/>
                      <a:headEnd type="none" w="med" len="med"/>
                      <a:tailEnd type="none" w="med" len="med"/>
                    </a:lnL>
                    <a:lnR w="9525" cap="flat" cmpd="sng" algn="ctr">
                      <a:solidFill>
                        <a:srgbClr val="D7DEE8"/>
                      </a:solidFill>
                      <a:prstDash val="solid"/>
                      <a:round/>
                      <a:headEnd type="none" w="med" len="med"/>
                      <a:tailEnd type="none" w="med" len="med"/>
                    </a:lnR>
                    <a:lnT w="9525" cap="flat" cmpd="sng" algn="ctr">
                      <a:solidFill>
                        <a:srgbClr val="D7DEE8"/>
                      </a:solidFill>
                      <a:prstDash val="solid"/>
                      <a:round/>
                      <a:headEnd type="none" w="med" len="med"/>
                      <a:tailEnd type="none" w="med" len="med"/>
                    </a:lnT>
                    <a:lnB w="9525" cap="flat" cmpd="sng" algn="ctr">
                      <a:solidFill>
                        <a:srgbClr val="D7DEE8"/>
                      </a:solidFill>
                      <a:prstDash val="solid"/>
                      <a:round/>
                      <a:headEnd type="none" w="med" len="med"/>
                      <a:tailEnd type="none" w="med" len="med"/>
                    </a:lnB>
                    <a:solidFill>
                      <a:srgbClr val="F5F8FC"/>
                    </a:solidFill>
                  </a:tcPr>
                </a:tc>
                <a:tc>
                  <a:txBody>
                    <a:bodyPr/>
                    <a:lstStyle/>
                    <a:p>
                      <a:pPr algn="l" indent="0" marL="0">
                        <a:buNone/>
                      </a:pPr>
                      <a:r>
                        <a:rPr lang="en-US" sz="1050" dirty="0">
                          <a:solidFill>
                            <a:srgbClr val="3A4152"/>
                          </a:solidFill>
                          <a:latin typeface="Calibri" pitchFamily="34" charset="0"/>
                          <a:ea typeface="Calibri" pitchFamily="34" charset="-122"/>
                          <a:cs typeface="Calibri" pitchFamily="34" charset="-120"/>
                        </a:rPr>
                        <a:t>Peretas tertangkap sebelum curi data</a:t>
                      </a:r>
                      <a:endParaRPr lang="en-US" sz="1050" dirty="0">
                        <a:latin typeface="Calibri" charset="0"/>
                        <a:ea typeface="Calibri" charset="0"/>
                        <a:cs typeface="Calibri" charset="0"/>
                      </a:endParaRPr>
                    </a:p>
                  </a:txBody>
                  <a:tcPr marL="109728" marR="109728" marT="73152" marB="73152" anchor="ctr">
                    <a:lnL w="9525" cap="flat" cmpd="sng" algn="ctr">
                      <a:solidFill>
                        <a:srgbClr val="D7DEE8"/>
                      </a:solidFill>
                      <a:prstDash val="solid"/>
                      <a:round/>
                      <a:headEnd type="none" w="med" len="med"/>
                      <a:tailEnd type="none" w="med" len="med"/>
                    </a:lnL>
                    <a:lnR w="9525" cap="flat" cmpd="sng" algn="ctr">
                      <a:solidFill>
                        <a:srgbClr val="D7DEE8"/>
                      </a:solidFill>
                      <a:prstDash val="solid"/>
                      <a:round/>
                      <a:headEnd type="none" w="med" len="med"/>
                      <a:tailEnd type="none" w="med" len="med"/>
                    </a:lnR>
                    <a:lnT w="9525" cap="flat" cmpd="sng" algn="ctr">
                      <a:solidFill>
                        <a:srgbClr val="D7DEE8"/>
                      </a:solidFill>
                      <a:prstDash val="solid"/>
                      <a:round/>
                      <a:headEnd type="none" w="med" len="med"/>
                      <a:tailEnd type="none" w="med" len="med"/>
                    </a:lnT>
                    <a:lnB w="9525" cap="flat" cmpd="sng" algn="ctr">
                      <a:solidFill>
                        <a:srgbClr val="D7DEE8"/>
                      </a:solidFill>
                      <a:prstDash val="solid"/>
                      <a:round/>
                      <a:headEnd type="none" w="med" len="med"/>
                      <a:tailEnd type="none" w="med" len="med"/>
                    </a:lnB>
                    <a:solidFill>
                      <a:srgbClr val="F5F8FC"/>
                    </a:solidFill>
                  </a:tcPr>
                </a:tc>
              </a:tr>
              <a:tr h="1005840">
                <a:tc>
                  <a:txBody>
                    <a:bodyPr/>
                    <a:lstStyle/>
                    <a:p>
                      <a:pPr algn="l" indent="0" marL="0">
                        <a:buNone/>
                      </a:pPr>
                      <a:r>
                        <a:rPr lang="en-US" sz="1050" b="1" dirty="0">
                          <a:solidFill>
                            <a:srgbClr val="1B2A4A"/>
                          </a:solidFill>
                          <a:latin typeface="Calibri" pitchFamily="34" charset="0"/>
                          <a:ea typeface="Calibri" pitchFamily="34" charset="-122"/>
                          <a:cs typeface="Calibri" pitchFamily="34" charset="-120"/>
                        </a:rPr>
                        <a:t>DLP (Pencegahan Kebocoran Data)</a:t>
                      </a:r>
                      <a:endParaRPr lang="en-US" sz="1050" dirty="0">
                        <a:latin typeface="Calibri" charset="0"/>
                        <a:ea typeface="Calibri" charset="0"/>
                        <a:cs typeface="Calibri" charset="0"/>
                      </a:endParaRPr>
                    </a:p>
                  </a:txBody>
                  <a:tcPr marL="109728" marR="109728" marT="73152" marB="73152" anchor="ctr">
                    <a:lnL w="9525" cap="flat" cmpd="sng" algn="ctr">
                      <a:solidFill>
                        <a:srgbClr val="D7DEE8"/>
                      </a:solidFill>
                      <a:prstDash val="solid"/>
                      <a:round/>
                      <a:headEnd type="none" w="med" len="med"/>
                      <a:tailEnd type="none" w="med" len="med"/>
                    </a:lnL>
                    <a:lnR w="9525" cap="flat" cmpd="sng" algn="ctr">
                      <a:solidFill>
                        <a:srgbClr val="D7DEE8"/>
                      </a:solidFill>
                      <a:prstDash val="solid"/>
                      <a:round/>
                      <a:headEnd type="none" w="med" len="med"/>
                      <a:tailEnd type="none" w="med" len="med"/>
                    </a:lnR>
                    <a:lnT w="9525" cap="flat" cmpd="sng" algn="ctr">
                      <a:solidFill>
                        <a:srgbClr val="D7DEE8"/>
                      </a:solidFill>
                      <a:prstDash val="solid"/>
                      <a:round/>
                      <a:headEnd type="none" w="med" len="med"/>
                      <a:tailEnd type="none" w="med" len="med"/>
                    </a:lnT>
                    <a:lnB w="9525" cap="flat" cmpd="sng" algn="ctr">
                      <a:solidFill>
                        <a:srgbClr val="D7DEE8"/>
                      </a:solidFill>
                      <a:prstDash val="solid"/>
                      <a:round/>
                      <a:headEnd type="none" w="med" len="med"/>
                      <a:tailEnd type="none" w="med" len="med"/>
                    </a:lnB>
                    <a:solidFill>
                      <a:srgbClr val="FFFFFF"/>
                    </a:solidFill>
                  </a:tcPr>
                </a:tc>
                <a:tc>
                  <a:txBody>
                    <a:bodyPr/>
                    <a:lstStyle/>
                    <a:p>
                      <a:pPr algn="l" indent="0" marL="0">
                        <a:buNone/>
                      </a:pPr>
                      <a:r>
                        <a:rPr lang="en-US" sz="1050" dirty="0">
                          <a:solidFill>
                            <a:srgbClr val="3A4152"/>
                          </a:solidFill>
                          <a:latin typeface="Calibri" pitchFamily="34" charset="0"/>
                          <a:ea typeface="Calibri" pitchFamily="34" charset="-122"/>
                          <a:cs typeface="Calibri" pitchFamily="34" charset="-120"/>
                        </a:rPr>
                        <a:t>Cegah data keluar tanpa izin</a:t>
                      </a:r>
                      <a:endParaRPr lang="en-US" sz="1050" dirty="0">
                        <a:latin typeface="Calibri" charset="0"/>
                        <a:ea typeface="Calibri" charset="0"/>
                        <a:cs typeface="Calibri" charset="0"/>
                      </a:endParaRPr>
                    </a:p>
                  </a:txBody>
                  <a:tcPr marL="109728" marR="109728" marT="73152" marB="73152" anchor="ctr">
                    <a:lnL w="9525" cap="flat" cmpd="sng" algn="ctr">
                      <a:solidFill>
                        <a:srgbClr val="D7DEE8"/>
                      </a:solidFill>
                      <a:prstDash val="solid"/>
                      <a:round/>
                      <a:headEnd type="none" w="med" len="med"/>
                      <a:tailEnd type="none" w="med" len="med"/>
                    </a:lnL>
                    <a:lnR w="9525" cap="flat" cmpd="sng" algn="ctr">
                      <a:solidFill>
                        <a:srgbClr val="D7DEE8"/>
                      </a:solidFill>
                      <a:prstDash val="solid"/>
                      <a:round/>
                      <a:headEnd type="none" w="med" len="med"/>
                      <a:tailEnd type="none" w="med" len="med"/>
                    </a:lnR>
                    <a:lnT w="9525" cap="flat" cmpd="sng" algn="ctr">
                      <a:solidFill>
                        <a:srgbClr val="D7DEE8"/>
                      </a:solidFill>
                      <a:prstDash val="solid"/>
                      <a:round/>
                      <a:headEnd type="none" w="med" len="med"/>
                      <a:tailEnd type="none" w="med" len="med"/>
                    </a:lnT>
                    <a:lnB w="9525" cap="flat" cmpd="sng" algn="ctr">
                      <a:solidFill>
                        <a:srgbClr val="D7DEE8"/>
                      </a:solidFill>
                      <a:prstDash val="solid"/>
                      <a:round/>
                      <a:headEnd type="none" w="med" len="med"/>
                      <a:tailEnd type="none" w="med" len="med"/>
                    </a:lnB>
                    <a:solidFill>
                      <a:srgbClr val="FFFFFF"/>
                    </a:solidFill>
                  </a:tcPr>
                </a:tc>
                <a:tc>
                  <a:txBody>
                    <a:bodyPr/>
                    <a:lstStyle/>
                    <a:p>
                      <a:pPr algn="l" indent="0" marL="0">
                        <a:buNone/>
                      </a:pPr>
                      <a:r>
                        <a:rPr lang="en-US" sz="1050" dirty="0">
                          <a:solidFill>
                            <a:srgbClr val="3A4152"/>
                          </a:solidFill>
                          <a:latin typeface="Calibri" pitchFamily="34" charset="0"/>
                          <a:ea typeface="Calibri" pitchFamily="34" charset="-122"/>
                          <a:cs typeface="Calibri" pitchFamily="34" charset="-120"/>
                        </a:rPr>
                        <a:t>Prevent insider threat dari karyawan</a:t>
                      </a:r>
                      <a:endParaRPr lang="en-US" sz="1050" dirty="0">
                        <a:latin typeface="Calibri" charset="0"/>
                        <a:ea typeface="Calibri" charset="0"/>
                        <a:cs typeface="Calibri" charset="0"/>
                      </a:endParaRPr>
                    </a:p>
                  </a:txBody>
                  <a:tcPr marL="109728" marR="109728" marT="73152" marB="73152" anchor="ctr">
                    <a:lnL w="9525" cap="flat" cmpd="sng" algn="ctr">
                      <a:solidFill>
                        <a:srgbClr val="D7DEE8"/>
                      </a:solidFill>
                      <a:prstDash val="solid"/>
                      <a:round/>
                      <a:headEnd type="none" w="med" len="med"/>
                      <a:tailEnd type="none" w="med" len="med"/>
                    </a:lnL>
                    <a:lnR w="9525" cap="flat" cmpd="sng" algn="ctr">
                      <a:solidFill>
                        <a:srgbClr val="D7DEE8"/>
                      </a:solidFill>
                      <a:prstDash val="solid"/>
                      <a:round/>
                      <a:headEnd type="none" w="med" len="med"/>
                      <a:tailEnd type="none" w="med" len="med"/>
                    </a:lnR>
                    <a:lnT w="9525" cap="flat" cmpd="sng" algn="ctr">
                      <a:solidFill>
                        <a:srgbClr val="D7DEE8"/>
                      </a:solidFill>
                      <a:prstDash val="solid"/>
                      <a:round/>
                      <a:headEnd type="none" w="med" len="med"/>
                      <a:tailEnd type="none" w="med" len="med"/>
                    </a:lnT>
                    <a:lnB w="9525" cap="flat" cmpd="sng" algn="ctr">
                      <a:solidFill>
                        <a:srgbClr val="D7DEE8"/>
                      </a:solidFill>
                      <a:prstDash val="solid"/>
                      <a:round/>
                      <a:headEnd type="none" w="med" len="med"/>
                      <a:tailEnd type="none" w="med" len="med"/>
                    </a:lnB>
                    <a:solidFill>
                      <a:srgbClr val="FFFFFF"/>
                    </a:solidFill>
                  </a:tcPr>
                </a:tc>
              </a:tr>
              <a:tr h="1005840">
                <a:tc>
                  <a:txBody>
                    <a:bodyPr/>
                    <a:lstStyle/>
                    <a:p>
                      <a:pPr algn="l" indent="0" marL="0">
                        <a:buNone/>
                      </a:pPr>
                      <a:r>
                        <a:rPr lang="en-US" sz="1050" b="1" dirty="0">
                          <a:solidFill>
                            <a:srgbClr val="1B2A4A"/>
                          </a:solidFill>
                          <a:latin typeface="Calibri" pitchFamily="34" charset="0"/>
                          <a:ea typeface="Calibri" pitchFamily="34" charset="-122"/>
                          <a:cs typeface="Calibri" pitchFamily="34" charset="-120"/>
                        </a:rPr>
                        <a:t>Akses Terkontrol</a:t>
                      </a:r>
                      <a:endParaRPr lang="en-US" sz="1050" dirty="0">
                        <a:latin typeface="Calibri" charset="0"/>
                        <a:ea typeface="Calibri" charset="0"/>
                        <a:cs typeface="Calibri" charset="0"/>
                      </a:endParaRPr>
                    </a:p>
                  </a:txBody>
                  <a:tcPr marL="109728" marR="109728" marT="73152" marB="73152" anchor="ctr">
                    <a:lnL w="9525" cap="flat" cmpd="sng" algn="ctr">
                      <a:solidFill>
                        <a:srgbClr val="D7DEE8"/>
                      </a:solidFill>
                      <a:prstDash val="solid"/>
                      <a:round/>
                      <a:headEnd type="none" w="med" len="med"/>
                      <a:tailEnd type="none" w="med" len="med"/>
                    </a:lnL>
                    <a:lnR w="9525" cap="flat" cmpd="sng" algn="ctr">
                      <a:solidFill>
                        <a:srgbClr val="D7DEE8"/>
                      </a:solidFill>
                      <a:prstDash val="solid"/>
                      <a:round/>
                      <a:headEnd type="none" w="med" len="med"/>
                      <a:tailEnd type="none" w="med" len="med"/>
                    </a:lnR>
                    <a:lnT w="9525" cap="flat" cmpd="sng" algn="ctr">
                      <a:solidFill>
                        <a:srgbClr val="D7DEE8"/>
                      </a:solidFill>
                      <a:prstDash val="solid"/>
                      <a:round/>
                      <a:headEnd type="none" w="med" len="med"/>
                      <a:tailEnd type="none" w="med" len="med"/>
                    </a:lnT>
                    <a:lnB w="9525" cap="flat" cmpd="sng" algn="ctr">
                      <a:solidFill>
                        <a:srgbClr val="D7DEE8"/>
                      </a:solidFill>
                      <a:prstDash val="solid"/>
                      <a:round/>
                      <a:headEnd type="none" w="med" len="med"/>
                      <a:tailEnd type="none" w="med" len="med"/>
                    </a:lnB>
                    <a:solidFill>
                      <a:srgbClr val="F5F8FC"/>
                    </a:solidFill>
                  </a:tcPr>
                </a:tc>
                <a:tc>
                  <a:txBody>
                    <a:bodyPr/>
                    <a:lstStyle/>
                    <a:p>
                      <a:pPr algn="l" indent="0" marL="0">
                        <a:buNone/>
                      </a:pPr>
                      <a:r>
                        <a:rPr lang="en-US" sz="1050" dirty="0">
                          <a:solidFill>
                            <a:srgbClr val="3A4152"/>
                          </a:solidFill>
                          <a:latin typeface="Calibri" pitchFamily="34" charset="0"/>
                          <a:ea typeface="Calibri" pitchFamily="34" charset="-122"/>
                          <a:cs typeface="Calibri" pitchFamily="34" charset="-120"/>
                        </a:rPr>
                        <a:t>SSO, MFA, permission berbasis role</a:t>
                      </a:r>
                      <a:endParaRPr lang="en-US" sz="1050" dirty="0">
                        <a:latin typeface="Calibri" charset="0"/>
                        <a:ea typeface="Calibri" charset="0"/>
                        <a:cs typeface="Calibri" charset="0"/>
                      </a:endParaRPr>
                    </a:p>
                  </a:txBody>
                  <a:tcPr marL="109728" marR="109728" marT="73152" marB="73152" anchor="ctr">
                    <a:lnL w="9525" cap="flat" cmpd="sng" algn="ctr">
                      <a:solidFill>
                        <a:srgbClr val="D7DEE8"/>
                      </a:solidFill>
                      <a:prstDash val="solid"/>
                      <a:round/>
                      <a:headEnd type="none" w="med" len="med"/>
                      <a:tailEnd type="none" w="med" len="med"/>
                    </a:lnL>
                    <a:lnR w="9525" cap="flat" cmpd="sng" algn="ctr">
                      <a:solidFill>
                        <a:srgbClr val="D7DEE8"/>
                      </a:solidFill>
                      <a:prstDash val="solid"/>
                      <a:round/>
                      <a:headEnd type="none" w="med" len="med"/>
                      <a:tailEnd type="none" w="med" len="med"/>
                    </a:lnR>
                    <a:lnT w="9525" cap="flat" cmpd="sng" algn="ctr">
                      <a:solidFill>
                        <a:srgbClr val="D7DEE8"/>
                      </a:solidFill>
                      <a:prstDash val="solid"/>
                      <a:round/>
                      <a:headEnd type="none" w="med" len="med"/>
                      <a:tailEnd type="none" w="med" len="med"/>
                    </a:lnT>
                    <a:lnB w="9525" cap="flat" cmpd="sng" algn="ctr">
                      <a:solidFill>
                        <a:srgbClr val="D7DEE8"/>
                      </a:solidFill>
                      <a:prstDash val="solid"/>
                      <a:round/>
                      <a:headEnd type="none" w="med" len="med"/>
                      <a:tailEnd type="none" w="med" len="med"/>
                    </a:lnB>
                    <a:solidFill>
                      <a:srgbClr val="F5F8FC"/>
                    </a:solidFill>
                  </a:tcPr>
                </a:tc>
                <a:tc>
                  <a:txBody>
                    <a:bodyPr/>
                    <a:lstStyle/>
                    <a:p>
                      <a:pPr algn="l" indent="0" marL="0">
                        <a:buNone/>
                      </a:pPr>
                      <a:r>
                        <a:rPr lang="en-US" sz="1050" dirty="0">
                          <a:solidFill>
                            <a:srgbClr val="3A4152"/>
                          </a:solidFill>
                          <a:latin typeface="Calibri" pitchFamily="34" charset="0"/>
                          <a:ea typeface="Calibri" pitchFamily="34" charset="-122"/>
                          <a:cs typeface="Calibri" pitchFamily="34" charset="-120"/>
                        </a:rPr>
                        <a:t>Hanya orang yang tepat bisa akses dokumen</a:t>
                      </a:r>
                      <a:endParaRPr lang="en-US" sz="1050" dirty="0">
                        <a:latin typeface="Calibri" charset="0"/>
                        <a:ea typeface="Calibri" charset="0"/>
                        <a:cs typeface="Calibri" charset="0"/>
                      </a:endParaRPr>
                    </a:p>
                  </a:txBody>
                  <a:tcPr marL="109728" marR="109728" marT="73152" marB="73152" anchor="ctr">
                    <a:lnL w="9525" cap="flat" cmpd="sng" algn="ctr">
                      <a:solidFill>
                        <a:srgbClr val="D7DEE8"/>
                      </a:solidFill>
                      <a:prstDash val="solid"/>
                      <a:round/>
                      <a:headEnd type="none" w="med" len="med"/>
                      <a:tailEnd type="none" w="med" len="med"/>
                    </a:lnL>
                    <a:lnR w="9525" cap="flat" cmpd="sng" algn="ctr">
                      <a:solidFill>
                        <a:srgbClr val="D7DEE8"/>
                      </a:solidFill>
                      <a:prstDash val="solid"/>
                      <a:round/>
                      <a:headEnd type="none" w="med" len="med"/>
                      <a:tailEnd type="none" w="med" len="med"/>
                    </a:lnR>
                    <a:lnT w="9525" cap="flat" cmpd="sng" algn="ctr">
                      <a:solidFill>
                        <a:srgbClr val="D7DEE8"/>
                      </a:solidFill>
                      <a:prstDash val="solid"/>
                      <a:round/>
                      <a:headEnd type="none" w="med" len="med"/>
                      <a:tailEnd type="none" w="med" len="med"/>
                    </a:lnT>
                    <a:lnB w="9525" cap="flat" cmpd="sng" algn="ctr">
                      <a:solidFill>
                        <a:srgbClr val="D7DEE8"/>
                      </a:solidFill>
                      <a:prstDash val="solid"/>
                      <a:round/>
                      <a:headEnd type="none" w="med" len="med"/>
                      <a:tailEnd type="none" w="med" len="med"/>
                    </a:lnB>
                    <a:solidFill>
                      <a:srgbClr val="F5F8FC"/>
                    </a:solidFill>
                  </a:tcPr>
                </a:tc>
              </a:tr>
              <a:tr h="1005840">
                <a:tc>
                  <a:txBody>
                    <a:bodyPr/>
                    <a:lstStyle/>
                    <a:p>
                      <a:pPr algn="l" indent="0" marL="0">
                        <a:buNone/>
                      </a:pPr>
                      <a:r>
                        <a:rPr lang="en-US" sz="1050" b="1" dirty="0">
                          <a:solidFill>
                            <a:srgbClr val="1B2A4A"/>
                          </a:solidFill>
                          <a:latin typeface="Calibri" pitchFamily="34" charset="0"/>
                          <a:ea typeface="Calibri" pitchFamily="34" charset="-122"/>
                          <a:cs typeface="Calibri" pitchFamily="34" charset="-120"/>
                        </a:rPr>
                        <a:t>Compliance Siap</a:t>
                      </a:r>
                      <a:endParaRPr lang="en-US" sz="1050" dirty="0">
                        <a:latin typeface="Calibri" charset="0"/>
                        <a:ea typeface="Calibri" charset="0"/>
                        <a:cs typeface="Calibri" charset="0"/>
                      </a:endParaRPr>
                    </a:p>
                  </a:txBody>
                  <a:tcPr marL="109728" marR="109728" marT="73152" marB="73152" anchor="ctr">
                    <a:lnL w="9525" cap="flat" cmpd="sng" algn="ctr">
                      <a:solidFill>
                        <a:srgbClr val="D7DEE8"/>
                      </a:solidFill>
                      <a:prstDash val="solid"/>
                      <a:round/>
                      <a:headEnd type="none" w="med" len="med"/>
                      <a:tailEnd type="none" w="med" len="med"/>
                    </a:lnL>
                    <a:lnR w="9525" cap="flat" cmpd="sng" algn="ctr">
                      <a:solidFill>
                        <a:srgbClr val="D7DEE8"/>
                      </a:solidFill>
                      <a:prstDash val="solid"/>
                      <a:round/>
                      <a:headEnd type="none" w="med" len="med"/>
                      <a:tailEnd type="none" w="med" len="med"/>
                    </a:lnR>
                    <a:lnT w="9525" cap="flat" cmpd="sng" algn="ctr">
                      <a:solidFill>
                        <a:srgbClr val="D7DEE8"/>
                      </a:solidFill>
                      <a:prstDash val="solid"/>
                      <a:round/>
                      <a:headEnd type="none" w="med" len="med"/>
                      <a:tailEnd type="none" w="med" len="med"/>
                    </a:lnT>
                    <a:lnB w="9525" cap="flat" cmpd="sng" algn="ctr">
                      <a:solidFill>
                        <a:srgbClr val="D7DEE8"/>
                      </a:solidFill>
                      <a:prstDash val="solid"/>
                      <a:round/>
                      <a:headEnd type="none" w="med" len="med"/>
                      <a:tailEnd type="none" w="med" len="med"/>
                    </a:lnB>
                    <a:solidFill>
                      <a:srgbClr val="FFFFFF"/>
                    </a:solidFill>
                  </a:tcPr>
                </a:tc>
                <a:tc>
                  <a:txBody>
                    <a:bodyPr/>
                    <a:lstStyle/>
                    <a:p>
                      <a:pPr algn="l" indent="0" marL="0">
                        <a:buNone/>
                      </a:pPr>
                      <a:r>
                        <a:rPr lang="en-US" sz="1050" dirty="0">
                          <a:solidFill>
                            <a:srgbClr val="3A4152"/>
                          </a:solidFill>
                          <a:latin typeface="Calibri" pitchFamily="34" charset="0"/>
                          <a:ea typeface="Calibri" pitchFamily="34" charset="-122"/>
                          <a:cs typeface="Calibri" pitchFamily="34" charset="-120"/>
                        </a:rPr>
                        <a:t>GDPR, HIPAA, SOC2, ISO27001 certified</a:t>
                      </a:r>
                      <a:endParaRPr lang="en-US" sz="1050" dirty="0">
                        <a:latin typeface="Calibri" charset="0"/>
                        <a:ea typeface="Calibri" charset="0"/>
                        <a:cs typeface="Calibri" charset="0"/>
                      </a:endParaRPr>
                    </a:p>
                  </a:txBody>
                  <a:tcPr marL="109728" marR="109728" marT="73152" marB="73152" anchor="ctr">
                    <a:lnL w="9525" cap="flat" cmpd="sng" algn="ctr">
                      <a:solidFill>
                        <a:srgbClr val="D7DEE8"/>
                      </a:solidFill>
                      <a:prstDash val="solid"/>
                      <a:round/>
                      <a:headEnd type="none" w="med" len="med"/>
                      <a:tailEnd type="none" w="med" len="med"/>
                    </a:lnL>
                    <a:lnR w="9525" cap="flat" cmpd="sng" algn="ctr">
                      <a:solidFill>
                        <a:srgbClr val="D7DEE8"/>
                      </a:solidFill>
                      <a:prstDash val="solid"/>
                      <a:round/>
                      <a:headEnd type="none" w="med" len="med"/>
                      <a:tailEnd type="none" w="med" len="med"/>
                    </a:lnR>
                    <a:lnT w="9525" cap="flat" cmpd="sng" algn="ctr">
                      <a:solidFill>
                        <a:srgbClr val="D7DEE8"/>
                      </a:solidFill>
                      <a:prstDash val="solid"/>
                      <a:round/>
                      <a:headEnd type="none" w="med" len="med"/>
                      <a:tailEnd type="none" w="med" len="med"/>
                    </a:lnT>
                    <a:lnB w="9525" cap="flat" cmpd="sng" algn="ctr">
                      <a:solidFill>
                        <a:srgbClr val="D7DEE8"/>
                      </a:solidFill>
                      <a:prstDash val="solid"/>
                      <a:round/>
                      <a:headEnd type="none" w="med" len="med"/>
                      <a:tailEnd type="none" w="med" len="med"/>
                    </a:lnB>
                    <a:solidFill>
                      <a:srgbClr val="FFFFFF"/>
                    </a:solidFill>
                  </a:tcPr>
                </a:tc>
                <a:tc>
                  <a:txBody>
                    <a:bodyPr/>
                    <a:lstStyle/>
                    <a:p>
                      <a:pPr algn="l" indent="0" marL="0">
                        <a:buNone/>
                      </a:pPr>
                      <a:r>
                        <a:rPr lang="en-US" sz="1050" dirty="0">
                          <a:solidFill>
                            <a:srgbClr val="3A4152"/>
                          </a:solidFill>
                          <a:latin typeface="Calibri" pitchFamily="34" charset="0"/>
                          <a:ea typeface="Calibri" pitchFamily="34" charset="-122"/>
                          <a:cs typeface="Calibri" pitchFamily="34" charset="-120"/>
                        </a:rPr>
                        <a:t>Sudah comply regulasi - tidak perlu setting lagi</a:t>
                      </a:r>
                      <a:endParaRPr lang="en-US" sz="1050" dirty="0">
                        <a:latin typeface="Calibri" charset="0"/>
                        <a:ea typeface="Calibri" charset="0"/>
                        <a:cs typeface="Calibri" charset="0"/>
                      </a:endParaRPr>
                    </a:p>
                  </a:txBody>
                  <a:tcPr marL="109728" marR="109728" marT="73152" marB="73152" anchor="ctr">
                    <a:lnL w="9525" cap="flat" cmpd="sng" algn="ctr">
                      <a:solidFill>
                        <a:srgbClr val="D7DEE8"/>
                      </a:solidFill>
                      <a:prstDash val="solid"/>
                      <a:round/>
                      <a:headEnd type="none" w="med" len="med"/>
                      <a:tailEnd type="none" w="med" len="med"/>
                    </a:lnL>
                    <a:lnR w="9525" cap="flat" cmpd="sng" algn="ctr">
                      <a:solidFill>
                        <a:srgbClr val="D7DEE8"/>
                      </a:solidFill>
                      <a:prstDash val="solid"/>
                      <a:round/>
                      <a:headEnd type="none" w="med" len="med"/>
                      <a:tailEnd type="none" w="med" len="med"/>
                    </a:lnR>
                    <a:lnT w="9525" cap="flat" cmpd="sng" algn="ctr">
                      <a:solidFill>
                        <a:srgbClr val="D7DEE8"/>
                      </a:solidFill>
                      <a:prstDash val="solid"/>
                      <a:round/>
                      <a:headEnd type="none" w="med" len="med"/>
                      <a:tailEnd type="none" w="med" len="med"/>
                    </a:lnT>
                    <a:lnB w="9525" cap="flat" cmpd="sng" algn="ctr">
                      <a:solidFill>
                        <a:srgbClr val="D7DEE8"/>
                      </a:solidFill>
                      <a:prstDash val="solid"/>
                      <a:round/>
                      <a:headEnd type="none" w="med" len="med"/>
                      <a:tailEnd type="none" w="med" len="med"/>
                    </a:lnB>
                    <a:solidFill>
                      <a:srgbClr val="FFFFFF"/>
                    </a:solidFill>
                  </a:tcPr>
                </a:tc>
              </a:tr>
            </a:tbl>
          </a:graphicData>
        </a:graphic>
      </p:graphicFrame>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457200" y="274320"/>
            <a:ext cx="8229600" cy="274320"/>
          </a:xfrm>
          <a:prstGeom prst="rect">
            <a:avLst/>
          </a:prstGeom>
          <a:noFill/>
          <a:ln/>
        </p:spPr>
        <p:txBody>
          <a:bodyPr wrap="square" lIns="0" tIns="0" rIns="0" bIns="0" rtlCol="0" anchor="ctr"/>
          <a:lstStyle/>
          <a:p>
            <a:pPr indent="0" marL="0">
              <a:buNone/>
            </a:pPr>
            <a:r>
              <a:rPr lang="en-US" sz="1150" b="1" spc="150" kern="0" dirty="0">
                <a:solidFill>
                  <a:srgbClr val="C9962C"/>
                </a:solidFill>
                <a:latin typeface="Calibri" pitchFamily="34" charset="0"/>
                <a:ea typeface="Calibri" pitchFamily="34" charset="-122"/>
                <a:cs typeface="Calibri" pitchFamily="34" charset="-120"/>
              </a:rPr>
              <a:t>OPENTEXT</a:t>
            </a:r>
            <a:endParaRPr lang="en-US" sz="1150" dirty="0"/>
          </a:p>
        </p:txBody>
      </p:sp>
      <p:sp>
        <p:nvSpPr>
          <p:cNvPr id="3" name="Text 1"/>
          <p:cNvSpPr/>
          <p:nvPr/>
        </p:nvSpPr>
        <p:spPr>
          <a:xfrm>
            <a:off x="457200" y="548640"/>
            <a:ext cx="10058400" cy="457200"/>
          </a:xfrm>
          <a:prstGeom prst="rect">
            <a:avLst/>
          </a:prstGeom>
          <a:noFill/>
          <a:ln/>
        </p:spPr>
        <p:txBody>
          <a:bodyPr wrap="square" lIns="0" tIns="0" rIns="0" bIns="0" rtlCol="0" anchor="ctr"/>
          <a:lstStyle/>
          <a:p>
            <a:pPr indent="0" marL="0">
              <a:buNone/>
            </a:pPr>
            <a:r>
              <a:rPr lang="en-US" sz="2300" b="1" dirty="0">
                <a:solidFill>
                  <a:srgbClr val="1B2A4A"/>
                </a:solidFill>
                <a:latin typeface="Calibri" pitchFamily="34" charset="0"/>
                <a:ea typeface="Calibri" pitchFamily="34" charset="-122"/>
                <a:cs typeface="Calibri" pitchFamily="34" charset="-120"/>
              </a:rPr>
              <a:t>CAPABILITY PLATFORM OPENTEXT</a:t>
            </a:r>
            <a:endParaRPr lang="en-US" sz="2300" dirty="0"/>
          </a:p>
        </p:txBody>
      </p:sp>
      <p:graphicFrame>
        <p:nvGraphicFramePr>
          <p:cNvPr id="24" name="Table 0"/>
          <p:cNvGraphicFramePr>
            <a:graphicFrameLocks noGrp="1"/>
          </p:cNvGraphicFramePr>
          <p:nvPr>
            <p:extLst>
              <p:ext uri="{D42A27DB-BD31-4B8C-83A1-F6EECF244321}">
                <p14:modId xmlns:p14="http://schemas.microsoft.com/office/powerpoint/2010/main" val="1579011935"/>
              </p:ext>
            </p:extLst>
          </p:nvPr>
        </p:nvGraphicFramePr>
        <p:xfrm>
          <a:off x="457200" y="1051560"/>
          <a:ext cx="11274552" cy="914400"/>
        </p:xfrm>
        <a:graphic>
          <a:graphicData uri="http://schemas.openxmlformats.org/drawingml/2006/table">
            <a:tbl>
              <a:tblPr/>
              <a:tblGrid>
                <a:gridCol w="2468880"/>
                <a:gridCol w="4389120"/>
                <a:gridCol w="4416552"/>
              </a:tblGrid>
              <a:tr h="365760">
                <a:tc>
                  <a:txBody>
                    <a:bodyPr/>
                    <a:lstStyle/>
                    <a:p>
                      <a:pPr algn="l" indent="0" marL="0">
                        <a:buNone/>
                      </a:pPr>
                      <a:r>
                        <a:rPr lang="en-US" sz="1150" b="1" dirty="0">
                          <a:solidFill>
                            <a:srgbClr val="FFFFFF"/>
                          </a:solidFill>
                          <a:latin typeface="Calibri" pitchFamily="34" charset="0"/>
                          <a:ea typeface="Calibri" pitchFamily="34" charset="-122"/>
                          <a:cs typeface="Calibri" pitchFamily="34" charset="-120"/>
                        </a:rPr>
                        <a:t>Fitur</a:t>
                      </a:r>
                      <a:endParaRPr lang="en-US" sz="1150" dirty="0">
                        <a:latin typeface="Calibri" charset="0"/>
                        <a:ea typeface="Calibri" charset="0"/>
                        <a:cs typeface="Calibri" charset="0"/>
                      </a:endParaRPr>
                    </a:p>
                  </a:txBody>
                  <a:tcPr marL="109728" marR="109728" marT="73152" marB="73152" anchor="ctr">
                    <a:lnL w="9525" cap="flat" cmpd="sng" algn="ctr">
                      <a:solidFill>
                        <a:srgbClr val="D7DEE8"/>
                      </a:solidFill>
                      <a:prstDash val="solid"/>
                      <a:round/>
                      <a:headEnd type="none" w="med" len="med"/>
                      <a:tailEnd type="none" w="med" len="med"/>
                    </a:lnL>
                    <a:lnR w="9525" cap="flat" cmpd="sng" algn="ctr">
                      <a:solidFill>
                        <a:srgbClr val="D7DEE8"/>
                      </a:solidFill>
                      <a:prstDash val="solid"/>
                      <a:round/>
                      <a:headEnd type="none" w="med" len="med"/>
                      <a:tailEnd type="none" w="med" len="med"/>
                    </a:lnR>
                    <a:lnT w="9525" cap="flat" cmpd="sng" algn="ctr">
                      <a:solidFill>
                        <a:srgbClr val="D7DEE8"/>
                      </a:solidFill>
                      <a:prstDash val="solid"/>
                      <a:round/>
                      <a:headEnd type="none" w="med" len="med"/>
                      <a:tailEnd type="none" w="med" len="med"/>
                    </a:lnT>
                    <a:lnB w="9525" cap="flat" cmpd="sng" algn="ctr">
                      <a:solidFill>
                        <a:srgbClr val="D7DEE8"/>
                      </a:solidFill>
                      <a:prstDash val="solid"/>
                      <a:round/>
                      <a:headEnd type="none" w="med" len="med"/>
                      <a:tailEnd type="none" w="med" len="med"/>
                    </a:lnB>
                    <a:solidFill>
                      <a:srgbClr val="1B2A4A"/>
                    </a:solidFill>
                  </a:tcPr>
                </a:tc>
                <a:tc>
                  <a:txBody>
                    <a:bodyPr/>
                    <a:lstStyle/>
                    <a:p>
                      <a:pPr algn="l" indent="0" marL="0">
                        <a:buNone/>
                      </a:pPr>
                      <a:r>
                        <a:rPr lang="en-US" sz="1150" b="1" dirty="0">
                          <a:solidFill>
                            <a:srgbClr val="FFFFFF"/>
                          </a:solidFill>
                          <a:latin typeface="Calibri" pitchFamily="34" charset="0"/>
                          <a:ea typeface="Calibri" pitchFamily="34" charset="-122"/>
                          <a:cs typeface="Calibri" pitchFamily="34" charset="-120"/>
                        </a:rPr>
                        <a:t>Manfaat</a:t>
                      </a:r>
                      <a:endParaRPr lang="en-US" sz="1150" dirty="0">
                        <a:latin typeface="Calibri" charset="0"/>
                        <a:ea typeface="Calibri" charset="0"/>
                        <a:cs typeface="Calibri" charset="0"/>
                      </a:endParaRPr>
                    </a:p>
                  </a:txBody>
                  <a:tcPr marL="109728" marR="109728" marT="73152" marB="73152" anchor="ctr">
                    <a:lnL w="9525" cap="flat" cmpd="sng" algn="ctr">
                      <a:solidFill>
                        <a:srgbClr val="D7DEE8"/>
                      </a:solidFill>
                      <a:prstDash val="solid"/>
                      <a:round/>
                      <a:headEnd type="none" w="med" len="med"/>
                      <a:tailEnd type="none" w="med" len="med"/>
                    </a:lnL>
                    <a:lnR w="9525" cap="flat" cmpd="sng" algn="ctr">
                      <a:solidFill>
                        <a:srgbClr val="D7DEE8"/>
                      </a:solidFill>
                      <a:prstDash val="solid"/>
                      <a:round/>
                      <a:headEnd type="none" w="med" len="med"/>
                      <a:tailEnd type="none" w="med" len="med"/>
                    </a:lnR>
                    <a:lnT w="9525" cap="flat" cmpd="sng" algn="ctr">
                      <a:solidFill>
                        <a:srgbClr val="D7DEE8"/>
                      </a:solidFill>
                      <a:prstDash val="solid"/>
                      <a:round/>
                      <a:headEnd type="none" w="med" len="med"/>
                      <a:tailEnd type="none" w="med" len="med"/>
                    </a:lnT>
                    <a:lnB w="9525" cap="flat" cmpd="sng" algn="ctr">
                      <a:solidFill>
                        <a:srgbClr val="D7DEE8"/>
                      </a:solidFill>
                      <a:prstDash val="solid"/>
                      <a:round/>
                      <a:headEnd type="none" w="med" len="med"/>
                      <a:tailEnd type="none" w="med" len="med"/>
                    </a:lnB>
                    <a:solidFill>
                      <a:srgbClr val="1B2A4A"/>
                    </a:solidFill>
                  </a:tcPr>
                </a:tc>
                <a:tc>
                  <a:txBody>
                    <a:bodyPr/>
                    <a:lstStyle/>
                    <a:p>
                      <a:pPr algn="l" indent="0" marL="0">
                        <a:buNone/>
                      </a:pPr>
                      <a:r>
                        <a:rPr lang="en-US" sz="1150" b="1" dirty="0">
                          <a:solidFill>
                            <a:srgbClr val="FFFFFF"/>
                          </a:solidFill>
                          <a:latin typeface="Calibri" pitchFamily="34" charset="0"/>
                          <a:ea typeface="Calibri" pitchFamily="34" charset="-122"/>
                          <a:cs typeface="Calibri" pitchFamily="34" charset="-120"/>
                        </a:rPr>
                        <a:t>Contoh Penggunaan</a:t>
                      </a:r>
                      <a:endParaRPr lang="en-US" sz="1150" dirty="0">
                        <a:latin typeface="Calibri" charset="0"/>
                        <a:ea typeface="Calibri" charset="0"/>
                        <a:cs typeface="Calibri" charset="0"/>
                      </a:endParaRPr>
                    </a:p>
                  </a:txBody>
                  <a:tcPr marL="109728" marR="109728" marT="73152" marB="73152" anchor="ctr">
                    <a:lnL w="9525" cap="flat" cmpd="sng" algn="ctr">
                      <a:solidFill>
                        <a:srgbClr val="D7DEE8"/>
                      </a:solidFill>
                      <a:prstDash val="solid"/>
                      <a:round/>
                      <a:headEnd type="none" w="med" len="med"/>
                      <a:tailEnd type="none" w="med" len="med"/>
                    </a:lnL>
                    <a:lnR w="9525" cap="flat" cmpd="sng" algn="ctr">
                      <a:solidFill>
                        <a:srgbClr val="D7DEE8"/>
                      </a:solidFill>
                      <a:prstDash val="solid"/>
                      <a:round/>
                      <a:headEnd type="none" w="med" len="med"/>
                      <a:tailEnd type="none" w="med" len="med"/>
                    </a:lnR>
                    <a:lnT w="9525" cap="flat" cmpd="sng" algn="ctr">
                      <a:solidFill>
                        <a:srgbClr val="D7DEE8"/>
                      </a:solidFill>
                      <a:prstDash val="solid"/>
                      <a:round/>
                      <a:headEnd type="none" w="med" len="med"/>
                      <a:tailEnd type="none" w="med" len="med"/>
                    </a:lnT>
                    <a:lnB w="9525" cap="flat" cmpd="sng" algn="ctr">
                      <a:solidFill>
                        <a:srgbClr val="D7DEE8"/>
                      </a:solidFill>
                      <a:prstDash val="solid"/>
                      <a:round/>
                      <a:headEnd type="none" w="med" len="med"/>
                      <a:tailEnd type="none" w="med" len="med"/>
                    </a:lnB>
                    <a:solidFill>
                      <a:srgbClr val="1B2A4A"/>
                    </a:solidFill>
                  </a:tcPr>
                </a:tc>
              </a:tr>
              <a:tr h="1005840">
                <a:tc>
                  <a:txBody>
                    <a:bodyPr/>
                    <a:lstStyle/>
                    <a:p>
                      <a:pPr algn="l" indent="0" marL="0">
                        <a:buNone/>
                      </a:pPr>
                      <a:r>
                        <a:rPr lang="en-US" sz="1050" b="1" dirty="0">
                          <a:solidFill>
                            <a:srgbClr val="1B2A4A"/>
                          </a:solidFill>
                          <a:latin typeface="Calibri" pitchFamily="34" charset="0"/>
                          <a:ea typeface="Calibri" pitchFamily="34" charset="-122"/>
                          <a:cs typeface="Calibri" pitchFamily="34" charset="-120"/>
                        </a:rPr>
                        <a:t>Pipeline CI/CD</a:t>
                      </a:r>
                      <a:endParaRPr lang="en-US" sz="1050" dirty="0">
                        <a:latin typeface="Calibri" charset="0"/>
                        <a:ea typeface="Calibri" charset="0"/>
                        <a:cs typeface="Calibri" charset="0"/>
                      </a:endParaRPr>
                    </a:p>
                  </a:txBody>
                  <a:tcPr marL="109728" marR="109728" marT="73152" marB="73152" anchor="ctr">
                    <a:lnL w="9525" cap="flat" cmpd="sng" algn="ctr">
                      <a:solidFill>
                        <a:srgbClr val="D7DEE8"/>
                      </a:solidFill>
                      <a:prstDash val="solid"/>
                      <a:round/>
                      <a:headEnd type="none" w="med" len="med"/>
                      <a:tailEnd type="none" w="med" len="med"/>
                    </a:lnL>
                    <a:lnR w="9525" cap="flat" cmpd="sng" algn="ctr">
                      <a:solidFill>
                        <a:srgbClr val="D7DEE8"/>
                      </a:solidFill>
                      <a:prstDash val="solid"/>
                      <a:round/>
                      <a:headEnd type="none" w="med" len="med"/>
                      <a:tailEnd type="none" w="med" len="med"/>
                    </a:lnR>
                    <a:lnT w="9525" cap="flat" cmpd="sng" algn="ctr">
                      <a:solidFill>
                        <a:srgbClr val="D7DEE8"/>
                      </a:solidFill>
                      <a:prstDash val="solid"/>
                      <a:round/>
                      <a:headEnd type="none" w="med" len="med"/>
                      <a:tailEnd type="none" w="med" len="med"/>
                    </a:lnT>
                    <a:lnB w="9525" cap="flat" cmpd="sng" algn="ctr">
                      <a:solidFill>
                        <a:srgbClr val="D7DEE8"/>
                      </a:solidFill>
                      <a:prstDash val="solid"/>
                      <a:round/>
                      <a:headEnd type="none" w="med" len="med"/>
                      <a:tailEnd type="none" w="med" len="med"/>
                    </a:lnB>
                    <a:solidFill>
                      <a:srgbClr val="FFFFFF"/>
                    </a:solidFill>
                  </a:tcPr>
                </a:tc>
                <a:tc>
                  <a:txBody>
                    <a:bodyPr/>
                    <a:lstStyle/>
                    <a:p>
                      <a:pPr algn="l" indent="0" marL="0">
                        <a:buNone/>
                      </a:pPr>
                      <a:r>
                        <a:rPr lang="en-US" sz="1050" dirty="0">
                          <a:solidFill>
                            <a:srgbClr val="3A4152"/>
                          </a:solidFill>
                          <a:latin typeface="Calibri" pitchFamily="34" charset="0"/>
                          <a:ea typeface="Calibri" pitchFamily="34" charset="-122"/>
                          <a:cs typeface="Calibri" pitchFamily="34" charset="-120"/>
                        </a:rPr>
                        <a:t>Automated build, test, deploy otomatis</a:t>
                      </a:r>
                      <a:endParaRPr lang="en-US" sz="1050" dirty="0">
                        <a:latin typeface="Calibri" charset="0"/>
                        <a:ea typeface="Calibri" charset="0"/>
                        <a:cs typeface="Calibri" charset="0"/>
                      </a:endParaRPr>
                    </a:p>
                  </a:txBody>
                  <a:tcPr marL="109728" marR="109728" marT="73152" marB="73152" anchor="ctr">
                    <a:lnL w="9525" cap="flat" cmpd="sng" algn="ctr">
                      <a:solidFill>
                        <a:srgbClr val="D7DEE8"/>
                      </a:solidFill>
                      <a:prstDash val="solid"/>
                      <a:round/>
                      <a:headEnd type="none" w="med" len="med"/>
                      <a:tailEnd type="none" w="med" len="med"/>
                    </a:lnL>
                    <a:lnR w="9525" cap="flat" cmpd="sng" algn="ctr">
                      <a:solidFill>
                        <a:srgbClr val="D7DEE8"/>
                      </a:solidFill>
                      <a:prstDash val="solid"/>
                      <a:round/>
                      <a:headEnd type="none" w="med" len="med"/>
                      <a:tailEnd type="none" w="med" len="med"/>
                    </a:lnR>
                    <a:lnT w="9525" cap="flat" cmpd="sng" algn="ctr">
                      <a:solidFill>
                        <a:srgbClr val="D7DEE8"/>
                      </a:solidFill>
                      <a:prstDash val="solid"/>
                      <a:round/>
                      <a:headEnd type="none" w="med" len="med"/>
                      <a:tailEnd type="none" w="med" len="med"/>
                    </a:lnT>
                    <a:lnB w="9525" cap="flat" cmpd="sng" algn="ctr">
                      <a:solidFill>
                        <a:srgbClr val="D7DEE8"/>
                      </a:solidFill>
                      <a:prstDash val="solid"/>
                      <a:round/>
                      <a:headEnd type="none" w="med" len="med"/>
                      <a:tailEnd type="none" w="med" len="med"/>
                    </a:lnB>
                    <a:solidFill>
                      <a:srgbClr val="FFFFFF"/>
                    </a:solidFill>
                  </a:tcPr>
                </a:tc>
                <a:tc>
                  <a:txBody>
                    <a:bodyPr/>
                    <a:lstStyle/>
                    <a:p>
                      <a:pPr algn="l" indent="0" marL="0">
                        <a:buNone/>
                      </a:pPr>
                      <a:r>
                        <a:rPr lang="en-US" sz="1050" dirty="0">
                          <a:solidFill>
                            <a:srgbClr val="3A4152"/>
                          </a:solidFill>
                          <a:latin typeface="Calibri" pitchFamily="34" charset="0"/>
                          <a:ea typeface="Calibri" pitchFamily="34" charset="-122"/>
                          <a:cs typeface="Calibri" pitchFamily="34" charset="-120"/>
                        </a:rPr>
                        <a:t>Release feature jadi 2x lebih cepat</a:t>
                      </a:r>
                      <a:endParaRPr lang="en-US" sz="1050" dirty="0">
                        <a:latin typeface="Calibri" charset="0"/>
                        <a:ea typeface="Calibri" charset="0"/>
                        <a:cs typeface="Calibri" charset="0"/>
                      </a:endParaRPr>
                    </a:p>
                  </a:txBody>
                  <a:tcPr marL="109728" marR="109728" marT="73152" marB="73152" anchor="ctr">
                    <a:lnL w="9525" cap="flat" cmpd="sng" algn="ctr">
                      <a:solidFill>
                        <a:srgbClr val="D7DEE8"/>
                      </a:solidFill>
                      <a:prstDash val="solid"/>
                      <a:round/>
                      <a:headEnd type="none" w="med" len="med"/>
                      <a:tailEnd type="none" w="med" len="med"/>
                    </a:lnL>
                    <a:lnR w="9525" cap="flat" cmpd="sng" algn="ctr">
                      <a:solidFill>
                        <a:srgbClr val="D7DEE8"/>
                      </a:solidFill>
                      <a:prstDash val="solid"/>
                      <a:round/>
                      <a:headEnd type="none" w="med" len="med"/>
                      <a:tailEnd type="none" w="med" len="med"/>
                    </a:lnR>
                    <a:lnT w="9525" cap="flat" cmpd="sng" algn="ctr">
                      <a:solidFill>
                        <a:srgbClr val="D7DEE8"/>
                      </a:solidFill>
                      <a:prstDash val="solid"/>
                      <a:round/>
                      <a:headEnd type="none" w="med" len="med"/>
                      <a:tailEnd type="none" w="med" len="med"/>
                    </a:lnT>
                    <a:lnB w="9525" cap="flat" cmpd="sng" algn="ctr">
                      <a:solidFill>
                        <a:srgbClr val="D7DEE8"/>
                      </a:solidFill>
                      <a:prstDash val="solid"/>
                      <a:round/>
                      <a:headEnd type="none" w="med" len="med"/>
                      <a:tailEnd type="none" w="med" len="med"/>
                    </a:lnB>
                    <a:solidFill>
                      <a:srgbClr val="FFFFFF"/>
                    </a:solidFill>
                  </a:tcPr>
                </a:tc>
              </a:tr>
              <a:tr h="1005840">
                <a:tc>
                  <a:txBody>
                    <a:bodyPr/>
                    <a:lstStyle/>
                    <a:p>
                      <a:pPr algn="l" indent="0" marL="0">
                        <a:buNone/>
                      </a:pPr>
                      <a:r>
                        <a:rPr lang="en-US" sz="1050" b="1" dirty="0">
                          <a:solidFill>
                            <a:srgbClr val="1B2A4A"/>
                          </a:solidFill>
                          <a:latin typeface="Calibri" pitchFamily="34" charset="0"/>
                          <a:ea typeface="Calibri" pitchFamily="34" charset="-122"/>
                          <a:cs typeface="Calibri" pitchFamily="34" charset="-120"/>
                        </a:rPr>
                        <a:t>Testing Otomatis</a:t>
                      </a:r>
                      <a:endParaRPr lang="en-US" sz="1050" dirty="0">
                        <a:latin typeface="Calibri" charset="0"/>
                        <a:ea typeface="Calibri" charset="0"/>
                        <a:cs typeface="Calibri" charset="0"/>
                      </a:endParaRPr>
                    </a:p>
                  </a:txBody>
                  <a:tcPr marL="109728" marR="109728" marT="73152" marB="73152" anchor="ctr">
                    <a:lnL w="9525" cap="flat" cmpd="sng" algn="ctr">
                      <a:solidFill>
                        <a:srgbClr val="D7DEE8"/>
                      </a:solidFill>
                      <a:prstDash val="solid"/>
                      <a:round/>
                      <a:headEnd type="none" w="med" len="med"/>
                      <a:tailEnd type="none" w="med" len="med"/>
                    </a:lnL>
                    <a:lnR w="9525" cap="flat" cmpd="sng" algn="ctr">
                      <a:solidFill>
                        <a:srgbClr val="D7DEE8"/>
                      </a:solidFill>
                      <a:prstDash val="solid"/>
                      <a:round/>
                      <a:headEnd type="none" w="med" len="med"/>
                      <a:tailEnd type="none" w="med" len="med"/>
                    </a:lnR>
                    <a:lnT w="9525" cap="flat" cmpd="sng" algn="ctr">
                      <a:solidFill>
                        <a:srgbClr val="D7DEE8"/>
                      </a:solidFill>
                      <a:prstDash val="solid"/>
                      <a:round/>
                      <a:headEnd type="none" w="med" len="med"/>
                      <a:tailEnd type="none" w="med" len="med"/>
                    </a:lnT>
                    <a:lnB w="9525" cap="flat" cmpd="sng" algn="ctr">
                      <a:solidFill>
                        <a:srgbClr val="D7DEE8"/>
                      </a:solidFill>
                      <a:prstDash val="solid"/>
                      <a:round/>
                      <a:headEnd type="none" w="med" len="med"/>
                      <a:tailEnd type="none" w="med" len="med"/>
                    </a:lnB>
                    <a:solidFill>
                      <a:srgbClr val="F5F8FC"/>
                    </a:solidFill>
                  </a:tcPr>
                </a:tc>
                <a:tc>
                  <a:txBody>
                    <a:bodyPr/>
                    <a:lstStyle/>
                    <a:p>
                      <a:pPr algn="l" indent="0" marL="0">
                        <a:buNone/>
                      </a:pPr>
                      <a:r>
                        <a:rPr lang="en-US" sz="1050" dirty="0">
                          <a:solidFill>
                            <a:srgbClr val="3A4152"/>
                          </a:solidFill>
                          <a:latin typeface="Calibri" pitchFamily="34" charset="0"/>
                          <a:ea typeface="Calibri" pitchFamily="34" charset="-122"/>
                          <a:cs typeface="Calibri" pitchFamily="34" charset="-120"/>
                        </a:rPr>
                        <a:t>AI generate &amp; jalankan test otomatis</a:t>
                      </a:r>
                      <a:endParaRPr lang="en-US" sz="1050" dirty="0">
                        <a:latin typeface="Calibri" charset="0"/>
                        <a:ea typeface="Calibri" charset="0"/>
                        <a:cs typeface="Calibri" charset="0"/>
                      </a:endParaRPr>
                    </a:p>
                  </a:txBody>
                  <a:tcPr marL="109728" marR="109728" marT="73152" marB="73152" anchor="ctr">
                    <a:lnL w="9525" cap="flat" cmpd="sng" algn="ctr">
                      <a:solidFill>
                        <a:srgbClr val="D7DEE8"/>
                      </a:solidFill>
                      <a:prstDash val="solid"/>
                      <a:round/>
                      <a:headEnd type="none" w="med" len="med"/>
                      <a:tailEnd type="none" w="med" len="med"/>
                    </a:lnL>
                    <a:lnR w="9525" cap="flat" cmpd="sng" algn="ctr">
                      <a:solidFill>
                        <a:srgbClr val="D7DEE8"/>
                      </a:solidFill>
                      <a:prstDash val="solid"/>
                      <a:round/>
                      <a:headEnd type="none" w="med" len="med"/>
                      <a:tailEnd type="none" w="med" len="med"/>
                    </a:lnR>
                    <a:lnT w="9525" cap="flat" cmpd="sng" algn="ctr">
                      <a:solidFill>
                        <a:srgbClr val="D7DEE8"/>
                      </a:solidFill>
                      <a:prstDash val="solid"/>
                      <a:round/>
                      <a:headEnd type="none" w="med" len="med"/>
                      <a:tailEnd type="none" w="med" len="med"/>
                    </a:lnT>
                    <a:lnB w="9525" cap="flat" cmpd="sng" algn="ctr">
                      <a:solidFill>
                        <a:srgbClr val="D7DEE8"/>
                      </a:solidFill>
                      <a:prstDash val="solid"/>
                      <a:round/>
                      <a:headEnd type="none" w="med" len="med"/>
                      <a:tailEnd type="none" w="med" len="med"/>
                    </a:lnB>
                    <a:solidFill>
                      <a:srgbClr val="F5F8FC"/>
                    </a:solidFill>
                  </a:tcPr>
                </a:tc>
                <a:tc>
                  <a:txBody>
                    <a:bodyPr/>
                    <a:lstStyle/>
                    <a:p>
                      <a:pPr algn="l" indent="0" marL="0">
                        <a:buNone/>
                      </a:pPr>
                      <a:r>
                        <a:rPr lang="en-US" sz="1050" dirty="0">
                          <a:solidFill>
                            <a:srgbClr val="3A4152"/>
                          </a:solidFill>
                          <a:latin typeface="Calibri" pitchFamily="34" charset="0"/>
                          <a:ea typeface="Calibri" pitchFamily="34" charset="-122"/>
                          <a:cs typeface="Calibri" pitchFamily="34" charset="-120"/>
                        </a:rPr>
                        <a:t>QA hemat 60 jam per minggu</a:t>
                      </a:r>
                      <a:endParaRPr lang="en-US" sz="1050" dirty="0">
                        <a:latin typeface="Calibri" charset="0"/>
                        <a:ea typeface="Calibri" charset="0"/>
                        <a:cs typeface="Calibri" charset="0"/>
                      </a:endParaRPr>
                    </a:p>
                  </a:txBody>
                  <a:tcPr marL="109728" marR="109728" marT="73152" marB="73152" anchor="ctr">
                    <a:lnL w="9525" cap="flat" cmpd="sng" algn="ctr">
                      <a:solidFill>
                        <a:srgbClr val="D7DEE8"/>
                      </a:solidFill>
                      <a:prstDash val="solid"/>
                      <a:round/>
                      <a:headEnd type="none" w="med" len="med"/>
                      <a:tailEnd type="none" w="med" len="med"/>
                    </a:lnL>
                    <a:lnR w="9525" cap="flat" cmpd="sng" algn="ctr">
                      <a:solidFill>
                        <a:srgbClr val="D7DEE8"/>
                      </a:solidFill>
                      <a:prstDash val="solid"/>
                      <a:round/>
                      <a:headEnd type="none" w="med" len="med"/>
                      <a:tailEnd type="none" w="med" len="med"/>
                    </a:lnR>
                    <a:lnT w="9525" cap="flat" cmpd="sng" algn="ctr">
                      <a:solidFill>
                        <a:srgbClr val="D7DEE8"/>
                      </a:solidFill>
                      <a:prstDash val="solid"/>
                      <a:round/>
                      <a:headEnd type="none" w="med" len="med"/>
                      <a:tailEnd type="none" w="med" len="med"/>
                    </a:lnT>
                    <a:lnB w="9525" cap="flat" cmpd="sng" algn="ctr">
                      <a:solidFill>
                        <a:srgbClr val="D7DEE8"/>
                      </a:solidFill>
                      <a:prstDash val="solid"/>
                      <a:round/>
                      <a:headEnd type="none" w="med" len="med"/>
                      <a:tailEnd type="none" w="med" len="med"/>
                    </a:lnB>
                    <a:solidFill>
                      <a:srgbClr val="F5F8FC"/>
                    </a:solidFill>
                  </a:tcPr>
                </a:tc>
              </a:tr>
              <a:tr h="1005840">
                <a:tc>
                  <a:txBody>
                    <a:bodyPr/>
                    <a:lstStyle/>
                    <a:p>
                      <a:pPr algn="l" indent="0" marL="0">
                        <a:buNone/>
                      </a:pPr>
                      <a:r>
                        <a:rPr lang="en-US" sz="1050" b="1" dirty="0">
                          <a:solidFill>
                            <a:srgbClr val="1B2A4A"/>
                          </a:solidFill>
                          <a:latin typeface="Calibri" pitchFamily="34" charset="0"/>
                          <a:ea typeface="Calibri" pitchFamily="34" charset="-122"/>
                          <a:cs typeface="Calibri" pitchFamily="34" charset="-120"/>
                        </a:rPr>
                        <a:t>Analisis Kualitas Kode</a:t>
                      </a:r>
                      <a:endParaRPr lang="en-US" sz="1050" dirty="0">
                        <a:latin typeface="Calibri" charset="0"/>
                        <a:ea typeface="Calibri" charset="0"/>
                        <a:cs typeface="Calibri" charset="0"/>
                      </a:endParaRPr>
                    </a:p>
                  </a:txBody>
                  <a:tcPr marL="109728" marR="109728" marT="73152" marB="73152" anchor="ctr">
                    <a:lnL w="9525" cap="flat" cmpd="sng" algn="ctr">
                      <a:solidFill>
                        <a:srgbClr val="D7DEE8"/>
                      </a:solidFill>
                      <a:prstDash val="solid"/>
                      <a:round/>
                      <a:headEnd type="none" w="med" len="med"/>
                      <a:tailEnd type="none" w="med" len="med"/>
                    </a:lnL>
                    <a:lnR w="9525" cap="flat" cmpd="sng" algn="ctr">
                      <a:solidFill>
                        <a:srgbClr val="D7DEE8"/>
                      </a:solidFill>
                      <a:prstDash val="solid"/>
                      <a:round/>
                      <a:headEnd type="none" w="med" len="med"/>
                      <a:tailEnd type="none" w="med" len="med"/>
                    </a:lnR>
                    <a:lnT w="9525" cap="flat" cmpd="sng" algn="ctr">
                      <a:solidFill>
                        <a:srgbClr val="D7DEE8"/>
                      </a:solidFill>
                      <a:prstDash val="solid"/>
                      <a:round/>
                      <a:headEnd type="none" w="med" len="med"/>
                      <a:tailEnd type="none" w="med" len="med"/>
                    </a:lnT>
                    <a:lnB w="9525" cap="flat" cmpd="sng" algn="ctr">
                      <a:solidFill>
                        <a:srgbClr val="D7DEE8"/>
                      </a:solidFill>
                      <a:prstDash val="solid"/>
                      <a:round/>
                      <a:headEnd type="none" w="med" len="med"/>
                      <a:tailEnd type="none" w="med" len="med"/>
                    </a:lnB>
                    <a:solidFill>
                      <a:srgbClr val="FFFFFF"/>
                    </a:solidFill>
                  </a:tcPr>
                </a:tc>
                <a:tc>
                  <a:txBody>
                    <a:bodyPr/>
                    <a:lstStyle/>
                    <a:p>
                      <a:pPr algn="l" indent="0" marL="0">
                        <a:buNone/>
                      </a:pPr>
                      <a:r>
                        <a:rPr lang="en-US" sz="1050" dirty="0">
                          <a:solidFill>
                            <a:srgbClr val="3A4152"/>
                          </a:solidFill>
                          <a:latin typeface="Calibri" pitchFamily="34" charset="0"/>
                          <a:ea typeface="Calibri" pitchFamily="34" charset="-122"/>
                          <a:cs typeface="Calibri" pitchFamily="34" charset="-120"/>
                        </a:rPr>
                        <a:t>SonarQube integration deteksi bug awal</a:t>
                      </a:r>
                      <a:endParaRPr lang="en-US" sz="1050" dirty="0">
                        <a:latin typeface="Calibri" charset="0"/>
                        <a:ea typeface="Calibri" charset="0"/>
                        <a:cs typeface="Calibri" charset="0"/>
                      </a:endParaRPr>
                    </a:p>
                  </a:txBody>
                  <a:tcPr marL="109728" marR="109728" marT="73152" marB="73152" anchor="ctr">
                    <a:lnL w="9525" cap="flat" cmpd="sng" algn="ctr">
                      <a:solidFill>
                        <a:srgbClr val="D7DEE8"/>
                      </a:solidFill>
                      <a:prstDash val="solid"/>
                      <a:round/>
                      <a:headEnd type="none" w="med" len="med"/>
                      <a:tailEnd type="none" w="med" len="med"/>
                    </a:lnL>
                    <a:lnR w="9525" cap="flat" cmpd="sng" algn="ctr">
                      <a:solidFill>
                        <a:srgbClr val="D7DEE8"/>
                      </a:solidFill>
                      <a:prstDash val="solid"/>
                      <a:round/>
                      <a:headEnd type="none" w="med" len="med"/>
                      <a:tailEnd type="none" w="med" len="med"/>
                    </a:lnR>
                    <a:lnT w="9525" cap="flat" cmpd="sng" algn="ctr">
                      <a:solidFill>
                        <a:srgbClr val="D7DEE8"/>
                      </a:solidFill>
                      <a:prstDash val="solid"/>
                      <a:round/>
                      <a:headEnd type="none" w="med" len="med"/>
                      <a:tailEnd type="none" w="med" len="med"/>
                    </a:lnT>
                    <a:lnB w="9525" cap="flat" cmpd="sng" algn="ctr">
                      <a:solidFill>
                        <a:srgbClr val="D7DEE8"/>
                      </a:solidFill>
                      <a:prstDash val="solid"/>
                      <a:round/>
                      <a:headEnd type="none" w="med" len="med"/>
                      <a:tailEnd type="none" w="med" len="med"/>
                    </a:lnB>
                    <a:solidFill>
                      <a:srgbClr val="FFFFFF"/>
                    </a:solidFill>
                  </a:tcPr>
                </a:tc>
                <a:tc>
                  <a:txBody>
                    <a:bodyPr/>
                    <a:lstStyle/>
                    <a:p>
                      <a:pPr algn="l" indent="0" marL="0">
                        <a:buNone/>
                      </a:pPr>
                      <a:r>
                        <a:rPr lang="en-US" sz="1050" dirty="0">
                          <a:solidFill>
                            <a:srgbClr val="3A4152"/>
                          </a:solidFill>
                          <a:latin typeface="Calibri" pitchFamily="34" charset="0"/>
                          <a:ea typeface="Calibri" pitchFamily="34" charset="-122"/>
                          <a:cs typeface="Calibri" pitchFamily="34" charset="-120"/>
                        </a:rPr>
                        <a:t>Bug ketemu sebelum ke production</a:t>
                      </a:r>
                      <a:endParaRPr lang="en-US" sz="1050" dirty="0">
                        <a:latin typeface="Calibri" charset="0"/>
                        <a:ea typeface="Calibri" charset="0"/>
                        <a:cs typeface="Calibri" charset="0"/>
                      </a:endParaRPr>
                    </a:p>
                  </a:txBody>
                  <a:tcPr marL="109728" marR="109728" marT="73152" marB="73152" anchor="ctr">
                    <a:lnL w="9525" cap="flat" cmpd="sng" algn="ctr">
                      <a:solidFill>
                        <a:srgbClr val="D7DEE8"/>
                      </a:solidFill>
                      <a:prstDash val="solid"/>
                      <a:round/>
                      <a:headEnd type="none" w="med" len="med"/>
                      <a:tailEnd type="none" w="med" len="med"/>
                    </a:lnL>
                    <a:lnR w="9525" cap="flat" cmpd="sng" algn="ctr">
                      <a:solidFill>
                        <a:srgbClr val="D7DEE8"/>
                      </a:solidFill>
                      <a:prstDash val="solid"/>
                      <a:round/>
                      <a:headEnd type="none" w="med" len="med"/>
                      <a:tailEnd type="none" w="med" len="med"/>
                    </a:lnR>
                    <a:lnT w="9525" cap="flat" cmpd="sng" algn="ctr">
                      <a:solidFill>
                        <a:srgbClr val="D7DEE8"/>
                      </a:solidFill>
                      <a:prstDash val="solid"/>
                      <a:round/>
                      <a:headEnd type="none" w="med" len="med"/>
                      <a:tailEnd type="none" w="med" len="med"/>
                    </a:lnT>
                    <a:lnB w="9525" cap="flat" cmpd="sng" algn="ctr">
                      <a:solidFill>
                        <a:srgbClr val="D7DEE8"/>
                      </a:solidFill>
                      <a:prstDash val="solid"/>
                      <a:round/>
                      <a:headEnd type="none" w="med" len="med"/>
                      <a:tailEnd type="none" w="med" len="med"/>
                    </a:lnB>
                    <a:solidFill>
                      <a:srgbClr val="FFFFFF"/>
                    </a:solidFill>
                  </a:tcPr>
                </a:tc>
              </a:tr>
              <a:tr h="1005840">
                <a:tc>
                  <a:txBody>
                    <a:bodyPr/>
                    <a:lstStyle/>
                    <a:p>
                      <a:pPr algn="l" indent="0" marL="0">
                        <a:buNone/>
                      </a:pPr>
                      <a:r>
                        <a:rPr lang="en-US" sz="1050" b="1" dirty="0">
                          <a:solidFill>
                            <a:srgbClr val="1B2A4A"/>
                          </a:solidFill>
                          <a:latin typeface="Calibri" pitchFamily="34" charset="0"/>
                          <a:ea typeface="Calibri" pitchFamily="34" charset="-122"/>
                          <a:cs typeface="Calibri" pitchFamily="34" charset="-120"/>
                        </a:rPr>
                        <a:t>Orkestrasi Deployment</a:t>
                      </a:r>
                      <a:endParaRPr lang="en-US" sz="1050" dirty="0">
                        <a:latin typeface="Calibri" charset="0"/>
                        <a:ea typeface="Calibri" charset="0"/>
                        <a:cs typeface="Calibri" charset="0"/>
                      </a:endParaRPr>
                    </a:p>
                  </a:txBody>
                  <a:tcPr marL="109728" marR="109728" marT="73152" marB="73152" anchor="ctr">
                    <a:lnL w="9525" cap="flat" cmpd="sng" algn="ctr">
                      <a:solidFill>
                        <a:srgbClr val="D7DEE8"/>
                      </a:solidFill>
                      <a:prstDash val="solid"/>
                      <a:round/>
                      <a:headEnd type="none" w="med" len="med"/>
                      <a:tailEnd type="none" w="med" len="med"/>
                    </a:lnL>
                    <a:lnR w="9525" cap="flat" cmpd="sng" algn="ctr">
                      <a:solidFill>
                        <a:srgbClr val="D7DEE8"/>
                      </a:solidFill>
                      <a:prstDash val="solid"/>
                      <a:round/>
                      <a:headEnd type="none" w="med" len="med"/>
                      <a:tailEnd type="none" w="med" len="med"/>
                    </a:lnR>
                    <a:lnT w="9525" cap="flat" cmpd="sng" algn="ctr">
                      <a:solidFill>
                        <a:srgbClr val="D7DEE8"/>
                      </a:solidFill>
                      <a:prstDash val="solid"/>
                      <a:round/>
                      <a:headEnd type="none" w="med" len="med"/>
                      <a:tailEnd type="none" w="med" len="med"/>
                    </a:lnT>
                    <a:lnB w="9525" cap="flat" cmpd="sng" algn="ctr">
                      <a:solidFill>
                        <a:srgbClr val="D7DEE8"/>
                      </a:solidFill>
                      <a:prstDash val="solid"/>
                      <a:round/>
                      <a:headEnd type="none" w="med" len="med"/>
                      <a:tailEnd type="none" w="med" len="med"/>
                    </a:lnB>
                    <a:solidFill>
                      <a:srgbClr val="F5F8FC"/>
                    </a:solidFill>
                  </a:tcPr>
                </a:tc>
                <a:tc>
                  <a:txBody>
                    <a:bodyPr/>
                    <a:lstStyle/>
                    <a:p>
                      <a:pPr algn="l" indent="0" marL="0">
                        <a:buNone/>
                      </a:pPr>
                      <a:r>
                        <a:rPr lang="en-US" sz="1050" dirty="0">
                          <a:solidFill>
                            <a:srgbClr val="3A4152"/>
                          </a:solidFill>
                          <a:latin typeface="Calibri" pitchFamily="34" charset="0"/>
                          <a:ea typeface="Calibri" pitchFamily="34" charset="-122"/>
                          <a:cs typeface="Calibri" pitchFamily="34" charset="-120"/>
                        </a:rPr>
                        <a:t>Coordinate deployment ke multiple environment</a:t>
                      </a:r>
                      <a:endParaRPr lang="en-US" sz="1050" dirty="0">
                        <a:latin typeface="Calibri" charset="0"/>
                        <a:ea typeface="Calibri" charset="0"/>
                        <a:cs typeface="Calibri" charset="0"/>
                      </a:endParaRPr>
                    </a:p>
                  </a:txBody>
                  <a:tcPr marL="109728" marR="109728" marT="73152" marB="73152" anchor="ctr">
                    <a:lnL w="9525" cap="flat" cmpd="sng" algn="ctr">
                      <a:solidFill>
                        <a:srgbClr val="D7DEE8"/>
                      </a:solidFill>
                      <a:prstDash val="solid"/>
                      <a:round/>
                      <a:headEnd type="none" w="med" len="med"/>
                      <a:tailEnd type="none" w="med" len="med"/>
                    </a:lnL>
                    <a:lnR w="9525" cap="flat" cmpd="sng" algn="ctr">
                      <a:solidFill>
                        <a:srgbClr val="D7DEE8"/>
                      </a:solidFill>
                      <a:prstDash val="solid"/>
                      <a:round/>
                      <a:headEnd type="none" w="med" len="med"/>
                      <a:tailEnd type="none" w="med" len="med"/>
                    </a:lnR>
                    <a:lnT w="9525" cap="flat" cmpd="sng" algn="ctr">
                      <a:solidFill>
                        <a:srgbClr val="D7DEE8"/>
                      </a:solidFill>
                      <a:prstDash val="solid"/>
                      <a:round/>
                      <a:headEnd type="none" w="med" len="med"/>
                      <a:tailEnd type="none" w="med" len="med"/>
                    </a:lnT>
                    <a:lnB w="9525" cap="flat" cmpd="sng" algn="ctr">
                      <a:solidFill>
                        <a:srgbClr val="D7DEE8"/>
                      </a:solidFill>
                      <a:prstDash val="solid"/>
                      <a:round/>
                      <a:headEnd type="none" w="med" len="med"/>
                      <a:tailEnd type="none" w="med" len="med"/>
                    </a:lnB>
                    <a:solidFill>
                      <a:srgbClr val="F5F8FC"/>
                    </a:solidFill>
                  </a:tcPr>
                </a:tc>
                <a:tc>
                  <a:txBody>
                    <a:bodyPr/>
                    <a:lstStyle/>
                    <a:p>
                      <a:pPr algn="l" indent="0" marL="0">
                        <a:buNone/>
                      </a:pPr>
                      <a:r>
                        <a:rPr lang="en-US" sz="1050" dirty="0">
                          <a:solidFill>
                            <a:srgbClr val="3A4152"/>
                          </a:solidFill>
                          <a:latin typeface="Calibri" pitchFamily="34" charset="0"/>
                          <a:ea typeface="Calibri" pitchFamily="34" charset="-122"/>
                          <a:cs typeface="Calibri" pitchFamily="34" charset="-120"/>
                        </a:rPr>
                        <a:t>Reduce deployment error</a:t>
                      </a:r>
                      <a:endParaRPr lang="en-US" sz="1050" dirty="0">
                        <a:latin typeface="Calibri" charset="0"/>
                        <a:ea typeface="Calibri" charset="0"/>
                        <a:cs typeface="Calibri" charset="0"/>
                      </a:endParaRPr>
                    </a:p>
                  </a:txBody>
                  <a:tcPr marL="109728" marR="109728" marT="73152" marB="73152" anchor="ctr">
                    <a:lnL w="9525" cap="flat" cmpd="sng" algn="ctr">
                      <a:solidFill>
                        <a:srgbClr val="D7DEE8"/>
                      </a:solidFill>
                      <a:prstDash val="solid"/>
                      <a:round/>
                      <a:headEnd type="none" w="med" len="med"/>
                      <a:tailEnd type="none" w="med" len="med"/>
                    </a:lnL>
                    <a:lnR w="9525" cap="flat" cmpd="sng" algn="ctr">
                      <a:solidFill>
                        <a:srgbClr val="D7DEE8"/>
                      </a:solidFill>
                      <a:prstDash val="solid"/>
                      <a:round/>
                      <a:headEnd type="none" w="med" len="med"/>
                      <a:tailEnd type="none" w="med" len="med"/>
                    </a:lnR>
                    <a:lnT w="9525" cap="flat" cmpd="sng" algn="ctr">
                      <a:solidFill>
                        <a:srgbClr val="D7DEE8"/>
                      </a:solidFill>
                      <a:prstDash val="solid"/>
                      <a:round/>
                      <a:headEnd type="none" w="med" len="med"/>
                      <a:tailEnd type="none" w="med" len="med"/>
                    </a:lnT>
                    <a:lnB w="9525" cap="flat" cmpd="sng" algn="ctr">
                      <a:solidFill>
                        <a:srgbClr val="D7DEE8"/>
                      </a:solidFill>
                      <a:prstDash val="solid"/>
                      <a:round/>
                      <a:headEnd type="none" w="med" len="med"/>
                      <a:tailEnd type="none" w="med" len="med"/>
                    </a:lnB>
                    <a:solidFill>
                      <a:srgbClr val="F5F8FC"/>
                    </a:solidFill>
                  </a:tcPr>
                </a:tc>
              </a:tr>
              <a:tr h="1005840">
                <a:tc>
                  <a:txBody>
                    <a:bodyPr/>
                    <a:lstStyle/>
                    <a:p>
                      <a:pPr algn="l" indent="0" marL="0">
                        <a:buNone/>
                      </a:pPr>
                      <a:r>
                        <a:rPr lang="en-US" sz="1050" b="1" dirty="0">
                          <a:solidFill>
                            <a:srgbClr val="1B2A4A"/>
                          </a:solidFill>
                          <a:latin typeface="Calibri" pitchFamily="34" charset="0"/>
                          <a:ea typeface="Calibri" pitchFamily="34" charset="-122"/>
                          <a:cs typeface="Calibri" pitchFamily="34" charset="-120"/>
                        </a:rPr>
                        <a:t>Monitoring &amp; Analytics</a:t>
                      </a:r>
                      <a:endParaRPr lang="en-US" sz="1050" dirty="0">
                        <a:latin typeface="Calibri" charset="0"/>
                        <a:ea typeface="Calibri" charset="0"/>
                        <a:cs typeface="Calibri" charset="0"/>
                      </a:endParaRPr>
                    </a:p>
                  </a:txBody>
                  <a:tcPr marL="109728" marR="109728" marT="73152" marB="73152" anchor="ctr">
                    <a:lnL w="9525" cap="flat" cmpd="sng" algn="ctr">
                      <a:solidFill>
                        <a:srgbClr val="D7DEE8"/>
                      </a:solidFill>
                      <a:prstDash val="solid"/>
                      <a:round/>
                      <a:headEnd type="none" w="med" len="med"/>
                      <a:tailEnd type="none" w="med" len="med"/>
                    </a:lnL>
                    <a:lnR w="9525" cap="flat" cmpd="sng" algn="ctr">
                      <a:solidFill>
                        <a:srgbClr val="D7DEE8"/>
                      </a:solidFill>
                      <a:prstDash val="solid"/>
                      <a:round/>
                      <a:headEnd type="none" w="med" len="med"/>
                      <a:tailEnd type="none" w="med" len="med"/>
                    </a:lnR>
                    <a:lnT w="9525" cap="flat" cmpd="sng" algn="ctr">
                      <a:solidFill>
                        <a:srgbClr val="D7DEE8"/>
                      </a:solidFill>
                      <a:prstDash val="solid"/>
                      <a:round/>
                      <a:headEnd type="none" w="med" len="med"/>
                      <a:tailEnd type="none" w="med" len="med"/>
                    </a:lnT>
                    <a:lnB w="9525" cap="flat" cmpd="sng" algn="ctr">
                      <a:solidFill>
                        <a:srgbClr val="D7DEE8"/>
                      </a:solidFill>
                      <a:prstDash val="solid"/>
                      <a:round/>
                      <a:headEnd type="none" w="med" len="med"/>
                      <a:tailEnd type="none" w="med" len="med"/>
                    </a:lnB>
                    <a:solidFill>
                      <a:srgbClr val="FFFFFF"/>
                    </a:solidFill>
                  </a:tcPr>
                </a:tc>
                <a:tc>
                  <a:txBody>
                    <a:bodyPr/>
                    <a:lstStyle/>
                    <a:p>
                      <a:pPr algn="l" indent="0" marL="0">
                        <a:buNone/>
                      </a:pPr>
                      <a:r>
                        <a:rPr lang="en-US" sz="1050" dirty="0">
                          <a:solidFill>
                            <a:srgbClr val="3A4152"/>
                          </a:solidFill>
                          <a:latin typeface="Calibri" pitchFamily="34" charset="0"/>
                          <a:ea typeface="Calibri" pitchFamily="34" charset="-122"/>
                          <a:cs typeface="Calibri" pitchFamily="34" charset="-120"/>
                        </a:rPr>
                        <a:t>Track performa aplikasi real-time</a:t>
                      </a:r>
                      <a:endParaRPr lang="en-US" sz="1050" dirty="0">
                        <a:latin typeface="Calibri" charset="0"/>
                        <a:ea typeface="Calibri" charset="0"/>
                        <a:cs typeface="Calibri" charset="0"/>
                      </a:endParaRPr>
                    </a:p>
                  </a:txBody>
                  <a:tcPr marL="109728" marR="109728" marT="73152" marB="73152" anchor="ctr">
                    <a:lnL w="9525" cap="flat" cmpd="sng" algn="ctr">
                      <a:solidFill>
                        <a:srgbClr val="D7DEE8"/>
                      </a:solidFill>
                      <a:prstDash val="solid"/>
                      <a:round/>
                      <a:headEnd type="none" w="med" len="med"/>
                      <a:tailEnd type="none" w="med" len="med"/>
                    </a:lnL>
                    <a:lnR w="9525" cap="flat" cmpd="sng" algn="ctr">
                      <a:solidFill>
                        <a:srgbClr val="D7DEE8"/>
                      </a:solidFill>
                      <a:prstDash val="solid"/>
                      <a:round/>
                      <a:headEnd type="none" w="med" len="med"/>
                      <a:tailEnd type="none" w="med" len="med"/>
                    </a:lnR>
                    <a:lnT w="9525" cap="flat" cmpd="sng" algn="ctr">
                      <a:solidFill>
                        <a:srgbClr val="D7DEE8"/>
                      </a:solidFill>
                      <a:prstDash val="solid"/>
                      <a:round/>
                      <a:headEnd type="none" w="med" len="med"/>
                      <a:tailEnd type="none" w="med" len="med"/>
                    </a:lnT>
                    <a:lnB w="9525" cap="flat" cmpd="sng" algn="ctr">
                      <a:solidFill>
                        <a:srgbClr val="D7DEE8"/>
                      </a:solidFill>
                      <a:prstDash val="solid"/>
                      <a:round/>
                      <a:headEnd type="none" w="med" len="med"/>
                      <a:tailEnd type="none" w="med" len="med"/>
                    </a:lnB>
                    <a:solidFill>
                      <a:srgbClr val="FFFFFF"/>
                    </a:solidFill>
                  </a:tcPr>
                </a:tc>
                <a:tc>
                  <a:txBody>
                    <a:bodyPr/>
                    <a:lstStyle/>
                    <a:p>
                      <a:pPr algn="l" indent="0" marL="0">
                        <a:buNone/>
                      </a:pPr>
                      <a:r>
                        <a:rPr lang="en-US" sz="1050" dirty="0">
                          <a:solidFill>
                            <a:srgbClr val="3A4152"/>
                          </a:solidFill>
                          <a:latin typeface="Calibri" pitchFamily="34" charset="0"/>
                          <a:ea typeface="Calibri" pitchFamily="34" charset="-122"/>
                          <a:cs typeface="Calibri" pitchFamily="34" charset="-120"/>
                        </a:rPr>
                        <a:t>Detect problem sebelum user complain</a:t>
                      </a:r>
                      <a:endParaRPr lang="en-US" sz="1050" dirty="0">
                        <a:latin typeface="Calibri" charset="0"/>
                        <a:ea typeface="Calibri" charset="0"/>
                        <a:cs typeface="Calibri" charset="0"/>
                      </a:endParaRPr>
                    </a:p>
                  </a:txBody>
                  <a:tcPr marL="109728" marR="109728" marT="73152" marB="73152" anchor="ctr">
                    <a:lnL w="9525" cap="flat" cmpd="sng" algn="ctr">
                      <a:solidFill>
                        <a:srgbClr val="D7DEE8"/>
                      </a:solidFill>
                      <a:prstDash val="solid"/>
                      <a:round/>
                      <a:headEnd type="none" w="med" len="med"/>
                      <a:tailEnd type="none" w="med" len="med"/>
                    </a:lnL>
                    <a:lnR w="9525" cap="flat" cmpd="sng" algn="ctr">
                      <a:solidFill>
                        <a:srgbClr val="D7DEE8"/>
                      </a:solidFill>
                      <a:prstDash val="solid"/>
                      <a:round/>
                      <a:headEnd type="none" w="med" len="med"/>
                      <a:tailEnd type="none" w="med" len="med"/>
                    </a:lnR>
                    <a:lnT w="9525" cap="flat" cmpd="sng" algn="ctr">
                      <a:solidFill>
                        <a:srgbClr val="D7DEE8"/>
                      </a:solidFill>
                      <a:prstDash val="solid"/>
                      <a:round/>
                      <a:headEnd type="none" w="med" len="med"/>
                      <a:tailEnd type="none" w="med" len="med"/>
                    </a:lnT>
                    <a:lnB w="9525" cap="flat" cmpd="sng" algn="ctr">
                      <a:solidFill>
                        <a:srgbClr val="D7DEE8"/>
                      </a:solidFill>
                      <a:prstDash val="solid"/>
                      <a:round/>
                      <a:headEnd type="none" w="med" len="med"/>
                      <a:tailEnd type="none" w="med" len="med"/>
                    </a:lnB>
                    <a:solidFill>
                      <a:srgbClr val="FFFFFF"/>
                    </a:solidFill>
                  </a:tcPr>
                </a:tc>
              </a:tr>
            </a:tbl>
          </a:graphicData>
        </a:graphic>
      </p:graphicFrame>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457200" y="274320"/>
            <a:ext cx="8229600" cy="274320"/>
          </a:xfrm>
          <a:prstGeom prst="rect">
            <a:avLst/>
          </a:prstGeom>
          <a:noFill/>
          <a:ln/>
        </p:spPr>
        <p:txBody>
          <a:bodyPr wrap="square" lIns="0" tIns="0" rIns="0" bIns="0" rtlCol="0" anchor="ctr"/>
          <a:lstStyle/>
          <a:p>
            <a:pPr indent="0" marL="0">
              <a:buNone/>
            </a:pPr>
            <a:r>
              <a:rPr lang="en-US" sz="1150" b="1" spc="150" kern="0" dirty="0">
                <a:solidFill>
                  <a:srgbClr val="C9962C"/>
                </a:solidFill>
                <a:latin typeface="Calibri" pitchFamily="34" charset="0"/>
                <a:ea typeface="Calibri" pitchFamily="34" charset="-122"/>
                <a:cs typeface="Calibri" pitchFamily="34" charset="-120"/>
              </a:rPr>
              <a:t>OPENTEXT</a:t>
            </a:r>
            <a:endParaRPr lang="en-US" sz="1150" dirty="0"/>
          </a:p>
        </p:txBody>
      </p:sp>
      <p:sp>
        <p:nvSpPr>
          <p:cNvPr id="3" name="Text 1"/>
          <p:cNvSpPr/>
          <p:nvPr/>
        </p:nvSpPr>
        <p:spPr>
          <a:xfrm>
            <a:off x="457200" y="548640"/>
            <a:ext cx="10058400" cy="457200"/>
          </a:xfrm>
          <a:prstGeom prst="rect">
            <a:avLst/>
          </a:prstGeom>
          <a:noFill/>
          <a:ln/>
        </p:spPr>
        <p:txBody>
          <a:bodyPr wrap="square" lIns="0" tIns="0" rIns="0" bIns="0" rtlCol="0" anchor="ctr"/>
          <a:lstStyle/>
          <a:p>
            <a:pPr indent="0" marL="0">
              <a:buNone/>
            </a:pPr>
            <a:r>
              <a:rPr lang="en-US" sz="2300" b="1" dirty="0">
                <a:solidFill>
                  <a:srgbClr val="1B2A4A"/>
                </a:solidFill>
                <a:latin typeface="Calibri" pitchFamily="34" charset="0"/>
                <a:ea typeface="Calibri" pitchFamily="34" charset="-122"/>
                <a:cs typeface="Calibri" pitchFamily="34" charset="-120"/>
              </a:rPr>
              <a:t>CAPABILITY PLATFORM OPENTEXT</a:t>
            </a:r>
            <a:endParaRPr lang="en-US" sz="2300" dirty="0"/>
          </a:p>
        </p:txBody>
      </p:sp>
      <p:graphicFrame>
        <p:nvGraphicFramePr>
          <p:cNvPr id="25" name="Table 0"/>
          <p:cNvGraphicFramePr>
            <a:graphicFrameLocks noGrp="1"/>
          </p:cNvGraphicFramePr>
          <p:nvPr>
            <p:extLst>
              <p:ext uri="{D42A27DB-BD31-4B8C-83A1-F6EECF244321}">
                <p14:modId xmlns:p14="http://schemas.microsoft.com/office/powerpoint/2010/main" val="1579011935"/>
              </p:ext>
            </p:extLst>
          </p:nvPr>
        </p:nvGraphicFramePr>
        <p:xfrm>
          <a:off x="457200" y="1051560"/>
          <a:ext cx="11274552" cy="914400"/>
        </p:xfrm>
        <a:graphic>
          <a:graphicData uri="http://schemas.openxmlformats.org/drawingml/2006/table">
            <a:tbl>
              <a:tblPr/>
              <a:tblGrid>
                <a:gridCol w="2468880"/>
                <a:gridCol w="4389120"/>
                <a:gridCol w="4416552"/>
              </a:tblGrid>
              <a:tr h="365760">
                <a:tc>
                  <a:txBody>
                    <a:bodyPr/>
                    <a:lstStyle/>
                    <a:p>
                      <a:pPr algn="l" indent="0" marL="0">
                        <a:buNone/>
                      </a:pPr>
                      <a:r>
                        <a:rPr lang="en-US" sz="1150" b="1" dirty="0">
                          <a:solidFill>
                            <a:srgbClr val="FFFFFF"/>
                          </a:solidFill>
                          <a:latin typeface="Calibri" pitchFamily="34" charset="0"/>
                          <a:ea typeface="Calibri" pitchFamily="34" charset="-122"/>
                          <a:cs typeface="Calibri" pitchFamily="34" charset="-120"/>
                        </a:rPr>
                        <a:t>Fitur</a:t>
                      </a:r>
                      <a:endParaRPr lang="en-US" sz="1150" dirty="0">
                        <a:latin typeface="Calibri" charset="0"/>
                        <a:ea typeface="Calibri" charset="0"/>
                        <a:cs typeface="Calibri" charset="0"/>
                      </a:endParaRPr>
                    </a:p>
                  </a:txBody>
                  <a:tcPr marL="109728" marR="109728" marT="73152" marB="73152" anchor="ctr">
                    <a:lnL w="9525" cap="flat" cmpd="sng" algn="ctr">
                      <a:solidFill>
                        <a:srgbClr val="D7DEE8"/>
                      </a:solidFill>
                      <a:prstDash val="solid"/>
                      <a:round/>
                      <a:headEnd type="none" w="med" len="med"/>
                      <a:tailEnd type="none" w="med" len="med"/>
                    </a:lnL>
                    <a:lnR w="9525" cap="flat" cmpd="sng" algn="ctr">
                      <a:solidFill>
                        <a:srgbClr val="D7DEE8"/>
                      </a:solidFill>
                      <a:prstDash val="solid"/>
                      <a:round/>
                      <a:headEnd type="none" w="med" len="med"/>
                      <a:tailEnd type="none" w="med" len="med"/>
                    </a:lnR>
                    <a:lnT w="9525" cap="flat" cmpd="sng" algn="ctr">
                      <a:solidFill>
                        <a:srgbClr val="D7DEE8"/>
                      </a:solidFill>
                      <a:prstDash val="solid"/>
                      <a:round/>
                      <a:headEnd type="none" w="med" len="med"/>
                      <a:tailEnd type="none" w="med" len="med"/>
                    </a:lnT>
                    <a:lnB w="9525" cap="flat" cmpd="sng" algn="ctr">
                      <a:solidFill>
                        <a:srgbClr val="D7DEE8"/>
                      </a:solidFill>
                      <a:prstDash val="solid"/>
                      <a:round/>
                      <a:headEnd type="none" w="med" len="med"/>
                      <a:tailEnd type="none" w="med" len="med"/>
                    </a:lnB>
                    <a:solidFill>
                      <a:srgbClr val="1B2A4A"/>
                    </a:solidFill>
                  </a:tcPr>
                </a:tc>
                <a:tc>
                  <a:txBody>
                    <a:bodyPr/>
                    <a:lstStyle/>
                    <a:p>
                      <a:pPr algn="l" indent="0" marL="0">
                        <a:buNone/>
                      </a:pPr>
                      <a:r>
                        <a:rPr lang="en-US" sz="1150" b="1" dirty="0">
                          <a:solidFill>
                            <a:srgbClr val="FFFFFF"/>
                          </a:solidFill>
                          <a:latin typeface="Calibri" pitchFamily="34" charset="0"/>
                          <a:ea typeface="Calibri" pitchFamily="34" charset="-122"/>
                          <a:cs typeface="Calibri" pitchFamily="34" charset="-120"/>
                        </a:rPr>
                        <a:t>Manfaat</a:t>
                      </a:r>
                      <a:endParaRPr lang="en-US" sz="1150" dirty="0">
                        <a:latin typeface="Calibri" charset="0"/>
                        <a:ea typeface="Calibri" charset="0"/>
                        <a:cs typeface="Calibri" charset="0"/>
                      </a:endParaRPr>
                    </a:p>
                  </a:txBody>
                  <a:tcPr marL="109728" marR="109728" marT="73152" marB="73152" anchor="ctr">
                    <a:lnL w="9525" cap="flat" cmpd="sng" algn="ctr">
                      <a:solidFill>
                        <a:srgbClr val="D7DEE8"/>
                      </a:solidFill>
                      <a:prstDash val="solid"/>
                      <a:round/>
                      <a:headEnd type="none" w="med" len="med"/>
                      <a:tailEnd type="none" w="med" len="med"/>
                    </a:lnL>
                    <a:lnR w="9525" cap="flat" cmpd="sng" algn="ctr">
                      <a:solidFill>
                        <a:srgbClr val="D7DEE8"/>
                      </a:solidFill>
                      <a:prstDash val="solid"/>
                      <a:round/>
                      <a:headEnd type="none" w="med" len="med"/>
                      <a:tailEnd type="none" w="med" len="med"/>
                    </a:lnR>
                    <a:lnT w="9525" cap="flat" cmpd="sng" algn="ctr">
                      <a:solidFill>
                        <a:srgbClr val="D7DEE8"/>
                      </a:solidFill>
                      <a:prstDash val="solid"/>
                      <a:round/>
                      <a:headEnd type="none" w="med" len="med"/>
                      <a:tailEnd type="none" w="med" len="med"/>
                    </a:lnT>
                    <a:lnB w="9525" cap="flat" cmpd="sng" algn="ctr">
                      <a:solidFill>
                        <a:srgbClr val="D7DEE8"/>
                      </a:solidFill>
                      <a:prstDash val="solid"/>
                      <a:round/>
                      <a:headEnd type="none" w="med" len="med"/>
                      <a:tailEnd type="none" w="med" len="med"/>
                    </a:lnB>
                    <a:solidFill>
                      <a:srgbClr val="1B2A4A"/>
                    </a:solidFill>
                  </a:tcPr>
                </a:tc>
                <a:tc>
                  <a:txBody>
                    <a:bodyPr/>
                    <a:lstStyle/>
                    <a:p>
                      <a:pPr algn="l" indent="0" marL="0">
                        <a:buNone/>
                      </a:pPr>
                      <a:r>
                        <a:rPr lang="en-US" sz="1150" b="1" dirty="0">
                          <a:solidFill>
                            <a:srgbClr val="FFFFFF"/>
                          </a:solidFill>
                          <a:latin typeface="Calibri" pitchFamily="34" charset="0"/>
                          <a:ea typeface="Calibri" pitchFamily="34" charset="-122"/>
                          <a:cs typeface="Calibri" pitchFamily="34" charset="-120"/>
                        </a:rPr>
                        <a:t>Contoh Penggunaan</a:t>
                      </a:r>
                      <a:endParaRPr lang="en-US" sz="1150" dirty="0">
                        <a:latin typeface="Calibri" charset="0"/>
                        <a:ea typeface="Calibri" charset="0"/>
                        <a:cs typeface="Calibri" charset="0"/>
                      </a:endParaRPr>
                    </a:p>
                  </a:txBody>
                  <a:tcPr marL="109728" marR="109728" marT="73152" marB="73152" anchor="ctr">
                    <a:lnL w="9525" cap="flat" cmpd="sng" algn="ctr">
                      <a:solidFill>
                        <a:srgbClr val="D7DEE8"/>
                      </a:solidFill>
                      <a:prstDash val="solid"/>
                      <a:round/>
                      <a:headEnd type="none" w="med" len="med"/>
                      <a:tailEnd type="none" w="med" len="med"/>
                    </a:lnL>
                    <a:lnR w="9525" cap="flat" cmpd="sng" algn="ctr">
                      <a:solidFill>
                        <a:srgbClr val="D7DEE8"/>
                      </a:solidFill>
                      <a:prstDash val="solid"/>
                      <a:round/>
                      <a:headEnd type="none" w="med" len="med"/>
                      <a:tailEnd type="none" w="med" len="med"/>
                    </a:lnR>
                    <a:lnT w="9525" cap="flat" cmpd="sng" algn="ctr">
                      <a:solidFill>
                        <a:srgbClr val="D7DEE8"/>
                      </a:solidFill>
                      <a:prstDash val="solid"/>
                      <a:round/>
                      <a:headEnd type="none" w="med" len="med"/>
                      <a:tailEnd type="none" w="med" len="med"/>
                    </a:lnT>
                    <a:lnB w="9525" cap="flat" cmpd="sng" algn="ctr">
                      <a:solidFill>
                        <a:srgbClr val="D7DEE8"/>
                      </a:solidFill>
                      <a:prstDash val="solid"/>
                      <a:round/>
                      <a:headEnd type="none" w="med" len="med"/>
                      <a:tailEnd type="none" w="med" len="med"/>
                    </a:lnB>
                    <a:solidFill>
                      <a:srgbClr val="1B2A4A"/>
                    </a:solidFill>
                  </a:tcPr>
                </a:tc>
              </a:tr>
              <a:tr h="1005840">
                <a:tc>
                  <a:txBody>
                    <a:bodyPr/>
                    <a:lstStyle/>
                    <a:p>
                      <a:pPr algn="l" indent="0" marL="0">
                        <a:buNone/>
                      </a:pPr>
                      <a:r>
                        <a:rPr lang="en-US" sz="1050" b="1" dirty="0">
                          <a:solidFill>
                            <a:srgbClr val="1B2A4A"/>
                          </a:solidFill>
                          <a:latin typeface="Calibri" pitchFamily="34" charset="0"/>
                          <a:ea typeface="Calibri" pitchFamily="34" charset="-122"/>
                          <a:cs typeface="Calibri" pitchFamily="34" charset="-120"/>
                        </a:rPr>
                        <a:t>Multi-Channel Delivery</a:t>
                      </a:r>
                      <a:endParaRPr lang="en-US" sz="1050" dirty="0">
                        <a:latin typeface="Calibri" charset="0"/>
                        <a:ea typeface="Calibri" charset="0"/>
                        <a:cs typeface="Calibri" charset="0"/>
                      </a:endParaRPr>
                    </a:p>
                  </a:txBody>
                  <a:tcPr marL="109728" marR="109728" marT="73152" marB="73152" anchor="ctr">
                    <a:lnL w="9525" cap="flat" cmpd="sng" algn="ctr">
                      <a:solidFill>
                        <a:srgbClr val="D7DEE8"/>
                      </a:solidFill>
                      <a:prstDash val="solid"/>
                      <a:round/>
                      <a:headEnd type="none" w="med" len="med"/>
                      <a:tailEnd type="none" w="med" len="med"/>
                    </a:lnL>
                    <a:lnR w="9525" cap="flat" cmpd="sng" algn="ctr">
                      <a:solidFill>
                        <a:srgbClr val="D7DEE8"/>
                      </a:solidFill>
                      <a:prstDash val="solid"/>
                      <a:round/>
                      <a:headEnd type="none" w="med" len="med"/>
                      <a:tailEnd type="none" w="med" len="med"/>
                    </a:lnR>
                    <a:lnT w="9525" cap="flat" cmpd="sng" algn="ctr">
                      <a:solidFill>
                        <a:srgbClr val="D7DEE8"/>
                      </a:solidFill>
                      <a:prstDash val="solid"/>
                      <a:round/>
                      <a:headEnd type="none" w="med" len="med"/>
                      <a:tailEnd type="none" w="med" len="med"/>
                    </a:lnT>
                    <a:lnB w="9525" cap="flat" cmpd="sng" algn="ctr">
                      <a:solidFill>
                        <a:srgbClr val="D7DEE8"/>
                      </a:solidFill>
                      <a:prstDash val="solid"/>
                      <a:round/>
                      <a:headEnd type="none" w="med" len="med"/>
                      <a:tailEnd type="none" w="med" len="med"/>
                    </a:lnB>
                    <a:solidFill>
                      <a:srgbClr val="FFFFFF"/>
                    </a:solidFill>
                  </a:tcPr>
                </a:tc>
                <a:tc>
                  <a:txBody>
                    <a:bodyPr/>
                    <a:lstStyle/>
                    <a:p>
                      <a:pPr algn="l" indent="0" marL="0">
                        <a:buNone/>
                      </a:pPr>
                      <a:r>
                        <a:rPr lang="en-US" sz="1050" dirty="0">
                          <a:solidFill>
                            <a:srgbClr val="3A4152"/>
                          </a:solidFill>
                          <a:latin typeface="Calibri" pitchFamily="34" charset="0"/>
                          <a:ea typeface="Calibri" pitchFamily="34" charset="-122"/>
                          <a:cs typeface="Calibri" pitchFamily="34" charset="-120"/>
                        </a:rPr>
                        <a:t>Email, SMS, WhatsApp, RCS, voice, fax, push</a:t>
                      </a:r>
                      <a:endParaRPr lang="en-US" sz="1050" dirty="0">
                        <a:latin typeface="Calibri" charset="0"/>
                        <a:ea typeface="Calibri" charset="0"/>
                        <a:cs typeface="Calibri" charset="0"/>
                      </a:endParaRPr>
                    </a:p>
                  </a:txBody>
                  <a:tcPr marL="109728" marR="109728" marT="73152" marB="73152" anchor="ctr">
                    <a:lnL w="9525" cap="flat" cmpd="sng" algn="ctr">
                      <a:solidFill>
                        <a:srgbClr val="D7DEE8"/>
                      </a:solidFill>
                      <a:prstDash val="solid"/>
                      <a:round/>
                      <a:headEnd type="none" w="med" len="med"/>
                      <a:tailEnd type="none" w="med" len="med"/>
                    </a:lnL>
                    <a:lnR w="9525" cap="flat" cmpd="sng" algn="ctr">
                      <a:solidFill>
                        <a:srgbClr val="D7DEE8"/>
                      </a:solidFill>
                      <a:prstDash val="solid"/>
                      <a:round/>
                      <a:headEnd type="none" w="med" len="med"/>
                      <a:tailEnd type="none" w="med" len="med"/>
                    </a:lnR>
                    <a:lnT w="9525" cap="flat" cmpd="sng" algn="ctr">
                      <a:solidFill>
                        <a:srgbClr val="D7DEE8"/>
                      </a:solidFill>
                      <a:prstDash val="solid"/>
                      <a:round/>
                      <a:headEnd type="none" w="med" len="med"/>
                      <a:tailEnd type="none" w="med" len="med"/>
                    </a:lnT>
                    <a:lnB w="9525" cap="flat" cmpd="sng" algn="ctr">
                      <a:solidFill>
                        <a:srgbClr val="D7DEE8"/>
                      </a:solidFill>
                      <a:prstDash val="solid"/>
                      <a:round/>
                      <a:headEnd type="none" w="med" len="med"/>
                      <a:tailEnd type="none" w="med" len="med"/>
                    </a:lnB>
                    <a:solidFill>
                      <a:srgbClr val="FFFFFF"/>
                    </a:solidFill>
                  </a:tcPr>
                </a:tc>
                <a:tc>
                  <a:txBody>
                    <a:bodyPr/>
                    <a:lstStyle/>
                    <a:p>
                      <a:pPr algn="l" indent="0" marL="0">
                        <a:buNone/>
                      </a:pPr>
                      <a:r>
                        <a:rPr lang="en-US" sz="1050" dirty="0">
                          <a:solidFill>
                            <a:srgbClr val="3A4152"/>
                          </a:solidFill>
                          <a:latin typeface="Calibri" pitchFamily="34" charset="0"/>
                          <a:ea typeface="Calibri" pitchFamily="34" charset="-122"/>
                          <a:cs typeface="Calibri" pitchFamily="34" charset="-120"/>
                        </a:rPr>
                        <a:t>Jangkau pelanggan di channel favorit mereka</a:t>
                      </a:r>
                      <a:endParaRPr lang="en-US" sz="1050" dirty="0">
                        <a:latin typeface="Calibri" charset="0"/>
                        <a:ea typeface="Calibri" charset="0"/>
                        <a:cs typeface="Calibri" charset="0"/>
                      </a:endParaRPr>
                    </a:p>
                  </a:txBody>
                  <a:tcPr marL="109728" marR="109728" marT="73152" marB="73152" anchor="ctr">
                    <a:lnL w="9525" cap="flat" cmpd="sng" algn="ctr">
                      <a:solidFill>
                        <a:srgbClr val="D7DEE8"/>
                      </a:solidFill>
                      <a:prstDash val="solid"/>
                      <a:round/>
                      <a:headEnd type="none" w="med" len="med"/>
                      <a:tailEnd type="none" w="med" len="med"/>
                    </a:lnL>
                    <a:lnR w="9525" cap="flat" cmpd="sng" algn="ctr">
                      <a:solidFill>
                        <a:srgbClr val="D7DEE8"/>
                      </a:solidFill>
                      <a:prstDash val="solid"/>
                      <a:round/>
                      <a:headEnd type="none" w="med" len="med"/>
                      <a:tailEnd type="none" w="med" len="med"/>
                    </a:lnR>
                    <a:lnT w="9525" cap="flat" cmpd="sng" algn="ctr">
                      <a:solidFill>
                        <a:srgbClr val="D7DEE8"/>
                      </a:solidFill>
                      <a:prstDash val="solid"/>
                      <a:round/>
                      <a:headEnd type="none" w="med" len="med"/>
                      <a:tailEnd type="none" w="med" len="med"/>
                    </a:lnT>
                    <a:lnB w="9525" cap="flat" cmpd="sng" algn="ctr">
                      <a:solidFill>
                        <a:srgbClr val="D7DEE8"/>
                      </a:solidFill>
                      <a:prstDash val="solid"/>
                      <a:round/>
                      <a:headEnd type="none" w="med" len="med"/>
                      <a:tailEnd type="none" w="med" len="med"/>
                    </a:lnB>
                    <a:solidFill>
                      <a:srgbClr val="FFFFFF"/>
                    </a:solidFill>
                  </a:tcPr>
                </a:tc>
              </a:tr>
              <a:tr h="1005840">
                <a:tc>
                  <a:txBody>
                    <a:bodyPr/>
                    <a:lstStyle/>
                    <a:p>
                      <a:pPr algn="l" indent="0" marL="0">
                        <a:buNone/>
                      </a:pPr>
                      <a:r>
                        <a:rPr lang="en-US" sz="1050" b="1" dirty="0">
                          <a:solidFill>
                            <a:srgbClr val="1B2A4A"/>
                          </a:solidFill>
                          <a:latin typeface="Calibri" pitchFamily="34" charset="0"/>
                          <a:ea typeface="Calibri" pitchFamily="34" charset="-122"/>
                          <a:cs typeface="Calibri" pitchFamily="34" charset="-120"/>
                        </a:rPr>
                        <a:t>Personalisasi Konten</a:t>
                      </a:r>
                      <a:endParaRPr lang="en-US" sz="1050" dirty="0">
                        <a:latin typeface="Calibri" charset="0"/>
                        <a:ea typeface="Calibri" charset="0"/>
                        <a:cs typeface="Calibri" charset="0"/>
                      </a:endParaRPr>
                    </a:p>
                  </a:txBody>
                  <a:tcPr marL="109728" marR="109728" marT="73152" marB="73152" anchor="ctr">
                    <a:lnL w="9525" cap="flat" cmpd="sng" algn="ctr">
                      <a:solidFill>
                        <a:srgbClr val="D7DEE8"/>
                      </a:solidFill>
                      <a:prstDash val="solid"/>
                      <a:round/>
                      <a:headEnd type="none" w="med" len="med"/>
                      <a:tailEnd type="none" w="med" len="med"/>
                    </a:lnL>
                    <a:lnR w="9525" cap="flat" cmpd="sng" algn="ctr">
                      <a:solidFill>
                        <a:srgbClr val="D7DEE8"/>
                      </a:solidFill>
                      <a:prstDash val="solid"/>
                      <a:round/>
                      <a:headEnd type="none" w="med" len="med"/>
                      <a:tailEnd type="none" w="med" len="med"/>
                    </a:lnR>
                    <a:lnT w="9525" cap="flat" cmpd="sng" algn="ctr">
                      <a:solidFill>
                        <a:srgbClr val="D7DEE8"/>
                      </a:solidFill>
                      <a:prstDash val="solid"/>
                      <a:round/>
                      <a:headEnd type="none" w="med" len="med"/>
                      <a:tailEnd type="none" w="med" len="med"/>
                    </a:lnT>
                    <a:lnB w="9525" cap="flat" cmpd="sng" algn="ctr">
                      <a:solidFill>
                        <a:srgbClr val="D7DEE8"/>
                      </a:solidFill>
                      <a:prstDash val="solid"/>
                      <a:round/>
                      <a:headEnd type="none" w="med" len="med"/>
                      <a:tailEnd type="none" w="med" len="med"/>
                    </a:lnB>
                    <a:solidFill>
                      <a:srgbClr val="F5F8FC"/>
                    </a:solidFill>
                  </a:tcPr>
                </a:tc>
                <a:tc>
                  <a:txBody>
                    <a:bodyPr/>
                    <a:lstStyle/>
                    <a:p>
                      <a:pPr algn="l" indent="0" marL="0">
                        <a:buNone/>
                      </a:pPr>
                      <a:r>
                        <a:rPr lang="en-US" sz="1050" dirty="0">
                          <a:solidFill>
                            <a:srgbClr val="3A4152"/>
                          </a:solidFill>
                          <a:latin typeface="Calibri" pitchFamily="34" charset="0"/>
                          <a:ea typeface="Calibri" pitchFamily="34" charset="-122"/>
                          <a:cs typeface="Calibri" pitchFamily="34" charset="-120"/>
                        </a:rPr>
                        <a:t>Pesan dinamis berdasarkan data customer</a:t>
                      </a:r>
                      <a:endParaRPr lang="en-US" sz="1050" dirty="0">
                        <a:latin typeface="Calibri" charset="0"/>
                        <a:ea typeface="Calibri" charset="0"/>
                        <a:cs typeface="Calibri" charset="0"/>
                      </a:endParaRPr>
                    </a:p>
                  </a:txBody>
                  <a:tcPr marL="109728" marR="109728" marT="73152" marB="73152" anchor="ctr">
                    <a:lnL w="9525" cap="flat" cmpd="sng" algn="ctr">
                      <a:solidFill>
                        <a:srgbClr val="D7DEE8"/>
                      </a:solidFill>
                      <a:prstDash val="solid"/>
                      <a:round/>
                      <a:headEnd type="none" w="med" len="med"/>
                      <a:tailEnd type="none" w="med" len="med"/>
                    </a:lnL>
                    <a:lnR w="9525" cap="flat" cmpd="sng" algn="ctr">
                      <a:solidFill>
                        <a:srgbClr val="D7DEE8"/>
                      </a:solidFill>
                      <a:prstDash val="solid"/>
                      <a:round/>
                      <a:headEnd type="none" w="med" len="med"/>
                      <a:tailEnd type="none" w="med" len="med"/>
                    </a:lnR>
                    <a:lnT w="9525" cap="flat" cmpd="sng" algn="ctr">
                      <a:solidFill>
                        <a:srgbClr val="D7DEE8"/>
                      </a:solidFill>
                      <a:prstDash val="solid"/>
                      <a:round/>
                      <a:headEnd type="none" w="med" len="med"/>
                      <a:tailEnd type="none" w="med" len="med"/>
                    </a:lnT>
                    <a:lnB w="9525" cap="flat" cmpd="sng" algn="ctr">
                      <a:solidFill>
                        <a:srgbClr val="D7DEE8"/>
                      </a:solidFill>
                      <a:prstDash val="solid"/>
                      <a:round/>
                      <a:headEnd type="none" w="med" len="med"/>
                      <a:tailEnd type="none" w="med" len="med"/>
                    </a:lnB>
                    <a:solidFill>
                      <a:srgbClr val="F5F8FC"/>
                    </a:solidFill>
                  </a:tcPr>
                </a:tc>
                <a:tc>
                  <a:txBody>
                    <a:bodyPr/>
                    <a:lstStyle/>
                    <a:p>
                      <a:pPr algn="l" indent="0" marL="0">
                        <a:buNone/>
                      </a:pPr>
                      <a:r>
                        <a:rPr lang="en-US" sz="1050" dirty="0">
                          <a:solidFill>
                            <a:srgbClr val="3A4152"/>
                          </a:solidFill>
                          <a:latin typeface="Calibri" pitchFamily="34" charset="0"/>
                          <a:ea typeface="Calibri" pitchFamily="34" charset="-122"/>
                          <a:cs typeface="Calibri" pitchFamily="34" charset="-120"/>
                        </a:rPr>
                        <a:t>Pesan lebih relevan = lebih banyak response</a:t>
                      </a:r>
                      <a:endParaRPr lang="en-US" sz="1050" dirty="0">
                        <a:latin typeface="Calibri" charset="0"/>
                        <a:ea typeface="Calibri" charset="0"/>
                        <a:cs typeface="Calibri" charset="0"/>
                      </a:endParaRPr>
                    </a:p>
                  </a:txBody>
                  <a:tcPr marL="109728" marR="109728" marT="73152" marB="73152" anchor="ctr">
                    <a:lnL w="9525" cap="flat" cmpd="sng" algn="ctr">
                      <a:solidFill>
                        <a:srgbClr val="D7DEE8"/>
                      </a:solidFill>
                      <a:prstDash val="solid"/>
                      <a:round/>
                      <a:headEnd type="none" w="med" len="med"/>
                      <a:tailEnd type="none" w="med" len="med"/>
                    </a:lnL>
                    <a:lnR w="9525" cap="flat" cmpd="sng" algn="ctr">
                      <a:solidFill>
                        <a:srgbClr val="D7DEE8"/>
                      </a:solidFill>
                      <a:prstDash val="solid"/>
                      <a:round/>
                      <a:headEnd type="none" w="med" len="med"/>
                      <a:tailEnd type="none" w="med" len="med"/>
                    </a:lnR>
                    <a:lnT w="9525" cap="flat" cmpd="sng" algn="ctr">
                      <a:solidFill>
                        <a:srgbClr val="D7DEE8"/>
                      </a:solidFill>
                      <a:prstDash val="solid"/>
                      <a:round/>
                      <a:headEnd type="none" w="med" len="med"/>
                      <a:tailEnd type="none" w="med" len="med"/>
                    </a:lnT>
                    <a:lnB w="9525" cap="flat" cmpd="sng" algn="ctr">
                      <a:solidFill>
                        <a:srgbClr val="D7DEE8"/>
                      </a:solidFill>
                      <a:prstDash val="solid"/>
                      <a:round/>
                      <a:headEnd type="none" w="med" len="med"/>
                      <a:tailEnd type="none" w="med" len="med"/>
                    </a:lnB>
                    <a:solidFill>
                      <a:srgbClr val="F5F8FC"/>
                    </a:solidFill>
                  </a:tcPr>
                </a:tc>
              </a:tr>
              <a:tr h="1005840">
                <a:tc>
                  <a:txBody>
                    <a:bodyPr/>
                    <a:lstStyle/>
                    <a:p>
                      <a:pPr algn="l" indent="0" marL="0">
                        <a:buNone/>
                      </a:pPr>
                      <a:r>
                        <a:rPr lang="en-US" sz="1050" b="1" dirty="0">
                          <a:solidFill>
                            <a:srgbClr val="1B2A4A"/>
                          </a:solidFill>
                          <a:latin typeface="Calibri" pitchFamily="34" charset="0"/>
                          <a:ea typeface="Calibri" pitchFamily="34" charset="-122"/>
                          <a:cs typeface="Calibri" pitchFamily="34" charset="-120"/>
                        </a:rPr>
                        <a:t>Template Library</a:t>
                      </a:r>
                      <a:endParaRPr lang="en-US" sz="1050" dirty="0">
                        <a:latin typeface="Calibri" charset="0"/>
                        <a:ea typeface="Calibri" charset="0"/>
                        <a:cs typeface="Calibri" charset="0"/>
                      </a:endParaRPr>
                    </a:p>
                  </a:txBody>
                  <a:tcPr marL="109728" marR="109728" marT="73152" marB="73152" anchor="ctr">
                    <a:lnL w="9525" cap="flat" cmpd="sng" algn="ctr">
                      <a:solidFill>
                        <a:srgbClr val="D7DEE8"/>
                      </a:solidFill>
                      <a:prstDash val="solid"/>
                      <a:round/>
                      <a:headEnd type="none" w="med" len="med"/>
                      <a:tailEnd type="none" w="med" len="med"/>
                    </a:lnL>
                    <a:lnR w="9525" cap="flat" cmpd="sng" algn="ctr">
                      <a:solidFill>
                        <a:srgbClr val="D7DEE8"/>
                      </a:solidFill>
                      <a:prstDash val="solid"/>
                      <a:round/>
                      <a:headEnd type="none" w="med" len="med"/>
                      <a:tailEnd type="none" w="med" len="med"/>
                    </a:lnR>
                    <a:lnT w="9525" cap="flat" cmpd="sng" algn="ctr">
                      <a:solidFill>
                        <a:srgbClr val="D7DEE8"/>
                      </a:solidFill>
                      <a:prstDash val="solid"/>
                      <a:round/>
                      <a:headEnd type="none" w="med" len="med"/>
                      <a:tailEnd type="none" w="med" len="med"/>
                    </a:lnT>
                    <a:lnB w="9525" cap="flat" cmpd="sng" algn="ctr">
                      <a:solidFill>
                        <a:srgbClr val="D7DEE8"/>
                      </a:solidFill>
                      <a:prstDash val="solid"/>
                      <a:round/>
                      <a:headEnd type="none" w="med" len="med"/>
                      <a:tailEnd type="none" w="med" len="med"/>
                    </a:lnB>
                    <a:solidFill>
                      <a:srgbClr val="FFFFFF"/>
                    </a:solidFill>
                  </a:tcPr>
                </a:tc>
                <a:tc>
                  <a:txBody>
                    <a:bodyPr/>
                    <a:lstStyle/>
                    <a:p>
                      <a:pPr algn="l" indent="0" marL="0">
                        <a:buNone/>
                      </a:pPr>
                      <a:r>
                        <a:rPr lang="en-US" sz="1050" dirty="0">
                          <a:solidFill>
                            <a:srgbClr val="3A4152"/>
                          </a:solidFill>
                          <a:latin typeface="Calibri" pitchFamily="34" charset="0"/>
                          <a:ea typeface="Calibri" pitchFamily="34" charset="-122"/>
                          <a:cs typeface="Calibri" pitchFamily="34" charset="-120"/>
                        </a:rPr>
                        <a:t>Template siap pakai untuk campaign</a:t>
                      </a:r>
                      <a:endParaRPr lang="en-US" sz="1050" dirty="0">
                        <a:latin typeface="Calibri" charset="0"/>
                        <a:ea typeface="Calibri" charset="0"/>
                        <a:cs typeface="Calibri" charset="0"/>
                      </a:endParaRPr>
                    </a:p>
                  </a:txBody>
                  <a:tcPr marL="109728" marR="109728" marT="73152" marB="73152" anchor="ctr">
                    <a:lnL w="9525" cap="flat" cmpd="sng" algn="ctr">
                      <a:solidFill>
                        <a:srgbClr val="D7DEE8"/>
                      </a:solidFill>
                      <a:prstDash val="solid"/>
                      <a:round/>
                      <a:headEnd type="none" w="med" len="med"/>
                      <a:tailEnd type="none" w="med" len="med"/>
                    </a:lnL>
                    <a:lnR w="9525" cap="flat" cmpd="sng" algn="ctr">
                      <a:solidFill>
                        <a:srgbClr val="D7DEE8"/>
                      </a:solidFill>
                      <a:prstDash val="solid"/>
                      <a:round/>
                      <a:headEnd type="none" w="med" len="med"/>
                      <a:tailEnd type="none" w="med" len="med"/>
                    </a:lnR>
                    <a:lnT w="9525" cap="flat" cmpd="sng" algn="ctr">
                      <a:solidFill>
                        <a:srgbClr val="D7DEE8"/>
                      </a:solidFill>
                      <a:prstDash val="solid"/>
                      <a:round/>
                      <a:headEnd type="none" w="med" len="med"/>
                      <a:tailEnd type="none" w="med" len="med"/>
                    </a:lnT>
                    <a:lnB w="9525" cap="flat" cmpd="sng" algn="ctr">
                      <a:solidFill>
                        <a:srgbClr val="D7DEE8"/>
                      </a:solidFill>
                      <a:prstDash val="solid"/>
                      <a:round/>
                      <a:headEnd type="none" w="med" len="med"/>
                      <a:tailEnd type="none" w="med" len="med"/>
                    </a:lnB>
                    <a:solidFill>
                      <a:srgbClr val="FFFFFF"/>
                    </a:solidFill>
                  </a:tcPr>
                </a:tc>
                <a:tc>
                  <a:txBody>
                    <a:bodyPr/>
                    <a:lstStyle/>
                    <a:p>
                      <a:pPr algn="l" indent="0" marL="0">
                        <a:buNone/>
                      </a:pPr>
                      <a:r>
                        <a:rPr lang="en-US" sz="1050" dirty="0">
                          <a:solidFill>
                            <a:srgbClr val="3A4152"/>
                          </a:solidFill>
                          <a:latin typeface="Calibri" pitchFamily="34" charset="0"/>
                          <a:ea typeface="Calibri" pitchFamily="34" charset="-122"/>
                          <a:cs typeface="Calibri" pitchFamily="34" charset="-120"/>
                        </a:rPr>
                        <a:t>Buat campaign marketing 3x lebih cepat</a:t>
                      </a:r>
                      <a:endParaRPr lang="en-US" sz="1050" dirty="0">
                        <a:latin typeface="Calibri" charset="0"/>
                        <a:ea typeface="Calibri" charset="0"/>
                        <a:cs typeface="Calibri" charset="0"/>
                      </a:endParaRPr>
                    </a:p>
                  </a:txBody>
                  <a:tcPr marL="109728" marR="109728" marT="73152" marB="73152" anchor="ctr">
                    <a:lnL w="9525" cap="flat" cmpd="sng" algn="ctr">
                      <a:solidFill>
                        <a:srgbClr val="D7DEE8"/>
                      </a:solidFill>
                      <a:prstDash val="solid"/>
                      <a:round/>
                      <a:headEnd type="none" w="med" len="med"/>
                      <a:tailEnd type="none" w="med" len="med"/>
                    </a:lnL>
                    <a:lnR w="9525" cap="flat" cmpd="sng" algn="ctr">
                      <a:solidFill>
                        <a:srgbClr val="D7DEE8"/>
                      </a:solidFill>
                      <a:prstDash val="solid"/>
                      <a:round/>
                      <a:headEnd type="none" w="med" len="med"/>
                      <a:tailEnd type="none" w="med" len="med"/>
                    </a:lnR>
                    <a:lnT w="9525" cap="flat" cmpd="sng" algn="ctr">
                      <a:solidFill>
                        <a:srgbClr val="D7DEE8"/>
                      </a:solidFill>
                      <a:prstDash val="solid"/>
                      <a:round/>
                      <a:headEnd type="none" w="med" len="med"/>
                      <a:tailEnd type="none" w="med" len="med"/>
                    </a:lnT>
                    <a:lnB w="9525" cap="flat" cmpd="sng" algn="ctr">
                      <a:solidFill>
                        <a:srgbClr val="D7DEE8"/>
                      </a:solidFill>
                      <a:prstDash val="solid"/>
                      <a:round/>
                      <a:headEnd type="none" w="med" len="med"/>
                      <a:tailEnd type="none" w="med" len="med"/>
                    </a:lnB>
                    <a:solidFill>
                      <a:srgbClr val="FFFFFF"/>
                    </a:solidFill>
                  </a:tcPr>
                </a:tc>
              </a:tr>
              <a:tr h="1005840">
                <a:tc>
                  <a:txBody>
                    <a:bodyPr/>
                    <a:lstStyle/>
                    <a:p>
                      <a:pPr algn="l" indent="0" marL="0">
                        <a:buNone/>
                      </a:pPr>
                      <a:r>
                        <a:rPr lang="en-US" sz="1050" b="1" dirty="0">
                          <a:solidFill>
                            <a:srgbClr val="1B2A4A"/>
                          </a:solidFill>
                          <a:latin typeface="Calibri" pitchFamily="34" charset="0"/>
                          <a:ea typeface="Calibri" pitchFamily="34" charset="-122"/>
                          <a:cs typeface="Calibri" pitchFamily="34" charset="-120"/>
                        </a:rPr>
                        <a:t>Tracking Pengiriman</a:t>
                      </a:r>
                      <a:endParaRPr lang="en-US" sz="1050" dirty="0">
                        <a:latin typeface="Calibri" charset="0"/>
                        <a:ea typeface="Calibri" charset="0"/>
                        <a:cs typeface="Calibri" charset="0"/>
                      </a:endParaRPr>
                    </a:p>
                  </a:txBody>
                  <a:tcPr marL="109728" marR="109728" marT="73152" marB="73152" anchor="ctr">
                    <a:lnL w="9525" cap="flat" cmpd="sng" algn="ctr">
                      <a:solidFill>
                        <a:srgbClr val="D7DEE8"/>
                      </a:solidFill>
                      <a:prstDash val="solid"/>
                      <a:round/>
                      <a:headEnd type="none" w="med" len="med"/>
                      <a:tailEnd type="none" w="med" len="med"/>
                    </a:lnL>
                    <a:lnR w="9525" cap="flat" cmpd="sng" algn="ctr">
                      <a:solidFill>
                        <a:srgbClr val="D7DEE8"/>
                      </a:solidFill>
                      <a:prstDash val="solid"/>
                      <a:round/>
                      <a:headEnd type="none" w="med" len="med"/>
                      <a:tailEnd type="none" w="med" len="med"/>
                    </a:lnR>
                    <a:lnT w="9525" cap="flat" cmpd="sng" algn="ctr">
                      <a:solidFill>
                        <a:srgbClr val="D7DEE8"/>
                      </a:solidFill>
                      <a:prstDash val="solid"/>
                      <a:round/>
                      <a:headEnd type="none" w="med" len="med"/>
                      <a:tailEnd type="none" w="med" len="med"/>
                    </a:lnT>
                    <a:lnB w="9525" cap="flat" cmpd="sng" algn="ctr">
                      <a:solidFill>
                        <a:srgbClr val="D7DEE8"/>
                      </a:solidFill>
                      <a:prstDash val="solid"/>
                      <a:round/>
                      <a:headEnd type="none" w="med" len="med"/>
                      <a:tailEnd type="none" w="med" len="med"/>
                    </a:lnB>
                    <a:solidFill>
                      <a:srgbClr val="F5F8FC"/>
                    </a:solidFill>
                  </a:tcPr>
                </a:tc>
                <a:tc>
                  <a:txBody>
                    <a:bodyPr/>
                    <a:lstStyle/>
                    <a:p>
                      <a:pPr algn="l" indent="0" marL="0">
                        <a:buNone/>
                      </a:pPr>
                      <a:r>
                        <a:rPr lang="en-US" sz="1050" dirty="0">
                          <a:solidFill>
                            <a:srgbClr val="3A4152"/>
                          </a:solidFill>
                          <a:latin typeface="Calibri" pitchFamily="34" charset="0"/>
                          <a:ea typeface="Calibri" pitchFamily="34" charset="-122"/>
                          <a:cs typeface="Calibri" pitchFamily="34" charset="-120"/>
                        </a:rPr>
                        <a:t>Monitor delivery, buka, klik message</a:t>
                      </a:r>
                      <a:endParaRPr lang="en-US" sz="1050" dirty="0">
                        <a:latin typeface="Calibri" charset="0"/>
                        <a:ea typeface="Calibri" charset="0"/>
                        <a:cs typeface="Calibri" charset="0"/>
                      </a:endParaRPr>
                    </a:p>
                  </a:txBody>
                  <a:tcPr marL="109728" marR="109728" marT="73152" marB="73152" anchor="ctr">
                    <a:lnL w="9525" cap="flat" cmpd="sng" algn="ctr">
                      <a:solidFill>
                        <a:srgbClr val="D7DEE8"/>
                      </a:solidFill>
                      <a:prstDash val="solid"/>
                      <a:round/>
                      <a:headEnd type="none" w="med" len="med"/>
                      <a:tailEnd type="none" w="med" len="med"/>
                    </a:lnL>
                    <a:lnR w="9525" cap="flat" cmpd="sng" algn="ctr">
                      <a:solidFill>
                        <a:srgbClr val="D7DEE8"/>
                      </a:solidFill>
                      <a:prstDash val="solid"/>
                      <a:round/>
                      <a:headEnd type="none" w="med" len="med"/>
                      <a:tailEnd type="none" w="med" len="med"/>
                    </a:lnR>
                    <a:lnT w="9525" cap="flat" cmpd="sng" algn="ctr">
                      <a:solidFill>
                        <a:srgbClr val="D7DEE8"/>
                      </a:solidFill>
                      <a:prstDash val="solid"/>
                      <a:round/>
                      <a:headEnd type="none" w="med" len="med"/>
                      <a:tailEnd type="none" w="med" len="med"/>
                    </a:lnT>
                    <a:lnB w="9525" cap="flat" cmpd="sng" algn="ctr">
                      <a:solidFill>
                        <a:srgbClr val="D7DEE8"/>
                      </a:solidFill>
                      <a:prstDash val="solid"/>
                      <a:round/>
                      <a:headEnd type="none" w="med" len="med"/>
                      <a:tailEnd type="none" w="med" len="med"/>
                    </a:lnB>
                    <a:solidFill>
                      <a:srgbClr val="F5F8FC"/>
                    </a:solidFill>
                  </a:tcPr>
                </a:tc>
                <a:tc>
                  <a:txBody>
                    <a:bodyPr/>
                    <a:lstStyle/>
                    <a:p>
                      <a:pPr algn="l" indent="0" marL="0">
                        <a:buNone/>
                      </a:pPr>
                      <a:r>
                        <a:rPr lang="en-US" sz="1050" dirty="0">
                          <a:solidFill>
                            <a:srgbClr val="3A4152"/>
                          </a:solidFill>
                          <a:latin typeface="Calibri" pitchFamily="34" charset="0"/>
                          <a:ea typeface="Calibri" pitchFamily="34" charset="-122"/>
                          <a:cs typeface="Calibri" pitchFamily="34" charset="-120"/>
                        </a:rPr>
                        <a:t>Lihat customer engagement penuh</a:t>
                      </a:r>
                      <a:endParaRPr lang="en-US" sz="1050" dirty="0">
                        <a:latin typeface="Calibri" charset="0"/>
                        <a:ea typeface="Calibri" charset="0"/>
                        <a:cs typeface="Calibri" charset="0"/>
                      </a:endParaRPr>
                    </a:p>
                  </a:txBody>
                  <a:tcPr marL="109728" marR="109728" marT="73152" marB="73152" anchor="ctr">
                    <a:lnL w="9525" cap="flat" cmpd="sng" algn="ctr">
                      <a:solidFill>
                        <a:srgbClr val="D7DEE8"/>
                      </a:solidFill>
                      <a:prstDash val="solid"/>
                      <a:round/>
                      <a:headEnd type="none" w="med" len="med"/>
                      <a:tailEnd type="none" w="med" len="med"/>
                    </a:lnL>
                    <a:lnR w="9525" cap="flat" cmpd="sng" algn="ctr">
                      <a:solidFill>
                        <a:srgbClr val="D7DEE8"/>
                      </a:solidFill>
                      <a:prstDash val="solid"/>
                      <a:round/>
                      <a:headEnd type="none" w="med" len="med"/>
                      <a:tailEnd type="none" w="med" len="med"/>
                    </a:lnR>
                    <a:lnT w="9525" cap="flat" cmpd="sng" algn="ctr">
                      <a:solidFill>
                        <a:srgbClr val="D7DEE8"/>
                      </a:solidFill>
                      <a:prstDash val="solid"/>
                      <a:round/>
                      <a:headEnd type="none" w="med" len="med"/>
                      <a:tailEnd type="none" w="med" len="med"/>
                    </a:lnT>
                    <a:lnB w="9525" cap="flat" cmpd="sng" algn="ctr">
                      <a:solidFill>
                        <a:srgbClr val="D7DEE8"/>
                      </a:solidFill>
                      <a:prstDash val="solid"/>
                      <a:round/>
                      <a:headEnd type="none" w="med" len="med"/>
                      <a:tailEnd type="none" w="med" len="med"/>
                    </a:lnB>
                    <a:solidFill>
                      <a:srgbClr val="F5F8FC"/>
                    </a:solidFill>
                  </a:tcPr>
                </a:tc>
              </a:tr>
              <a:tr h="1005840">
                <a:tc>
                  <a:txBody>
                    <a:bodyPr/>
                    <a:lstStyle/>
                    <a:p>
                      <a:pPr algn="l" indent="0" marL="0">
                        <a:buNone/>
                      </a:pPr>
                      <a:r>
                        <a:rPr lang="en-US" sz="1050" b="1" dirty="0">
                          <a:solidFill>
                            <a:srgbClr val="1B2A4A"/>
                          </a:solidFill>
                          <a:latin typeface="Calibri" pitchFamily="34" charset="0"/>
                          <a:ea typeface="Calibri" pitchFamily="34" charset="-122"/>
                          <a:cs typeface="Calibri" pitchFamily="34" charset="-120"/>
                        </a:rPr>
                        <a:t>A/B Testing</a:t>
                      </a:r>
                      <a:endParaRPr lang="en-US" sz="1050" dirty="0">
                        <a:latin typeface="Calibri" charset="0"/>
                        <a:ea typeface="Calibri" charset="0"/>
                        <a:cs typeface="Calibri" charset="0"/>
                      </a:endParaRPr>
                    </a:p>
                  </a:txBody>
                  <a:tcPr marL="109728" marR="109728" marT="73152" marB="73152" anchor="ctr">
                    <a:lnL w="9525" cap="flat" cmpd="sng" algn="ctr">
                      <a:solidFill>
                        <a:srgbClr val="D7DEE8"/>
                      </a:solidFill>
                      <a:prstDash val="solid"/>
                      <a:round/>
                      <a:headEnd type="none" w="med" len="med"/>
                      <a:tailEnd type="none" w="med" len="med"/>
                    </a:lnL>
                    <a:lnR w="9525" cap="flat" cmpd="sng" algn="ctr">
                      <a:solidFill>
                        <a:srgbClr val="D7DEE8"/>
                      </a:solidFill>
                      <a:prstDash val="solid"/>
                      <a:round/>
                      <a:headEnd type="none" w="med" len="med"/>
                      <a:tailEnd type="none" w="med" len="med"/>
                    </a:lnR>
                    <a:lnT w="9525" cap="flat" cmpd="sng" algn="ctr">
                      <a:solidFill>
                        <a:srgbClr val="D7DEE8"/>
                      </a:solidFill>
                      <a:prstDash val="solid"/>
                      <a:round/>
                      <a:headEnd type="none" w="med" len="med"/>
                      <a:tailEnd type="none" w="med" len="med"/>
                    </a:lnT>
                    <a:lnB w="9525" cap="flat" cmpd="sng" algn="ctr">
                      <a:solidFill>
                        <a:srgbClr val="D7DEE8"/>
                      </a:solidFill>
                      <a:prstDash val="solid"/>
                      <a:round/>
                      <a:headEnd type="none" w="med" len="med"/>
                      <a:tailEnd type="none" w="med" len="med"/>
                    </a:lnB>
                    <a:solidFill>
                      <a:srgbClr val="FFFFFF"/>
                    </a:solidFill>
                  </a:tcPr>
                </a:tc>
                <a:tc>
                  <a:txBody>
                    <a:bodyPr/>
                    <a:lstStyle/>
                    <a:p>
                      <a:pPr algn="l" indent="0" marL="0">
                        <a:buNone/>
                      </a:pPr>
                      <a:r>
                        <a:rPr lang="en-US" sz="1050" dirty="0">
                          <a:solidFill>
                            <a:srgbClr val="3A4152"/>
                          </a:solidFill>
                          <a:latin typeface="Calibri" pitchFamily="34" charset="0"/>
                          <a:ea typeface="Calibri" pitchFamily="34" charset="-122"/>
                          <a:cs typeface="Calibri" pitchFamily="34" charset="-120"/>
                        </a:rPr>
                        <a:t>Test versi message otomatis cari yang terbaik</a:t>
                      </a:r>
                      <a:endParaRPr lang="en-US" sz="1050" dirty="0">
                        <a:latin typeface="Calibri" charset="0"/>
                        <a:ea typeface="Calibri" charset="0"/>
                        <a:cs typeface="Calibri" charset="0"/>
                      </a:endParaRPr>
                    </a:p>
                  </a:txBody>
                  <a:tcPr marL="109728" marR="109728" marT="73152" marB="73152" anchor="ctr">
                    <a:lnL w="9525" cap="flat" cmpd="sng" algn="ctr">
                      <a:solidFill>
                        <a:srgbClr val="D7DEE8"/>
                      </a:solidFill>
                      <a:prstDash val="solid"/>
                      <a:round/>
                      <a:headEnd type="none" w="med" len="med"/>
                      <a:tailEnd type="none" w="med" len="med"/>
                    </a:lnL>
                    <a:lnR w="9525" cap="flat" cmpd="sng" algn="ctr">
                      <a:solidFill>
                        <a:srgbClr val="D7DEE8"/>
                      </a:solidFill>
                      <a:prstDash val="solid"/>
                      <a:round/>
                      <a:headEnd type="none" w="med" len="med"/>
                      <a:tailEnd type="none" w="med" len="med"/>
                    </a:lnR>
                    <a:lnT w="9525" cap="flat" cmpd="sng" algn="ctr">
                      <a:solidFill>
                        <a:srgbClr val="D7DEE8"/>
                      </a:solidFill>
                      <a:prstDash val="solid"/>
                      <a:round/>
                      <a:headEnd type="none" w="med" len="med"/>
                      <a:tailEnd type="none" w="med" len="med"/>
                    </a:lnT>
                    <a:lnB w="9525" cap="flat" cmpd="sng" algn="ctr">
                      <a:solidFill>
                        <a:srgbClr val="D7DEE8"/>
                      </a:solidFill>
                      <a:prstDash val="solid"/>
                      <a:round/>
                      <a:headEnd type="none" w="med" len="med"/>
                      <a:tailEnd type="none" w="med" len="med"/>
                    </a:lnB>
                    <a:solidFill>
                      <a:srgbClr val="FFFFFF"/>
                    </a:solidFill>
                  </a:tcPr>
                </a:tc>
                <a:tc>
                  <a:txBody>
                    <a:bodyPr/>
                    <a:lstStyle/>
                    <a:p>
                      <a:pPr algn="l" indent="0" marL="0">
                        <a:buNone/>
                      </a:pPr>
                      <a:r>
                        <a:rPr lang="en-US" sz="1050" dirty="0">
                          <a:solidFill>
                            <a:srgbClr val="3A4152"/>
                          </a:solidFill>
                          <a:latin typeface="Calibri" pitchFamily="34" charset="0"/>
                          <a:ea typeface="Calibri" pitchFamily="34" charset="-122"/>
                          <a:cs typeface="Calibri" pitchFamily="34" charset="-120"/>
                        </a:rPr>
                        <a:t>Optimize message performance</a:t>
                      </a:r>
                      <a:endParaRPr lang="en-US" sz="1050" dirty="0">
                        <a:latin typeface="Calibri" charset="0"/>
                        <a:ea typeface="Calibri" charset="0"/>
                        <a:cs typeface="Calibri" charset="0"/>
                      </a:endParaRPr>
                    </a:p>
                  </a:txBody>
                  <a:tcPr marL="109728" marR="109728" marT="73152" marB="73152" anchor="ctr">
                    <a:lnL w="9525" cap="flat" cmpd="sng" algn="ctr">
                      <a:solidFill>
                        <a:srgbClr val="D7DEE8"/>
                      </a:solidFill>
                      <a:prstDash val="solid"/>
                      <a:round/>
                      <a:headEnd type="none" w="med" len="med"/>
                      <a:tailEnd type="none" w="med" len="med"/>
                    </a:lnL>
                    <a:lnR w="9525" cap="flat" cmpd="sng" algn="ctr">
                      <a:solidFill>
                        <a:srgbClr val="D7DEE8"/>
                      </a:solidFill>
                      <a:prstDash val="solid"/>
                      <a:round/>
                      <a:headEnd type="none" w="med" len="med"/>
                      <a:tailEnd type="none" w="med" len="med"/>
                    </a:lnR>
                    <a:lnT w="9525" cap="flat" cmpd="sng" algn="ctr">
                      <a:solidFill>
                        <a:srgbClr val="D7DEE8"/>
                      </a:solidFill>
                      <a:prstDash val="solid"/>
                      <a:round/>
                      <a:headEnd type="none" w="med" len="med"/>
                      <a:tailEnd type="none" w="med" len="med"/>
                    </a:lnT>
                    <a:lnB w="9525" cap="flat" cmpd="sng" algn="ctr">
                      <a:solidFill>
                        <a:srgbClr val="D7DEE8"/>
                      </a:solidFill>
                      <a:prstDash val="solid"/>
                      <a:round/>
                      <a:headEnd type="none" w="med" len="med"/>
                      <a:tailEnd type="none" w="med" len="med"/>
                    </a:lnB>
                    <a:solidFill>
                      <a:srgbClr val="FFFFFF"/>
                    </a:solidFill>
                  </a:tcPr>
                </a:tc>
              </a:tr>
            </a:tbl>
          </a:graphicData>
        </a:graphic>
      </p:graphicFrame>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457200" y="274320"/>
            <a:ext cx="8229600" cy="274320"/>
          </a:xfrm>
          <a:prstGeom prst="rect">
            <a:avLst/>
          </a:prstGeom>
          <a:noFill/>
          <a:ln/>
        </p:spPr>
        <p:txBody>
          <a:bodyPr wrap="square" lIns="0" tIns="0" rIns="0" bIns="0" rtlCol="0" anchor="ctr"/>
          <a:lstStyle/>
          <a:p>
            <a:pPr indent="0" marL="0">
              <a:buNone/>
            </a:pPr>
            <a:r>
              <a:rPr lang="en-US" sz="1150" b="1" spc="150" kern="0" dirty="0">
                <a:solidFill>
                  <a:srgbClr val="C9962C"/>
                </a:solidFill>
                <a:latin typeface="Calibri" pitchFamily="34" charset="0"/>
                <a:ea typeface="Calibri" pitchFamily="34" charset="-122"/>
                <a:cs typeface="Calibri" pitchFamily="34" charset="-120"/>
              </a:rPr>
              <a:t>OPENTEXT</a:t>
            </a:r>
            <a:endParaRPr lang="en-US" sz="1150" dirty="0"/>
          </a:p>
        </p:txBody>
      </p:sp>
      <p:sp>
        <p:nvSpPr>
          <p:cNvPr id="3" name="Text 1"/>
          <p:cNvSpPr/>
          <p:nvPr/>
        </p:nvSpPr>
        <p:spPr>
          <a:xfrm>
            <a:off x="457200" y="548640"/>
            <a:ext cx="10058400" cy="457200"/>
          </a:xfrm>
          <a:prstGeom prst="rect">
            <a:avLst/>
          </a:prstGeom>
          <a:noFill/>
          <a:ln/>
        </p:spPr>
        <p:txBody>
          <a:bodyPr wrap="square" lIns="0" tIns="0" rIns="0" bIns="0" rtlCol="0" anchor="ctr"/>
          <a:lstStyle/>
          <a:p>
            <a:pPr indent="0" marL="0">
              <a:buNone/>
            </a:pPr>
            <a:r>
              <a:rPr lang="en-US" sz="2300" b="1" dirty="0">
                <a:solidFill>
                  <a:srgbClr val="1B2A4A"/>
                </a:solidFill>
                <a:latin typeface="Calibri" pitchFamily="34" charset="0"/>
                <a:ea typeface="Calibri" pitchFamily="34" charset="-122"/>
                <a:cs typeface="Calibri" pitchFamily="34" charset="-120"/>
              </a:rPr>
              <a:t>CAPABILITY PLATFORM OPENTEXT</a:t>
            </a:r>
            <a:endParaRPr lang="en-US" sz="2300" dirty="0"/>
          </a:p>
        </p:txBody>
      </p:sp>
      <p:graphicFrame>
        <p:nvGraphicFramePr>
          <p:cNvPr id="26" name="Table 0"/>
          <p:cNvGraphicFramePr>
            <a:graphicFrameLocks noGrp="1"/>
          </p:cNvGraphicFramePr>
          <p:nvPr>
            <p:extLst>
              <p:ext uri="{D42A27DB-BD31-4B8C-83A1-F6EECF244321}">
                <p14:modId xmlns:p14="http://schemas.microsoft.com/office/powerpoint/2010/main" val="1579011935"/>
              </p:ext>
            </p:extLst>
          </p:nvPr>
        </p:nvGraphicFramePr>
        <p:xfrm>
          <a:off x="457200" y="1051560"/>
          <a:ext cx="11274552" cy="914400"/>
        </p:xfrm>
        <a:graphic>
          <a:graphicData uri="http://schemas.openxmlformats.org/drawingml/2006/table">
            <a:tbl>
              <a:tblPr/>
              <a:tblGrid>
                <a:gridCol w="2468880"/>
                <a:gridCol w="4389120"/>
                <a:gridCol w="4416552"/>
              </a:tblGrid>
              <a:tr h="365760">
                <a:tc>
                  <a:txBody>
                    <a:bodyPr/>
                    <a:lstStyle/>
                    <a:p>
                      <a:pPr algn="l" indent="0" marL="0">
                        <a:buNone/>
                      </a:pPr>
                      <a:r>
                        <a:rPr lang="en-US" sz="1150" b="1" dirty="0">
                          <a:solidFill>
                            <a:srgbClr val="FFFFFF"/>
                          </a:solidFill>
                          <a:latin typeface="Calibri" pitchFamily="34" charset="0"/>
                          <a:ea typeface="Calibri" pitchFamily="34" charset="-122"/>
                          <a:cs typeface="Calibri" pitchFamily="34" charset="-120"/>
                        </a:rPr>
                        <a:t>Fitur</a:t>
                      </a:r>
                      <a:endParaRPr lang="en-US" sz="1150" dirty="0">
                        <a:latin typeface="Calibri" charset="0"/>
                        <a:ea typeface="Calibri" charset="0"/>
                        <a:cs typeface="Calibri" charset="0"/>
                      </a:endParaRPr>
                    </a:p>
                  </a:txBody>
                  <a:tcPr marL="109728" marR="109728" marT="73152" marB="73152" anchor="ctr">
                    <a:lnL w="9525" cap="flat" cmpd="sng" algn="ctr">
                      <a:solidFill>
                        <a:srgbClr val="D7DEE8"/>
                      </a:solidFill>
                      <a:prstDash val="solid"/>
                      <a:round/>
                      <a:headEnd type="none" w="med" len="med"/>
                      <a:tailEnd type="none" w="med" len="med"/>
                    </a:lnL>
                    <a:lnR w="9525" cap="flat" cmpd="sng" algn="ctr">
                      <a:solidFill>
                        <a:srgbClr val="D7DEE8"/>
                      </a:solidFill>
                      <a:prstDash val="solid"/>
                      <a:round/>
                      <a:headEnd type="none" w="med" len="med"/>
                      <a:tailEnd type="none" w="med" len="med"/>
                    </a:lnR>
                    <a:lnT w="9525" cap="flat" cmpd="sng" algn="ctr">
                      <a:solidFill>
                        <a:srgbClr val="D7DEE8"/>
                      </a:solidFill>
                      <a:prstDash val="solid"/>
                      <a:round/>
                      <a:headEnd type="none" w="med" len="med"/>
                      <a:tailEnd type="none" w="med" len="med"/>
                    </a:lnT>
                    <a:lnB w="9525" cap="flat" cmpd="sng" algn="ctr">
                      <a:solidFill>
                        <a:srgbClr val="D7DEE8"/>
                      </a:solidFill>
                      <a:prstDash val="solid"/>
                      <a:round/>
                      <a:headEnd type="none" w="med" len="med"/>
                      <a:tailEnd type="none" w="med" len="med"/>
                    </a:lnB>
                    <a:solidFill>
                      <a:srgbClr val="1B2A4A"/>
                    </a:solidFill>
                  </a:tcPr>
                </a:tc>
                <a:tc>
                  <a:txBody>
                    <a:bodyPr/>
                    <a:lstStyle/>
                    <a:p>
                      <a:pPr algn="l" indent="0" marL="0">
                        <a:buNone/>
                      </a:pPr>
                      <a:r>
                        <a:rPr lang="en-US" sz="1150" b="1" dirty="0">
                          <a:solidFill>
                            <a:srgbClr val="FFFFFF"/>
                          </a:solidFill>
                          <a:latin typeface="Calibri" pitchFamily="34" charset="0"/>
                          <a:ea typeface="Calibri" pitchFamily="34" charset="-122"/>
                          <a:cs typeface="Calibri" pitchFamily="34" charset="-120"/>
                        </a:rPr>
                        <a:t>Manfaat</a:t>
                      </a:r>
                      <a:endParaRPr lang="en-US" sz="1150" dirty="0">
                        <a:latin typeface="Calibri" charset="0"/>
                        <a:ea typeface="Calibri" charset="0"/>
                        <a:cs typeface="Calibri" charset="0"/>
                      </a:endParaRPr>
                    </a:p>
                  </a:txBody>
                  <a:tcPr marL="109728" marR="109728" marT="73152" marB="73152" anchor="ctr">
                    <a:lnL w="9525" cap="flat" cmpd="sng" algn="ctr">
                      <a:solidFill>
                        <a:srgbClr val="D7DEE8"/>
                      </a:solidFill>
                      <a:prstDash val="solid"/>
                      <a:round/>
                      <a:headEnd type="none" w="med" len="med"/>
                      <a:tailEnd type="none" w="med" len="med"/>
                    </a:lnL>
                    <a:lnR w="9525" cap="flat" cmpd="sng" algn="ctr">
                      <a:solidFill>
                        <a:srgbClr val="D7DEE8"/>
                      </a:solidFill>
                      <a:prstDash val="solid"/>
                      <a:round/>
                      <a:headEnd type="none" w="med" len="med"/>
                      <a:tailEnd type="none" w="med" len="med"/>
                    </a:lnR>
                    <a:lnT w="9525" cap="flat" cmpd="sng" algn="ctr">
                      <a:solidFill>
                        <a:srgbClr val="D7DEE8"/>
                      </a:solidFill>
                      <a:prstDash val="solid"/>
                      <a:round/>
                      <a:headEnd type="none" w="med" len="med"/>
                      <a:tailEnd type="none" w="med" len="med"/>
                    </a:lnT>
                    <a:lnB w="9525" cap="flat" cmpd="sng" algn="ctr">
                      <a:solidFill>
                        <a:srgbClr val="D7DEE8"/>
                      </a:solidFill>
                      <a:prstDash val="solid"/>
                      <a:round/>
                      <a:headEnd type="none" w="med" len="med"/>
                      <a:tailEnd type="none" w="med" len="med"/>
                    </a:lnB>
                    <a:solidFill>
                      <a:srgbClr val="1B2A4A"/>
                    </a:solidFill>
                  </a:tcPr>
                </a:tc>
                <a:tc>
                  <a:txBody>
                    <a:bodyPr/>
                    <a:lstStyle/>
                    <a:p>
                      <a:pPr algn="l" indent="0" marL="0">
                        <a:buNone/>
                      </a:pPr>
                      <a:r>
                        <a:rPr lang="en-US" sz="1150" b="1" dirty="0">
                          <a:solidFill>
                            <a:srgbClr val="FFFFFF"/>
                          </a:solidFill>
                          <a:latin typeface="Calibri" pitchFamily="34" charset="0"/>
                          <a:ea typeface="Calibri" pitchFamily="34" charset="-122"/>
                          <a:cs typeface="Calibri" pitchFamily="34" charset="-120"/>
                        </a:rPr>
                        <a:t>Contoh Penggunaan</a:t>
                      </a:r>
                      <a:endParaRPr lang="en-US" sz="1150" dirty="0">
                        <a:latin typeface="Calibri" charset="0"/>
                        <a:ea typeface="Calibri" charset="0"/>
                        <a:cs typeface="Calibri" charset="0"/>
                      </a:endParaRPr>
                    </a:p>
                  </a:txBody>
                  <a:tcPr marL="109728" marR="109728" marT="73152" marB="73152" anchor="ctr">
                    <a:lnL w="9525" cap="flat" cmpd="sng" algn="ctr">
                      <a:solidFill>
                        <a:srgbClr val="D7DEE8"/>
                      </a:solidFill>
                      <a:prstDash val="solid"/>
                      <a:round/>
                      <a:headEnd type="none" w="med" len="med"/>
                      <a:tailEnd type="none" w="med" len="med"/>
                    </a:lnL>
                    <a:lnR w="9525" cap="flat" cmpd="sng" algn="ctr">
                      <a:solidFill>
                        <a:srgbClr val="D7DEE8"/>
                      </a:solidFill>
                      <a:prstDash val="solid"/>
                      <a:round/>
                      <a:headEnd type="none" w="med" len="med"/>
                      <a:tailEnd type="none" w="med" len="med"/>
                    </a:lnR>
                    <a:lnT w="9525" cap="flat" cmpd="sng" algn="ctr">
                      <a:solidFill>
                        <a:srgbClr val="D7DEE8"/>
                      </a:solidFill>
                      <a:prstDash val="solid"/>
                      <a:round/>
                      <a:headEnd type="none" w="med" len="med"/>
                      <a:tailEnd type="none" w="med" len="med"/>
                    </a:lnT>
                    <a:lnB w="9525" cap="flat" cmpd="sng" algn="ctr">
                      <a:solidFill>
                        <a:srgbClr val="D7DEE8"/>
                      </a:solidFill>
                      <a:prstDash val="solid"/>
                      <a:round/>
                      <a:headEnd type="none" w="med" len="med"/>
                      <a:tailEnd type="none" w="med" len="med"/>
                    </a:lnB>
                    <a:solidFill>
                      <a:srgbClr val="1B2A4A"/>
                    </a:solidFill>
                  </a:tcPr>
                </a:tc>
              </a:tr>
              <a:tr h="1005840">
                <a:tc>
                  <a:txBody>
                    <a:bodyPr/>
                    <a:lstStyle/>
                    <a:p>
                      <a:pPr algn="l" indent="0" marL="0">
                        <a:buNone/>
                      </a:pPr>
                      <a:r>
                        <a:rPr lang="en-US" sz="1050" b="1" dirty="0">
                          <a:solidFill>
                            <a:srgbClr val="1B2A4A"/>
                          </a:solidFill>
                          <a:latin typeface="Calibri" pitchFamily="34" charset="0"/>
                          <a:ea typeface="Calibri" pitchFamily="34" charset="-122"/>
                          <a:cs typeface="Calibri" pitchFamily="34" charset="-120"/>
                        </a:rPr>
                        <a:t>E-Discovery</a:t>
                      </a:r>
                      <a:endParaRPr lang="en-US" sz="1050" dirty="0">
                        <a:latin typeface="Calibri" charset="0"/>
                        <a:ea typeface="Calibri" charset="0"/>
                        <a:cs typeface="Calibri" charset="0"/>
                      </a:endParaRPr>
                    </a:p>
                  </a:txBody>
                  <a:tcPr marL="109728" marR="109728" marT="73152" marB="73152" anchor="ctr">
                    <a:lnL w="9525" cap="flat" cmpd="sng" algn="ctr">
                      <a:solidFill>
                        <a:srgbClr val="D7DEE8"/>
                      </a:solidFill>
                      <a:prstDash val="solid"/>
                      <a:round/>
                      <a:headEnd type="none" w="med" len="med"/>
                      <a:tailEnd type="none" w="med" len="med"/>
                    </a:lnL>
                    <a:lnR w="9525" cap="flat" cmpd="sng" algn="ctr">
                      <a:solidFill>
                        <a:srgbClr val="D7DEE8"/>
                      </a:solidFill>
                      <a:prstDash val="solid"/>
                      <a:round/>
                      <a:headEnd type="none" w="med" len="med"/>
                      <a:tailEnd type="none" w="med" len="med"/>
                    </a:lnR>
                    <a:lnT w="9525" cap="flat" cmpd="sng" algn="ctr">
                      <a:solidFill>
                        <a:srgbClr val="D7DEE8"/>
                      </a:solidFill>
                      <a:prstDash val="solid"/>
                      <a:round/>
                      <a:headEnd type="none" w="med" len="med"/>
                      <a:tailEnd type="none" w="med" len="med"/>
                    </a:lnT>
                    <a:lnB w="9525" cap="flat" cmpd="sng" algn="ctr">
                      <a:solidFill>
                        <a:srgbClr val="D7DEE8"/>
                      </a:solidFill>
                      <a:prstDash val="solid"/>
                      <a:round/>
                      <a:headEnd type="none" w="med" len="med"/>
                      <a:tailEnd type="none" w="med" len="med"/>
                    </a:lnB>
                    <a:solidFill>
                      <a:srgbClr val="FFFFFF"/>
                    </a:solidFill>
                  </a:tcPr>
                </a:tc>
                <a:tc>
                  <a:txBody>
                    <a:bodyPr/>
                    <a:lstStyle/>
                    <a:p>
                      <a:pPr algn="l" indent="0" marL="0">
                        <a:buNone/>
                      </a:pPr>
                      <a:r>
                        <a:rPr lang="en-US" sz="1050" dirty="0">
                          <a:solidFill>
                            <a:srgbClr val="3A4152"/>
                          </a:solidFill>
                          <a:latin typeface="Calibri" pitchFamily="34" charset="0"/>
                          <a:ea typeface="Calibri" pitchFamily="34" charset="-122"/>
                          <a:cs typeface="Calibri" pitchFamily="34" charset="-120"/>
                        </a:rPr>
                        <a:t>Cari &amp; identifikasi dokumen legal cepat</a:t>
                      </a:r>
                      <a:endParaRPr lang="en-US" sz="1050" dirty="0">
                        <a:latin typeface="Calibri" charset="0"/>
                        <a:ea typeface="Calibri" charset="0"/>
                        <a:cs typeface="Calibri" charset="0"/>
                      </a:endParaRPr>
                    </a:p>
                  </a:txBody>
                  <a:tcPr marL="109728" marR="109728" marT="73152" marB="73152" anchor="ctr">
                    <a:lnL w="9525" cap="flat" cmpd="sng" algn="ctr">
                      <a:solidFill>
                        <a:srgbClr val="D7DEE8"/>
                      </a:solidFill>
                      <a:prstDash val="solid"/>
                      <a:round/>
                      <a:headEnd type="none" w="med" len="med"/>
                      <a:tailEnd type="none" w="med" len="med"/>
                    </a:lnL>
                    <a:lnR w="9525" cap="flat" cmpd="sng" algn="ctr">
                      <a:solidFill>
                        <a:srgbClr val="D7DEE8"/>
                      </a:solidFill>
                      <a:prstDash val="solid"/>
                      <a:round/>
                      <a:headEnd type="none" w="med" len="med"/>
                      <a:tailEnd type="none" w="med" len="med"/>
                    </a:lnR>
                    <a:lnT w="9525" cap="flat" cmpd="sng" algn="ctr">
                      <a:solidFill>
                        <a:srgbClr val="D7DEE8"/>
                      </a:solidFill>
                      <a:prstDash val="solid"/>
                      <a:round/>
                      <a:headEnd type="none" w="med" len="med"/>
                      <a:tailEnd type="none" w="med" len="med"/>
                    </a:lnT>
                    <a:lnB w="9525" cap="flat" cmpd="sng" algn="ctr">
                      <a:solidFill>
                        <a:srgbClr val="D7DEE8"/>
                      </a:solidFill>
                      <a:prstDash val="solid"/>
                      <a:round/>
                      <a:headEnd type="none" w="med" len="med"/>
                      <a:tailEnd type="none" w="med" len="med"/>
                    </a:lnB>
                    <a:solidFill>
                      <a:srgbClr val="FFFFFF"/>
                    </a:solidFill>
                  </a:tcPr>
                </a:tc>
                <a:tc>
                  <a:txBody>
                    <a:bodyPr/>
                    <a:lstStyle/>
                    <a:p>
                      <a:pPr algn="l" indent="0" marL="0">
                        <a:buNone/>
                      </a:pPr>
                      <a:r>
                        <a:rPr lang="en-US" sz="1050" dirty="0">
                          <a:solidFill>
                            <a:srgbClr val="3A4152"/>
                          </a:solidFill>
                          <a:latin typeface="Calibri" pitchFamily="34" charset="0"/>
                          <a:ea typeface="Calibri" pitchFamily="34" charset="-122"/>
                          <a:cs typeface="Calibri" pitchFamily="34" charset="-120"/>
                        </a:rPr>
                        <a:t>Discovery untuk lawsuit jadi 90% lebih cepat</a:t>
                      </a:r>
                      <a:endParaRPr lang="en-US" sz="1050" dirty="0">
                        <a:latin typeface="Calibri" charset="0"/>
                        <a:ea typeface="Calibri" charset="0"/>
                        <a:cs typeface="Calibri" charset="0"/>
                      </a:endParaRPr>
                    </a:p>
                  </a:txBody>
                  <a:tcPr marL="109728" marR="109728" marT="73152" marB="73152" anchor="ctr">
                    <a:lnL w="9525" cap="flat" cmpd="sng" algn="ctr">
                      <a:solidFill>
                        <a:srgbClr val="D7DEE8"/>
                      </a:solidFill>
                      <a:prstDash val="solid"/>
                      <a:round/>
                      <a:headEnd type="none" w="med" len="med"/>
                      <a:tailEnd type="none" w="med" len="med"/>
                    </a:lnL>
                    <a:lnR w="9525" cap="flat" cmpd="sng" algn="ctr">
                      <a:solidFill>
                        <a:srgbClr val="D7DEE8"/>
                      </a:solidFill>
                      <a:prstDash val="solid"/>
                      <a:round/>
                      <a:headEnd type="none" w="med" len="med"/>
                      <a:tailEnd type="none" w="med" len="med"/>
                    </a:lnR>
                    <a:lnT w="9525" cap="flat" cmpd="sng" algn="ctr">
                      <a:solidFill>
                        <a:srgbClr val="D7DEE8"/>
                      </a:solidFill>
                      <a:prstDash val="solid"/>
                      <a:round/>
                      <a:headEnd type="none" w="med" len="med"/>
                      <a:tailEnd type="none" w="med" len="med"/>
                    </a:lnT>
                    <a:lnB w="9525" cap="flat" cmpd="sng" algn="ctr">
                      <a:solidFill>
                        <a:srgbClr val="D7DEE8"/>
                      </a:solidFill>
                      <a:prstDash val="solid"/>
                      <a:round/>
                      <a:headEnd type="none" w="med" len="med"/>
                      <a:tailEnd type="none" w="med" len="med"/>
                    </a:lnB>
                    <a:solidFill>
                      <a:srgbClr val="FFFFFF"/>
                    </a:solidFill>
                  </a:tcPr>
                </a:tc>
              </a:tr>
              <a:tr h="1005840">
                <a:tc>
                  <a:txBody>
                    <a:bodyPr/>
                    <a:lstStyle/>
                    <a:p>
                      <a:pPr algn="l" indent="0" marL="0">
                        <a:buNone/>
                      </a:pPr>
                      <a:r>
                        <a:rPr lang="en-US" sz="1050" b="1" dirty="0">
                          <a:solidFill>
                            <a:srgbClr val="1B2A4A"/>
                          </a:solidFill>
                          <a:latin typeface="Calibri" pitchFamily="34" charset="0"/>
                          <a:ea typeface="Calibri" pitchFamily="34" charset="-122"/>
                          <a:cs typeface="Calibri" pitchFamily="34" charset="-120"/>
                        </a:rPr>
                        <a:t>Legal Hold</a:t>
                      </a:r>
                      <a:endParaRPr lang="en-US" sz="1050" dirty="0">
                        <a:latin typeface="Calibri" charset="0"/>
                        <a:ea typeface="Calibri" charset="0"/>
                        <a:cs typeface="Calibri" charset="0"/>
                      </a:endParaRPr>
                    </a:p>
                  </a:txBody>
                  <a:tcPr marL="109728" marR="109728" marT="73152" marB="73152" anchor="ctr">
                    <a:lnL w="9525" cap="flat" cmpd="sng" algn="ctr">
                      <a:solidFill>
                        <a:srgbClr val="D7DEE8"/>
                      </a:solidFill>
                      <a:prstDash val="solid"/>
                      <a:round/>
                      <a:headEnd type="none" w="med" len="med"/>
                      <a:tailEnd type="none" w="med" len="med"/>
                    </a:lnL>
                    <a:lnR w="9525" cap="flat" cmpd="sng" algn="ctr">
                      <a:solidFill>
                        <a:srgbClr val="D7DEE8"/>
                      </a:solidFill>
                      <a:prstDash val="solid"/>
                      <a:round/>
                      <a:headEnd type="none" w="med" len="med"/>
                      <a:tailEnd type="none" w="med" len="med"/>
                    </a:lnR>
                    <a:lnT w="9525" cap="flat" cmpd="sng" algn="ctr">
                      <a:solidFill>
                        <a:srgbClr val="D7DEE8"/>
                      </a:solidFill>
                      <a:prstDash val="solid"/>
                      <a:round/>
                      <a:headEnd type="none" w="med" len="med"/>
                      <a:tailEnd type="none" w="med" len="med"/>
                    </a:lnT>
                    <a:lnB w="9525" cap="flat" cmpd="sng" algn="ctr">
                      <a:solidFill>
                        <a:srgbClr val="D7DEE8"/>
                      </a:solidFill>
                      <a:prstDash val="solid"/>
                      <a:round/>
                      <a:headEnd type="none" w="med" len="med"/>
                      <a:tailEnd type="none" w="med" len="med"/>
                    </a:lnB>
                    <a:solidFill>
                      <a:srgbClr val="F5F8FC"/>
                    </a:solidFill>
                  </a:tcPr>
                </a:tc>
                <a:tc>
                  <a:txBody>
                    <a:bodyPr/>
                    <a:lstStyle/>
                    <a:p>
                      <a:pPr algn="l" indent="0" marL="0">
                        <a:buNone/>
                      </a:pPr>
                      <a:r>
                        <a:rPr lang="en-US" sz="1050" dirty="0">
                          <a:solidFill>
                            <a:srgbClr val="3A4152"/>
                          </a:solidFill>
                          <a:latin typeface="Calibri" pitchFamily="34" charset="0"/>
                          <a:ea typeface="Calibri" pitchFamily="34" charset="-122"/>
                          <a:cs typeface="Calibri" pitchFamily="34" charset="-120"/>
                        </a:rPr>
                        <a:t>Preserve dokumen otomatis saat legal case</a:t>
                      </a:r>
                      <a:endParaRPr lang="en-US" sz="1050" dirty="0">
                        <a:latin typeface="Calibri" charset="0"/>
                        <a:ea typeface="Calibri" charset="0"/>
                        <a:cs typeface="Calibri" charset="0"/>
                      </a:endParaRPr>
                    </a:p>
                  </a:txBody>
                  <a:tcPr marL="109728" marR="109728" marT="73152" marB="73152" anchor="ctr">
                    <a:lnL w="9525" cap="flat" cmpd="sng" algn="ctr">
                      <a:solidFill>
                        <a:srgbClr val="D7DEE8"/>
                      </a:solidFill>
                      <a:prstDash val="solid"/>
                      <a:round/>
                      <a:headEnd type="none" w="med" len="med"/>
                      <a:tailEnd type="none" w="med" len="med"/>
                    </a:lnL>
                    <a:lnR w="9525" cap="flat" cmpd="sng" algn="ctr">
                      <a:solidFill>
                        <a:srgbClr val="D7DEE8"/>
                      </a:solidFill>
                      <a:prstDash val="solid"/>
                      <a:round/>
                      <a:headEnd type="none" w="med" len="med"/>
                      <a:tailEnd type="none" w="med" len="med"/>
                    </a:lnR>
                    <a:lnT w="9525" cap="flat" cmpd="sng" algn="ctr">
                      <a:solidFill>
                        <a:srgbClr val="D7DEE8"/>
                      </a:solidFill>
                      <a:prstDash val="solid"/>
                      <a:round/>
                      <a:headEnd type="none" w="med" len="med"/>
                      <a:tailEnd type="none" w="med" len="med"/>
                    </a:lnT>
                    <a:lnB w="9525" cap="flat" cmpd="sng" algn="ctr">
                      <a:solidFill>
                        <a:srgbClr val="D7DEE8"/>
                      </a:solidFill>
                      <a:prstDash val="solid"/>
                      <a:round/>
                      <a:headEnd type="none" w="med" len="med"/>
                      <a:tailEnd type="none" w="med" len="med"/>
                    </a:lnB>
                    <a:solidFill>
                      <a:srgbClr val="F5F8FC"/>
                    </a:solidFill>
                  </a:tcPr>
                </a:tc>
                <a:tc>
                  <a:txBody>
                    <a:bodyPr/>
                    <a:lstStyle/>
                    <a:p>
                      <a:pPr algn="l" indent="0" marL="0">
                        <a:buNone/>
                      </a:pPr>
                      <a:r>
                        <a:rPr lang="en-US" sz="1050" dirty="0">
                          <a:solidFill>
                            <a:srgbClr val="3A4152"/>
                          </a:solidFill>
                          <a:latin typeface="Calibri" pitchFamily="34" charset="0"/>
                          <a:ea typeface="Calibri" pitchFamily="34" charset="-122"/>
                          <a:cs typeface="Calibri" pitchFamily="34" charset="-120"/>
                        </a:rPr>
                        <a:t>Cegah penghapusan dokumen penting</a:t>
                      </a:r>
                      <a:endParaRPr lang="en-US" sz="1050" dirty="0">
                        <a:latin typeface="Calibri" charset="0"/>
                        <a:ea typeface="Calibri" charset="0"/>
                        <a:cs typeface="Calibri" charset="0"/>
                      </a:endParaRPr>
                    </a:p>
                  </a:txBody>
                  <a:tcPr marL="109728" marR="109728" marT="73152" marB="73152" anchor="ctr">
                    <a:lnL w="9525" cap="flat" cmpd="sng" algn="ctr">
                      <a:solidFill>
                        <a:srgbClr val="D7DEE8"/>
                      </a:solidFill>
                      <a:prstDash val="solid"/>
                      <a:round/>
                      <a:headEnd type="none" w="med" len="med"/>
                      <a:tailEnd type="none" w="med" len="med"/>
                    </a:lnL>
                    <a:lnR w="9525" cap="flat" cmpd="sng" algn="ctr">
                      <a:solidFill>
                        <a:srgbClr val="D7DEE8"/>
                      </a:solidFill>
                      <a:prstDash val="solid"/>
                      <a:round/>
                      <a:headEnd type="none" w="med" len="med"/>
                      <a:tailEnd type="none" w="med" len="med"/>
                    </a:lnR>
                    <a:lnT w="9525" cap="flat" cmpd="sng" algn="ctr">
                      <a:solidFill>
                        <a:srgbClr val="D7DEE8"/>
                      </a:solidFill>
                      <a:prstDash val="solid"/>
                      <a:round/>
                      <a:headEnd type="none" w="med" len="med"/>
                      <a:tailEnd type="none" w="med" len="med"/>
                    </a:lnT>
                    <a:lnB w="9525" cap="flat" cmpd="sng" algn="ctr">
                      <a:solidFill>
                        <a:srgbClr val="D7DEE8"/>
                      </a:solidFill>
                      <a:prstDash val="solid"/>
                      <a:round/>
                      <a:headEnd type="none" w="med" len="med"/>
                      <a:tailEnd type="none" w="med" len="med"/>
                    </a:lnB>
                    <a:solidFill>
                      <a:srgbClr val="F5F8FC"/>
                    </a:solidFill>
                  </a:tcPr>
                </a:tc>
              </a:tr>
              <a:tr h="1005840">
                <a:tc>
                  <a:txBody>
                    <a:bodyPr/>
                    <a:lstStyle/>
                    <a:p>
                      <a:pPr algn="l" indent="0" marL="0">
                        <a:buNone/>
                      </a:pPr>
                      <a:r>
                        <a:rPr lang="en-US" sz="1050" b="1" dirty="0">
                          <a:solidFill>
                            <a:srgbClr val="1B2A4A"/>
                          </a:solidFill>
                          <a:latin typeface="Calibri" pitchFamily="34" charset="0"/>
                          <a:ea typeface="Calibri" pitchFamily="34" charset="-122"/>
                          <a:cs typeface="Calibri" pitchFamily="34" charset="-120"/>
                        </a:rPr>
                        <a:t>Analitik Kasus</a:t>
                      </a:r>
                      <a:endParaRPr lang="en-US" sz="1050" dirty="0">
                        <a:latin typeface="Calibri" charset="0"/>
                        <a:ea typeface="Calibri" charset="0"/>
                        <a:cs typeface="Calibri" charset="0"/>
                      </a:endParaRPr>
                    </a:p>
                  </a:txBody>
                  <a:tcPr marL="109728" marR="109728" marT="73152" marB="73152" anchor="ctr">
                    <a:lnL w="9525" cap="flat" cmpd="sng" algn="ctr">
                      <a:solidFill>
                        <a:srgbClr val="D7DEE8"/>
                      </a:solidFill>
                      <a:prstDash val="solid"/>
                      <a:round/>
                      <a:headEnd type="none" w="med" len="med"/>
                      <a:tailEnd type="none" w="med" len="med"/>
                    </a:lnL>
                    <a:lnR w="9525" cap="flat" cmpd="sng" algn="ctr">
                      <a:solidFill>
                        <a:srgbClr val="D7DEE8"/>
                      </a:solidFill>
                      <a:prstDash val="solid"/>
                      <a:round/>
                      <a:headEnd type="none" w="med" len="med"/>
                      <a:tailEnd type="none" w="med" len="med"/>
                    </a:lnR>
                    <a:lnT w="9525" cap="flat" cmpd="sng" algn="ctr">
                      <a:solidFill>
                        <a:srgbClr val="D7DEE8"/>
                      </a:solidFill>
                      <a:prstDash val="solid"/>
                      <a:round/>
                      <a:headEnd type="none" w="med" len="med"/>
                      <a:tailEnd type="none" w="med" len="med"/>
                    </a:lnT>
                    <a:lnB w="9525" cap="flat" cmpd="sng" algn="ctr">
                      <a:solidFill>
                        <a:srgbClr val="D7DEE8"/>
                      </a:solidFill>
                      <a:prstDash val="solid"/>
                      <a:round/>
                      <a:headEnd type="none" w="med" len="med"/>
                      <a:tailEnd type="none" w="med" len="med"/>
                    </a:lnB>
                    <a:solidFill>
                      <a:srgbClr val="FFFFFF"/>
                    </a:solidFill>
                  </a:tcPr>
                </a:tc>
                <a:tc>
                  <a:txBody>
                    <a:bodyPr/>
                    <a:lstStyle/>
                    <a:p>
                      <a:pPr algn="l" indent="0" marL="0">
                        <a:buNone/>
                      </a:pPr>
                      <a:r>
                        <a:rPr lang="en-US" sz="1050" dirty="0">
                          <a:solidFill>
                            <a:srgbClr val="3A4152"/>
                          </a:solidFill>
                          <a:latin typeface="Calibri" pitchFamily="34" charset="0"/>
                          <a:ea typeface="Calibri" pitchFamily="34" charset="-122"/>
                          <a:cs typeface="Calibri" pitchFamily="34" charset="-120"/>
                        </a:rPr>
                        <a:t>AI analyze dokumen kasus untuk insight</a:t>
                      </a:r>
                      <a:endParaRPr lang="en-US" sz="1050" dirty="0">
                        <a:latin typeface="Calibri" charset="0"/>
                        <a:ea typeface="Calibri" charset="0"/>
                        <a:cs typeface="Calibri" charset="0"/>
                      </a:endParaRPr>
                    </a:p>
                  </a:txBody>
                  <a:tcPr marL="109728" marR="109728" marT="73152" marB="73152" anchor="ctr">
                    <a:lnL w="9525" cap="flat" cmpd="sng" algn="ctr">
                      <a:solidFill>
                        <a:srgbClr val="D7DEE8"/>
                      </a:solidFill>
                      <a:prstDash val="solid"/>
                      <a:round/>
                      <a:headEnd type="none" w="med" len="med"/>
                      <a:tailEnd type="none" w="med" len="med"/>
                    </a:lnL>
                    <a:lnR w="9525" cap="flat" cmpd="sng" algn="ctr">
                      <a:solidFill>
                        <a:srgbClr val="D7DEE8"/>
                      </a:solidFill>
                      <a:prstDash val="solid"/>
                      <a:round/>
                      <a:headEnd type="none" w="med" len="med"/>
                      <a:tailEnd type="none" w="med" len="med"/>
                    </a:lnR>
                    <a:lnT w="9525" cap="flat" cmpd="sng" algn="ctr">
                      <a:solidFill>
                        <a:srgbClr val="D7DEE8"/>
                      </a:solidFill>
                      <a:prstDash val="solid"/>
                      <a:round/>
                      <a:headEnd type="none" w="med" len="med"/>
                      <a:tailEnd type="none" w="med" len="med"/>
                    </a:lnT>
                    <a:lnB w="9525" cap="flat" cmpd="sng" algn="ctr">
                      <a:solidFill>
                        <a:srgbClr val="D7DEE8"/>
                      </a:solidFill>
                      <a:prstDash val="solid"/>
                      <a:round/>
                      <a:headEnd type="none" w="med" len="med"/>
                      <a:tailEnd type="none" w="med" len="med"/>
                    </a:lnB>
                    <a:solidFill>
                      <a:srgbClr val="FFFFFF"/>
                    </a:solidFill>
                  </a:tcPr>
                </a:tc>
                <a:tc>
                  <a:txBody>
                    <a:bodyPr/>
                    <a:lstStyle/>
                    <a:p>
                      <a:pPr algn="l" indent="0" marL="0">
                        <a:buNone/>
                      </a:pPr>
                      <a:r>
                        <a:rPr lang="en-US" sz="1050" dirty="0">
                          <a:solidFill>
                            <a:srgbClr val="3A4152"/>
                          </a:solidFill>
                          <a:latin typeface="Calibri" pitchFamily="34" charset="0"/>
                          <a:ea typeface="Calibri" pitchFamily="34" charset="-122"/>
                          <a:cs typeface="Calibri" pitchFamily="34" charset="-120"/>
                        </a:rPr>
                        <a:t>Prediksi kemungkinan menang case</a:t>
                      </a:r>
                      <a:endParaRPr lang="en-US" sz="1050" dirty="0">
                        <a:latin typeface="Calibri" charset="0"/>
                        <a:ea typeface="Calibri" charset="0"/>
                        <a:cs typeface="Calibri" charset="0"/>
                      </a:endParaRPr>
                    </a:p>
                  </a:txBody>
                  <a:tcPr marL="109728" marR="109728" marT="73152" marB="73152" anchor="ctr">
                    <a:lnL w="9525" cap="flat" cmpd="sng" algn="ctr">
                      <a:solidFill>
                        <a:srgbClr val="D7DEE8"/>
                      </a:solidFill>
                      <a:prstDash val="solid"/>
                      <a:round/>
                      <a:headEnd type="none" w="med" len="med"/>
                      <a:tailEnd type="none" w="med" len="med"/>
                    </a:lnL>
                    <a:lnR w="9525" cap="flat" cmpd="sng" algn="ctr">
                      <a:solidFill>
                        <a:srgbClr val="D7DEE8"/>
                      </a:solidFill>
                      <a:prstDash val="solid"/>
                      <a:round/>
                      <a:headEnd type="none" w="med" len="med"/>
                      <a:tailEnd type="none" w="med" len="med"/>
                    </a:lnR>
                    <a:lnT w="9525" cap="flat" cmpd="sng" algn="ctr">
                      <a:solidFill>
                        <a:srgbClr val="D7DEE8"/>
                      </a:solidFill>
                      <a:prstDash val="solid"/>
                      <a:round/>
                      <a:headEnd type="none" w="med" len="med"/>
                      <a:tailEnd type="none" w="med" len="med"/>
                    </a:lnT>
                    <a:lnB w="9525" cap="flat" cmpd="sng" algn="ctr">
                      <a:solidFill>
                        <a:srgbClr val="D7DEE8"/>
                      </a:solidFill>
                      <a:prstDash val="solid"/>
                      <a:round/>
                      <a:headEnd type="none" w="med" len="med"/>
                      <a:tailEnd type="none" w="med" len="med"/>
                    </a:lnB>
                    <a:solidFill>
                      <a:srgbClr val="FFFFFF"/>
                    </a:solidFill>
                  </a:tcPr>
                </a:tc>
              </a:tr>
              <a:tr h="1005840">
                <a:tc>
                  <a:txBody>
                    <a:bodyPr/>
                    <a:lstStyle/>
                    <a:p>
                      <a:pPr algn="l" indent="0" marL="0">
                        <a:buNone/>
                      </a:pPr>
                      <a:r>
                        <a:rPr lang="en-US" sz="1050" b="1" dirty="0">
                          <a:solidFill>
                            <a:srgbClr val="1B2A4A"/>
                          </a:solidFill>
                          <a:latin typeface="Calibri" pitchFamily="34" charset="0"/>
                          <a:ea typeface="Calibri" pitchFamily="34" charset="-122"/>
                          <a:cs typeface="Calibri" pitchFamily="34" charset="-120"/>
                        </a:rPr>
                        <a:t>Manajemen Kontrak</a:t>
                      </a:r>
                      <a:endParaRPr lang="en-US" sz="1050" dirty="0">
                        <a:latin typeface="Calibri" charset="0"/>
                        <a:ea typeface="Calibri" charset="0"/>
                        <a:cs typeface="Calibri" charset="0"/>
                      </a:endParaRPr>
                    </a:p>
                  </a:txBody>
                  <a:tcPr marL="109728" marR="109728" marT="73152" marB="73152" anchor="ctr">
                    <a:lnL w="9525" cap="flat" cmpd="sng" algn="ctr">
                      <a:solidFill>
                        <a:srgbClr val="D7DEE8"/>
                      </a:solidFill>
                      <a:prstDash val="solid"/>
                      <a:round/>
                      <a:headEnd type="none" w="med" len="med"/>
                      <a:tailEnd type="none" w="med" len="med"/>
                    </a:lnL>
                    <a:lnR w="9525" cap="flat" cmpd="sng" algn="ctr">
                      <a:solidFill>
                        <a:srgbClr val="D7DEE8"/>
                      </a:solidFill>
                      <a:prstDash val="solid"/>
                      <a:round/>
                      <a:headEnd type="none" w="med" len="med"/>
                      <a:tailEnd type="none" w="med" len="med"/>
                    </a:lnR>
                    <a:lnT w="9525" cap="flat" cmpd="sng" algn="ctr">
                      <a:solidFill>
                        <a:srgbClr val="D7DEE8"/>
                      </a:solidFill>
                      <a:prstDash val="solid"/>
                      <a:round/>
                      <a:headEnd type="none" w="med" len="med"/>
                      <a:tailEnd type="none" w="med" len="med"/>
                    </a:lnT>
                    <a:lnB w="9525" cap="flat" cmpd="sng" algn="ctr">
                      <a:solidFill>
                        <a:srgbClr val="D7DEE8"/>
                      </a:solidFill>
                      <a:prstDash val="solid"/>
                      <a:round/>
                      <a:headEnd type="none" w="med" len="med"/>
                      <a:tailEnd type="none" w="med" len="med"/>
                    </a:lnB>
                    <a:solidFill>
                      <a:srgbClr val="F5F8FC"/>
                    </a:solidFill>
                  </a:tcPr>
                </a:tc>
                <a:tc>
                  <a:txBody>
                    <a:bodyPr/>
                    <a:lstStyle/>
                    <a:p>
                      <a:pPr algn="l" indent="0" marL="0">
                        <a:buNone/>
                      </a:pPr>
                      <a:r>
                        <a:rPr lang="en-US" sz="1050" dirty="0">
                          <a:solidFill>
                            <a:srgbClr val="3A4152"/>
                          </a:solidFill>
                          <a:latin typeface="Calibri" pitchFamily="34" charset="0"/>
                          <a:ea typeface="Calibri" pitchFamily="34" charset="-122"/>
                          <a:cs typeface="Calibri" pitchFamily="34" charset="-120"/>
                        </a:rPr>
                        <a:t>Centralize &amp; track lifecycle kontrak</a:t>
                      </a:r>
                      <a:endParaRPr lang="en-US" sz="1050" dirty="0">
                        <a:latin typeface="Calibri" charset="0"/>
                        <a:ea typeface="Calibri" charset="0"/>
                        <a:cs typeface="Calibri" charset="0"/>
                      </a:endParaRPr>
                    </a:p>
                  </a:txBody>
                  <a:tcPr marL="109728" marR="109728" marT="73152" marB="73152" anchor="ctr">
                    <a:lnL w="9525" cap="flat" cmpd="sng" algn="ctr">
                      <a:solidFill>
                        <a:srgbClr val="D7DEE8"/>
                      </a:solidFill>
                      <a:prstDash val="solid"/>
                      <a:round/>
                      <a:headEnd type="none" w="med" len="med"/>
                      <a:tailEnd type="none" w="med" len="med"/>
                    </a:lnL>
                    <a:lnR w="9525" cap="flat" cmpd="sng" algn="ctr">
                      <a:solidFill>
                        <a:srgbClr val="D7DEE8"/>
                      </a:solidFill>
                      <a:prstDash val="solid"/>
                      <a:round/>
                      <a:headEnd type="none" w="med" len="med"/>
                      <a:tailEnd type="none" w="med" len="med"/>
                    </a:lnR>
                    <a:lnT w="9525" cap="flat" cmpd="sng" algn="ctr">
                      <a:solidFill>
                        <a:srgbClr val="D7DEE8"/>
                      </a:solidFill>
                      <a:prstDash val="solid"/>
                      <a:round/>
                      <a:headEnd type="none" w="med" len="med"/>
                      <a:tailEnd type="none" w="med" len="med"/>
                    </a:lnT>
                    <a:lnB w="9525" cap="flat" cmpd="sng" algn="ctr">
                      <a:solidFill>
                        <a:srgbClr val="D7DEE8"/>
                      </a:solidFill>
                      <a:prstDash val="solid"/>
                      <a:round/>
                      <a:headEnd type="none" w="med" len="med"/>
                      <a:tailEnd type="none" w="med" len="med"/>
                    </a:lnB>
                    <a:solidFill>
                      <a:srgbClr val="F5F8FC"/>
                    </a:solidFill>
                  </a:tcPr>
                </a:tc>
                <a:tc>
                  <a:txBody>
                    <a:bodyPr/>
                    <a:lstStyle/>
                    <a:p>
                      <a:pPr algn="l" indent="0" marL="0">
                        <a:buNone/>
                      </a:pPr>
                      <a:r>
                        <a:rPr lang="en-US" sz="1050" dirty="0">
                          <a:solidFill>
                            <a:srgbClr val="3A4152"/>
                          </a:solidFill>
                          <a:latin typeface="Calibri" pitchFamily="34" charset="0"/>
                          <a:ea typeface="Calibri" pitchFamily="34" charset="-122"/>
                          <a:cs typeface="Calibri" pitchFamily="34" charset="-120"/>
                        </a:rPr>
                        <a:t>Track renewal, obligation, deadline</a:t>
                      </a:r>
                      <a:endParaRPr lang="en-US" sz="1050" dirty="0">
                        <a:latin typeface="Calibri" charset="0"/>
                        <a:ea typeface="Calibri" charset="0"/>
                        <a:cs typeface="Calibri" charset="0"/>
                      </a:endParaRPr>
                    </a:p>
                  </a:txBody>
                  <a:tcPr marL="109728" marR="109728" marT="73152" marB="73152" anchor="ctr">
                    <a:lnL w="9525" cap="flat" cmpd="sng" algn="ctr">
                      <a:solidFill>
                        <a:srgbClr val="D7DEE8"/>
                      </a:solidFill>
                      <a:prstDash val="solid"/>
                      <a:round/>
                      <a:headEnd type="none" w="med" len="med"/>
                      <a:tailEnd type="none" w="med" len="med"/>
                    </a:lnL>
                    <a:lnR w="9525" cap="flat" cmpd="sng" algn="ctr">
                      <a:solidFill>
                        <a:srgbClr val="D7DEE8"/>
                      </a:solidFill>
                      <a:prstDash val="solid"/>
                      <a:round/>
                      <a:headEnd type="none" w="med" len="med"/>
                      <a:tailEnd type="none" w="med" len="med"/>
                    </a:lnR>
                    <a:lnT w="9525" cap="flat" cmpd="sng" algn="ctr">
                      <a:solidFill>
                        <a:srgbClr val="D7DEE8"/>
                      </a:solidFill>
                      <a:prstDash val="solid"/>
                      <a:round/>
                      <a:headEnd type="none" w="med" len="med"/>
                      <a:tailEnd type="none" w="med" len="med"/>
                    </a:lnT>
                    <a:lnB w="9525" cap="flat" cmpd="sng" algn="ctr">
                      <a:solidFill>
                        <a:srgbClr val="D7DEE8"/>
                      </a:solidFill>
                      <a:prstDash val="solid"/>
                      <a:round/>
                      <a:headEnd type="none" w="med" len="med"/>
                      <a:tailEnd type="none" w="med" len="med"/>
                    </a:lnB>
                    <a:solidFill>
                      <a:srgbClr val="F5F8FC"/>
                    </a:solidFill>
                  </a:tcPr>
                </a:tc>
              </a:tr>
              <a:tr h="1005840">
                <a:tc>
                  <a:txBody>
                    <a:bodyPr/>
                    <a:lstStyle/>
                    <a:p>
                      <a:pPr algn="l" indent="0" marL="0">
                        <a:buNone/>
                      </a:pPr>
                      <a:r>
                        <a:rPr lang="en-US" sz="1050" b="1" dirty="0">
                          <a:solidFill>
                            <a:srgbClr val="1B2A4A"/>
                          </a:solidFill>
                          <a:latin typeface="Calibri" pitchFamily="34" charset="0"/>
                          <a:ea typeface="Calibri" pitchFamily="34" charset="-122"/>
                          <a:cs typeface="Calibri" pitchFamily="34" charset="-120"/>
                        </a:rPr>
                        <a:t>Tracking Compliance</a:t>
                      </a:r>
                      <a:endParaRPr lang="en-US" sz="1050" dirty="0">
                        <a:latin typeface="Calibri" charset="0"/>
                        <a:ea typeface="Calibri" charset="0"/>
                        <a:cs typeface="Calibri" charset="0"/>
                      </a:endParaRPr>
                    </a:p>
                  </a:txBody>
                  <a:tcPr marL="109728" marR="109728" marT="73152" marB="73152" anchor="ctr">
                    <a:lnL w="9525" cap="flat" cmpd="sng" algn="ctr">
                      <a:solidFill>
                        <a:srgbClr val="D7DEE8"/>
                      </a:solidFill>
                      <a:prstDash val="solid"/>
                      <a:round/>
                      <a:headEnd type="none" w="med" len="med"/>
                      <a:tailEnd type="none" w="med" len="med"/>
                    </a:lnL>
                    <a:lnR w="9525" cap="flat" cmpd="sng" algn="ctr">
                      <a:solidFill>
                        <a:srgbClr val="D7DEE8"/>
                      </a:solidFill>
                      <a:prstDash val="solid"/>
                      <a:round/>
                      <a:headEnd type="none" w="med" len="med"/>
                      <a:tailEnd type="none" w="med" len="med"/>
                    </a:lnR>
                    <a:lnT w="9525" cap="flat" cmpd="sng" algn="ctr">
                      <a:solidFill>
                        <a:srgbClr val="D7DEE8"/>
                      </a:solidFill>
                      <a:prstDash val="solid"/>
                      <a:round/>
                      <a:headEnd type="none" w="med" len="med"/>
                      <a:tailEnd type="none" w="med" len="med"/>
                    </a:lnT>
                    <a:lnB w="9525" cap="flat" cmpd="sng" algn="ctr">
                      <a:solidFill>
                        <a:srgbClr val="D7DEE8"/>
                      </a:solidFill>
                      <a:prstDash val="solid"/>
                      <a:round/>
                      <a:headEnd type="none" w="med" len="med"/>
                      <a:tailEnd type="none" w="med" len="med"/>
                    </a:lnB>
                    <a:solidFill>
                      <a:srgbClr val="FFFFFF"/>
                    </a:solidFill>
                  </a:tcPr>
                </a:tc>
                <a:tc>
                  <a:txBody>
                    <a:bodyPr/>
                    <a:lstStyle/>
                    <a:p>
                      <a:pPr algn="l" indent="0" marL="0">
                        <a:buNone/>
                      </a:pPr>
                      <a:r>
                        <a:rPr lang="en-US" sz="1050" dirty="0">
                          <a:solidFill>
                            <a:srgbClr val="3A4152"/>
                          </a:solidFill>
                          <a:latin typeface="Calibri" pitchFamily="34" charset="0"/>
                          <a:ea typeface="Calibri" pitchFamily="34" charset="-122"/>
                          <a:cs typeface="Calibri" pitchFamily="34" charset="-120"/>
                        </a:rPr>
                        <a:t>Monitor compliance regulasi otomatis</a:t>
                      </a:r>
                      <a:endParaRPr lang="en-US" sz="1050" dirty="0">
                        <a:latin typeface="Calibri" charset="0"/>
                        <a:ea typeface="Calibri" charset="0"/>
                        <a:cs typeface="Calibri" charset="0"/>
                      </a:endParaRPr>
                    </a:p>
                  </a:txBody>
                  <a:tcPr marL="109728" marR="109728" marT="73152" marB="73152" anchor="ctr">
                    <a:lnL w="9525" cap="flat" cmpd="sng" algn="ctr">
                      <a:solidFill>
                        <a:srgbClr val="D7DEE8"/>
                      </a:solidFill>
                      <a:prstDash val="solid"/>
                      <a:round/>
                      <a:headEnd type="none" w="med" len="med"/>
                      <a:tailEnd type="none" w="med" len="med"/>
                    </a:lnL>
                    <a:lnR w="9525" cap="flat" cmpd="sng" algn="ctr">
                      <a:solidFill>
                        <a:srgbClr val="D7DEE8"/>
                      </a:solidFill>
                      <a:prstDash val="solid"/>
                      <a:round/>
                      <a:headEnd type="none" w="med" len="med"/>
                      <a:tailEnd type="none" w="med" len="med"/>
                    </a:lnR>
                    <a:lnT w="9525" cap="flat" cmpd="sng" algn="ctr">
                      <a:solidFill>
                        <a:srgbClr val="D7DEE8"/>
                      </a:solidFill>
                      <a:prstDash val="solid"/>
                      <a:round/>
                      <a:headEnd type="none" w="med" len="med"/>
                      <a:tailEnd type="none" w="med" len="med"/>
                    </a:lnT>
                    <a:lnB w="9525" cap="flat" cmpd="sng" algn="ctr">
                      <a:solidFill>
                        <a:srgbClr val="D7DEE8"/>
                      </a:solidFill>
                      <a:prstDash val="solid"/>
                      <a:round/>
                      <a:headEnd type="none" w="med" len="med"/>
                      <a:tailEnd type="none" w="med" len="med"/>
                    </a:lnB>
                    <a:solidFill>
                      <a:srgbClr val="FFFFFF"/>
                    </a:solidFill>
                  </a:tcPr>
                </a:tc>
                <a:tc>
                  <a:txBody>
                    <a:bodyPr/>
                    <a:lstStyle/>
                    <a:p>
                      <a:pPr algn="l" indent="0" marL="0">
                        <a:buNone/>
                      </a:pPr>
                      <a:r>
                        <a:rPr lang="en-US" sz="1050" dirty="0">
                          <a:solidFill>
                            <a:srgbClr val="3A4152"/>
                          </a:solidFill>
                          <a:latin typeface="Calibri" pitchFamily="34" charset="0"/>
                          <a:ea typeface="Calibri" pitchFamily="34" charset="-122"/>
                          <a:cs typeface="Calibri" pitchFamily="34" charset="-120"/>
                        </a:rPr>
                        <a:t>Kurangi legal violation</a:t>
                      </a:r>
                      <a:endParaRPr lang="en-US" sz="1050" dirty="0">
                        <a:latin typeface="Calibri" charset="0"/>
                        <a:ea typeface="Calibri" charset="0"/>
                        <a:cs typeface="Calibri" charset="0"/>
                      </a:endParaRPr>
                    </a:p>
                  </a:txBody>
                  <a:tcPr marL="109728" marR="109728" marT="73152" marB="73152" anchor="ctr">
                    <a:lnL w="9525" cap="flat" cmpd="sng" algn="ctr">
                      <a:solidFill>
                        <a:srgbClr val="D7DEE8"/>
                      </a:solidFill>
                      <a:prstDash val="solid"/>
                      <a:round/>
                      <a:headEnd type="none" w="med" len="med"/>
                      <a:tailEnd type="none" w="med" len="med"/>
                    </a:lnL>
                    <a:lnR w="9525" cap="flat" cmpd="sng" algn="ctr">
                      <a:solidFill>
                        <a:srgbClr val="D7DEE8"/>
                      </a:solidFill>
                      <a:prstDash val="solid"/>
                      <a:round/>
                      <a:headEnd type="none" w="med" len="med"/>
                      <a:tailEnd type="none" w="med" len="med"/>
                    </a:lnR>
                    <a:lnT w="9525" cap="flat" cmpd="sng" algn="ctr">
                      <a:solidFill>
                        <a:srgbClr val="D7DEE8"/>
                      </a:solidFill>
                      <a:prstDash val="solid"/>
                      <a:round/>
                      <a:headEnd type="none" w="med" len="med"/>
                      <a:tailEnd type="none" w="med" len="med"/>
                    </a:lnT>
                    <a:lnB w="9525" cap="flat" cmpd="sng" algn="ctr">
                      <a:solidFill>
                        <a:srgbClr val="D7DEE8"/>
                      </a:solidFill>
                      <a:prstDash val="solid"/>
                      <a:round/>
                      <a:headEnd type="none" w="med" len="med"/>
                      <a:tailEnd type="none" w="med" len="med"/>
                    </a:lnB>
                    <a:solidFill>
                      <a:srgbClr val="FFFFFF"/>
                    </a:solidFill>
                  </a:tcPr>
                </a:tc>
              </a:tr>
            </a:tbl>
          </a:graphicData>
        </a:graphic>
      </p:graphicFrame>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457200" y="274320"/>
            <a:ext cx="8229600" cy="274320"/>
          </a:xfrm>
          <a:prstGeom prst="rect">
            <a:avLst/>
          </a:prstGeom>
          <a:noFill/>
          <a:ln/>
        </p:spPr>
        <p:txBody>
          <a:bodyPr wrap="square" lIns="0" tIns="0" rIns="0" bIns="0" rtlCol="0" anchor="ctr"/>
          <a:lstStyle/>
          <a:p>
            <a:pPr indent="0" marL="0">
              <a:buNone/>
            </a:pPr>
            <a:r>
              <a:rPr lang="en-US" sz="1150" b="1" spc="150" kern="0" dirty="0">
                <a:solidFill>
                  <a:srgbClr val="C9962C"/>
                </a:solidFill>
                <a:latin typeface="Calibri" pitchFamily="34" charset="0"/>
                <a:ea typeface="Calibri" pitchFamily="34" charset="-122"/>
                <a:cs typeface="Calibri" pitchFamily="34" charset="-120"/>
              </a:rPr>
              <a:t>OPENTEXT</a:t>
            </a:r>
            <a:endParaRPr lang="en-US" sz="1150" dirty="0"/>
          </a:p>
        </p:txBody>
      </p:sp>
      <p:sp>
        <p:nvSpPr>
          <p:cNvPr id="3" name="Text 1"/>
          <p:cNvSpPr/>
          <p:nvPr/>
        </p:nvSpPr>
        <p:spPr>
          <a:xfrm>
            <a:off x="457200" y="548640"/>
            <a:ext cx="10058400" cy="457200"/>
          </a:xfrm>
          <a:prstGeom prst="rect">
            <a:avLst/>
          </a:prstGeom>
          <a:noFill/>
          <a:ln/>
        </p:spPr>
        <p:txBody>
          <a:bodyPr wrap="square" lIns="0" tIns="0" rIns="0" bIns="0" rtlCol="0" anchor="ctr"/>
          <a:lstStyle/>
          <a:p>
            <a:pPr indent="0" marL="0">
              <a:buNone/>
            </a:pPr>
            <a:r>
              <a:rPr lang="en-US" sz="2300" b="1" dirty="0">
                <a:solidFill>
                  <a:srgbClr val="1B2A4A"/>
                </a:solidFill>
                <a:latin typeface="Calibri" pitchFamily="34" charset="0"/>
                <a:ea typeface="Calibri" pitchFamily="34" charset="-122"/>
                <a:cs typeface="Calibri" pitchFamily="34" charset="-120"/>
              </a:rPr>
              <a:t>CAPABILITY PLATFORM OPENTEXT</a:t>
            </a:r>
            <a:endParaRPr lang="en-US" sz="2300" dirty="0"/>
          </a:p>
        </p:txBody>
      </p:sp>
      <p:graphicFrame>
        <p:nvGraphicFramePr>
          <p:cNvPr id="27" name="Table 0"/>
          <p:cNvGraphicFramePr>
            <a:graphicFrameLocks noGrp="1"/>
          </p:cNvGraphicFramePr>
          <p:nvPr>
            <p:extLst>
              <p:ext uri="{D42A27DB-BD31-4B8C-83A1-F6EECF244321}">
                <p14:modId xmlns:p14="http://schemas.microsoft.com/office/powerpoint/2010/main" val="1579011935"/>
              </p:ext>
            </p:extLst>
          </p:nvPr>
        </p:nvGraphicFramePr>
        <p:xfrm>
          <a:off x="457200" y="1051560"/>
          <a:ext cx="11274552" cy="914400"/>
        </p:xfrm>
        <a:graphic>
          <a:graphicData uri="http://schemas.openxmlformats.org/drawingml/2006/table">
            <a:tbl>
              <a:tblPr/>
              <a:tblGrid>
                <a:gridCol w="2468880"/>
                <a:gridCol w="4389120"/>
                <a:gridCol w="4416552"/>
              </a:tblGrid>
              <a:tr h="365760">
                <a:tc>
                  <a:txBody>
                    <a:bodyPr/>
                    <a:lstStyle/>
                    <a:p>
                      <a:pPr algn="l" indent="0" marL="0">
                        <a:buNone/>
                      </a:pPr>
                      <a:r>
                        <a:rPr lang="en-US" sz="1150" b="1" dirty="0">
                          <a:solidFill>
                            <a:srgbClr val="FFFFFF"/>
                          </a:solidFill>
                          <a:latin typeface="Calibri" pitchFamily="34" charset="0"/>
                          <a:ea typeface="Calibri" pitchFamily="34" charset="-122"/>
                          <a:cs typeface="Calibri" pitchFamily="34" charset="-120"/>
                        </a:rPr>
                        <a:t>Fitur</a:t>
                      </a:r>
                      <a:endParaRPr lang="en-US" sz="1150" dirty="0">
                        <a:latin typeface="Calibri" charset="0"/>
                        <a:ea typeface="Calibri" charset="0"/>
                        <a:cs typeface="Calibri" charset="0"/>
                      </a:endParaRPr>
                    </a:p>
                  </a:txBody>
                  <a:tcPr marL="109728" marR="109728" marT="73152" marB="73152" anchor="ctr">
                    <a:lnL w="9525" cap="flat" cmpd="sng" algn="ctr">
                      <a:solidFill>
                        <a:srgbClr val="D7DEE8"/>
                      </a:solidFill>
                      <a:prstDash val="solid"/>
                      <a:round/>
                      <a:headEnd type="none" w="med" len="med"/>
                      <a:tailEnd type="none" w="med" len="med"/>
                    </a:lnL>
                    <a:lnR w="9525" cap="flat" cmpd="sng" algn="ctr">
                      <a:solidFill>
                        <a:srgbClr val="D7DEE8"/>
                      </a:solidFill>
                      <a:prstDash val="solid"/>
                      <a:round/>
                      <a:headEnd type="none" w="med" len="med"/>
                      <a:tailEnd type="none" w="med" len="med"/>
                    </a:lnR>
                    <a:lnT w="9525" cap="flat" cmpd="sng" algn="ctr">
                      <a:solidFill>
                        <a:srgbClr val="D7DEE8"/>
                      </a:solidFill>
                      <a:prstDash val="solid"/>
                      <a:round/>
                      <a:headEnd type="none" w="med" len="med"/>
                      <a:tailEnd type="none" w="med" len="med"/>
                    </a:lnT>
                    <a:lnB w="9525" cap="flat" cmpd="sng" algn="ctr">
                      <a:solidFill>
                        <a:srgbClr val="D7DEE8"/>
                      </a:solidFill>
                      <a:prstDash val="solid"/>
                      <a:round/>
                      <a:headEnd type="none" w="med" len="med"/>
                      <a:tailEnd type="none" w="med" len="med"/>
                    </a:lnB>
                    <a:solidFill>
                      <a:srgbClr val="1B2A4A"/>
                    </a:solidFill>
                  </a:tcPr>
                </a:tc>
                <a:tc>
                  <a:txBody>
                    <a:bodyPr/>
                    <a:lstStyle/>
                    <a:p>
                      <a:pPr algn="l" indent="0" marL="0">
                        <a:buNone/>
                      </a:pPr>
                      <a:r>
                        <a:rPr lang="en-US" sz="1150" b="1" dirty="0">
                          <a:solidFill>
                            <a:srgbClr val="FFFFFF"/>
                          </a:solidFill>
                          <a:latin typeface="Calibri" pitchFamily="34" charset="0"/>
                          <a:ea typeface="Calibri" pitchFamily="34" charset="-122"/>
                          <a:cs typeface="Calibri" pitchFamily="34" charset="-120"/>
                        </a:rPr>
                        <a:t>Manfaat</a:t>
                      </a:r>
                      <a:endParaRPr lang="en-US" sz="1150" dirty="0">
                        <a:latin typeface="Calibri" charset="0"/>
                        <a:ea typeface="Calibri" charset="0"/>
                        <a:cs typeface="Calibri" charset="0"/>
                      </a:endParaRPr>
                    </a:p>
                  </a:txBody>
                  <a:tcPr marL="109728" marR="109728" marT="73152" marB="73152" anchor="ctr">
                    <a:lnL w="9525" cap="flat" cmpd="sng" algn="ctr">
                      <a:solidFill>
                        <a:srgbClr val="D7DEE8"/>
                      </a:solidFill>
                      <a:prstDash val="solid"/>
                      <a:round/>
                      <a:headEnd type="none" w="med" len="med"/>
                      <a:tailEnd type="none" w="med" len="med"/>
                    </a:lnL>
                    <a:lnR w="9525" cap="flat" cmpd="sng" algn="ctr">
                      <a:solidFill>
                        <a:srgbClr val="D7DEE8"/>
                      </a:solidFill>
                      <a:prstDash val="solid"/>
                      <a:round/>
                      <a:headEnd type="none" w="med" len="med"/>
                      <a:tailEnd type="none" w="med" len="med"/>
                    </a:lnR>
                    <a:lnT w="9525" cap="flat" cmpd="sng" algn="ctr">
                      <a:solidFill>
                        <a:srgbClr val="D7DEE8"/>
                      </a:solidFill>
                      <a:prstDash val="solid"/>
                      <a:round/>
                      <a:headEnd type="none" w="med" len="med"/>
                      <a:tailEnd type="none" w="med" len="med"/>
                    </a:lnT>
                    <a:lnB w="9525" cap="flat" cmpd="sng" algn="ctr">
                      <a:solidFill>
                        <a:srgbClr val="D7DEE8"/>
                      </a:solidFill>
                      <a:prstDash val="solid"/>
                      <a:round/>
                      <a:headEnd type="none" w="med" len="med"/>
                      <a:tailEnd type="none" w="med" len="med"/>
                    </a:lnB>
                    <a:solidFill>
                      <a:srgbClr val="1B2A4A"/>
                    </a:solidFill>
                  </a:tcPr>
                </a:tc>
                <a:tc>
                  <a:txBody>
                    <a:bodyPr/>
                    <a:lstStyle/>
                    <a:p>
                      <a:pPr algn="l" indent="0" marL="0">
                        <a:buNone/>
                      </a:pPr>
                      <a:r>
                        <a:rPr lang="en-US" sz="1150" b="1" dirty="0">
                          <a:solidFill>
                            <a:srgbClr val="FFFFFF"/>
                          </a:solidFill>
                          <a:latin typeface="Calibri" pitchFamily="34" charset="0"/>
                          <a:ea typeface="Calibri" pitchFamily="34" charset="-122"/>
                          <a:cs typeface="Calibri" pitchFamily="34" charset="-120"/>
                        </a:rPr>
                        <a:t>Contoh Penggunaan</a:t>
                      </a:r>
                      <a:endParaRPr lang="en-US" sz="1150" dirty="0">
                        <a:latin typeface="Calibri" charset="0"/>
                        <a:ea typeface="Calibri" charset="0"/>
                        <a:cs typeface="Calibri" charset="0"/>
                      </a:endParaRPr>
                    </a:p>
                  </a:txBody>
                  <a:tcPr marL="109728" marR="109728" marT="73152" marB="73152" anchor="ctr">
                    <a:lnL w="9525" cap="flat" cmpd="sng" algn="ctr">
                      <a:solidFill>
                        <a:srgbClr val="D7DEE8"/>
                      </a:solidFill>
                      <a:prstDash val="solid"/>
                      <a:round/>
                      <a:headEnd type="none" w="med" len="med"/>
                      <a:tailEnd type="none" w="med" len="med"/>
                    </a:lnL>
                    <a:lnR w="9525" cap="flat" cmpd="sng" algn="ctr">
                      <a:solidFill>
                        <a:srgbClr val="D7DEE8"/>
                      </a:solidFill>
                      <a:prstDash val="solid"/>
                      <a:round/>
                      <a:headEnd type="none" w="med" len="med"/>
                      <a:tailEnd type="none" w="med" len="med"/>
                    </a:lnR>
                    <a:lnT w="9525" cap="flat" cmpd="sng" algn="ctr">
                      <a:solidFill>
                        <a:srgbClr val="D7DEE8"/>
                      </a:solidFill>
                      <a:prstDash val="solid"/>
                      <a:round/>
                      <a:headEnd type="none" w="med" len="med"/>
                      <a:tailEnd type="none" w="med" len="med"/>
                    </a:lnT>
                    <a:lnB w="9525" cap="flat" cmpd="sng" algn="ctr">
                      <a:solidFill>
                        <a:srgbClr val="D7DEE8"/>
                      </a:solidFill>
                      <a:prstDash val="solid"/>
                      <a:round/>
                      <a:headEnd type="none" w="med" len="med"/>
                      <a:tailEnd type="none" w="med" len="med"/>
                    </a:lnB>
                    <a:solidFill>
                      <a:srgbClr val="1B2A4A"/>
                    </a:solidFill>
                  </a:tcPr>
                </a:tc>
              </a:tr>
              <a:tr h="1005840">
                <a:tc>
                  <a:txBody>
                    <a:bodyPr/>
                    <a:lstStyle/>
                    <a:p>
                      <a:pPr algn="l" indent="0" marL="0">
                        <a:buNone/>
                      </a:pPr>
                      <a:r>
                        <a:rPr lang="en-US" sz="1050" b="1" dirty="0">
                          <a:solidFill>
                            <a:srgbClr val="1B2A4A"/>
                          </a:solidFill>
                          <a:latin typeface="Calibri" pitchFamily="34" charset="0"/>
                          <a:ea typeface="Calibri" pitchFamily="34" charset="-122"/>
                          <a:cs typeface="Calibri" pitchFamily="34" charset="-120"/>
                        </a:rPr>
                        <a:t>Monitoring Real-time</a:t>
                      </a:r>
                      <a:endParaRPr lang="en-US" sz="1050" dirty="0">
                        <a:latin typeface="Calibri" charset="0"/>
                        <a:ea typeface="Calibri" charset="0"/>
                        <a:cs typeface="Calibri" charset="0"/>
                      </a:endParaRPr>
                    </a:p>
                  </a:txBody>
                  <a:tcPr marL="109728" marR="109728" marT="73152" marB="73152" anchor="ctr">
                    <a:lnL w="9525" cap="flat" cmpd="sng" algn="ctr">
                      <a:solidFill>
                        <a:srgbClr val="D7DEE8"/>
                      </a:solidFill>
                      <a:prstDash val="solid"/>
                      <a:round/>
                      <a:headEnd type="none" w="med" len="med"/>
                      <a:tailEnd type="none" w="med" len="med"/>
                    </a:lnL>
                    <a:lnR w="9525" cap="flat" cmpd="sng" algn="ctr">
                      <a:solidFill>
                        <a:srgbClr val="D7DEE8"/>
                      </a:solidFill>
                      <a:prstDash val="solid"/>
                      <a:round/>
                      <a:headEnd type="none" w="med" len="med"/>
                      <a:tailEnd type="none" w="med" len="med"/>
                    </a:lnR>
                    <a:lnT w="9525" cap="flat" cmpd="sng" algn="ctr">
                      <a:solidFill>
                        <a:srgbClr val="D7DEE8"/>
                      </a:solidFill>
                      <a:prstDash val="solid"/>
                      <a:round/>
                      <a:headEnd type="none" w="med" len="med"/>
                      <a:tailEnd type="none" w="med" len="med"/>
                    </a:lnT>
                    <a:lnB w="9525" cap="flat" cmpd="sng" algn="ctr">
                      <a:solidFill>
                        <a:srgbClr val="D7DEE8"/>
                      </a:solidFill>
                      <a:prstDash val="solid"/>
                      <a:round/>
                      <a:headEnd type="none" w="med" len="med"/>
                      <a:tailEnd type="none" w="med" len="med"/>
                    </a:lnB>
                    <a:solidFill>
                      <a:srgbClr val="FFFFFF"/>
                    </a:solidFill>
                  </a:tcPr>
                </a:tc>
                <a:tc>
                  <a:txBody>
                    <a:bodyPr/>
                    <a:lstStyle/>
                    <a:p>
                      <a:pPr algn="l" indent="0" marL="0">
                        <a:buNone/>
                      </a:pPr>
                      <a:r>
                        <a:rPr lang="en-US" sz="1050" dirty="0">
                          <a:solidFill>
                            <a:srgbClr val="3A4152"/>
                          </a:solidFill>
                          <a:latin typeface="Calibri" pitchFamily="34" charset="0"/>
                          <a:ea typeface="Calibri" pitchFamily="34" charset="-122"/>
                          <a:cs typeface="Calibri" pitchFamily="34" charset="-120"/>
                        </a:rPr>
                        <a:t>Monitor infrastruktur IT 24/7 otomatis</a:t>
                      </a:r>
                      <a:endParaRPr lang="en-US" sz="1050" dirty="0">
                        <a:latin typeface="Calibri" charset="0"/>
                        <a:ea typeface="Calibri" charset="0"/>
                        <a:cs typeface="Calibri" charset="0"/>
                      </a:endParaRPr>
                    </a:p>
                  </a:txBody>
                  <a:tcPr marL="109728" marR="109728" marT="73152" marB="73152" anchor="ctr">
                    <a:lnL w="9525" cap="flat" cmpd="sng" algn="ctr">
                      <a:solidFill>
                        <a:srgbClr val="D7DEE8"/>
                      </a:solidFill>
                      <a:prstDash val="solid"/>
                      <a:round/>
                      <a:headEnd type="none" w="med" len="med"/>
                      <a:tailEnd type="none" w="med" len="med"/>
                    </a:lnL>
                    <a:lnR w="9525" cap="flat" cmpd="sng" algn="ctr">
                      <a:solidFill>
                        <a:srgbClr val="D7DEE8"/>
                      </a:solidFill>
                      <a:prstDash val="solid"/>
                      <a:round/>
                      <a:headEnd type="none" w="med" len="med"/>
                      <a:tailEnd type="none" w="med" len="med"/>
                    </a:lnR>
                    <a:lnT w="9525" cap="flat" cmpd="sng" algn="ctr">
                      <a:solidFill>
                        <a:srgbClr val="D7DEE8"/>
                      </a:solidFill>
                      <a:prstDash val="solid"/>
                      <a:round/>
                      <a:headEnd type="none" w="med" len="med"/>
                      <a:tailEnd type="none" w="med" len="med"/>
                    </a:lnT>
                    <a:lnB w="9525" cap="flat" cmpd="sng" algn="ctr">
                      <a:solidFill>
                        <a:srgbClr val="D7DEE8"/>
                      </a:solidFill>
                      <a:prstDash val="solid"/>
                      <a:round/>
                      <a:headEnd type="none" w="med" len="med"/>
                      <a:tailEnd type="none" w="med" len="med"/>
                    </a:lnB>
                    <a:solidFill>
                      <a:srgbClr val="FFFFFF"/>
                    </a:solidFill>
                  </a:tcPr>
                </a:tc>
                <a:tc>
                  <a:txBody>
                    <a:bodyPr/>
                    <a:lstStyle/>
                    <a:p>
                      <a:pPr algn="l" indent="0" marL="0">
                        <a:buNone/>
                      </a:pPr>
                      <a:r>
                        <a:rPr lang="en-US" sz="1050" dirty="0">
                          <a:solidFill>
                            <a:srgbClr val="3A4152"/>
                          </a:solidFill>
                          <a:latin typeface="Calibri" pitchFamily="34" charset="0"/>
                          <a:ea typeface="Calibri" pitchFamily="34" charset="-122"/>
                          <a:cs typeface="Calibri" pitchFamily="34" charset="-120"/>
                        </a:rPr>
                        <a:t>Detect problem sebelum jadi besar</a:t>
                      </a:r>
                      <a:endParaRPr lang="en-US" sz="1050" dirty="0">
                        <a:latin typeface="Calibri" charset="0"/>
                        <a:ea typeface="Calibri" charset="0"/>
                        <a:cs typeface="Calibri" charset="0"/>
                      </a:endParaRPr>
                    </a:p>
                  </a:txBody>
                  <a:tcPr marL="109728" marR="109728" marT="73152" marB="73152" anchor="ctr">
                    <a:lnL w="9525" cap="flat" cmpd="sng" algn="ctr">
                      <a:solidFill>
                        <a:srgbClr val="D7DEE8"/>
                      </a:solidFill>
                      <a:prstDash val="solid"/>
                      <a:round/>
                      <a:headEnd type="none" w="med" len="med"/>
                      <a:tailEnd type="none" w="med" len="med"/>
                    </a:lnL>
                    <a:lnR w="9525" cap="flat" cmpd="sng" algn="ctr">
                      <a:solidFill>
                        <a:srgbClr val="D7DEE8"/>
                      </a:solidFill>
                      <a:prstDash val="solid"/>
                      <a:round/>
                      <a:headEnd type="none" w="med" len="med"/>
                      <a:tailEnd type="none" w="med" len="med"/>
                    </a:lnR>
                    <a:lnT w="9525" cap="flat" cmpd="sng" algn="ctr">
                      <a:solidFill>
                        <a:srgbClr val="D7DEE8"/>
                      </a:solidFill>
                      <a:prstDash val="solid"/>
                      <a:round/>
                      <a:headEnd type="none" w="med" len="med"/>
                      <a:tailEnd type="none" w="med" len="med"/>
                    </a:lnT>
                    <a:lnB w="9525" cap="flat" cmpd="sng" algn="ctr">
                      <a:solidFill>
                        <a:srgbClr val="D7DEE8"/>
                      </a:solidFill>
                      <a:prstDash val="solid"/>
                      <a:round/>
                      <a:headEnd type="none" w="med" len="med"/>
                      <a:tailEnd type="none" w="med" len="med"/>
                    </a:lnB>
                    <a:solidFill>
                      <a:srgbClr val="FFFFFF"/>
                    </a:solidFill>
                  </a:tcPr>
                </a:tc>
              </a:tr>
              <a:tr h="1005840">
                <a:tc>
                  <a:txBody>
                    <a:bodyPr/>
                    <a:lstStyle/>
                    <a:p>
                      <a:pPr algn="l" indent="0" marL="0">
                        <a:buNone/>
                      </a:pPr>
                      <a:r>
                        <a:rPr lang="en-US" sz="1050" b="1" dirty="0">
                          <a:solidFill>
                            <a:srgbClr val="1B2A4A"/>
                          </a:solidFill>
                          <a:latin typeface="Calibri" pitchFamily="34" charset="0"/>
                          <a:ea typeface="Calibri" pitchFamily="34" charset="-122"/>
                          <a:cs typeface="Calibri" pitchFamily="34" charset="-120"/>
                        </a:rPr>
                        <a:t>Otomasi Incident</a:t>
                      </a:r>
                      <a:endParaRPr lang="en-US" sz="1050" dirty="0">
                        <a:latin typeface="Calibri" charset="0"/>
                        <a:ea typeface="Calibri" charset="0"/>
                        <a:cs typeface="Calibri" charset="0"/>
                      </a:endParaRPr>
                    </a:p>
                  </a:txBody>
                  <a:tcPr marL="109728" marR="109728" marT="73152" marB="73152" anchor="ctr">
                    <a:lnL w="9525" cap="flat" cmpd="sng" algn="ctr">
                      <a:solidFill>
                        <a:srgbClr val="D7DEE8"/>
                      </a:solidFill>
                      <a:prstDash val="solid"/>
                      <a:round/>
                      <a:headEnd type="none" w="med" len="med"/>
                      <a:tailEnd type="none" w="med" len="med"/>
                    </a:lnL>
                    <a:lnR w="9525" cap="flat" cmpd="sng" algn="ctr">
                      <a:solidFill>
                        <a:srgbClr val="D7DEE8"/>
                      </a:solidFill>
                      <a:prstDash val="solid"/>
                      <a:round/>
                      <a:headEnd type="none" w="med" len="med"/>
                      <a:tailEnd type="none" w="med" len="med"/>
                    </a:lnR>
                    <a:lnT w="9525" cap="flat" cmpd="sng" algn="ctr">
                      <a:solidFill>
                        <a:srgbClr val="D7DEE8"/>
                      </a:solidFill>
                      <a:prstDash val="solid"/>
                      <a:round/>
                      <a:headEnd type="none" w="med" len="med"/>
                      <a:tailEnd type="none" w="med" len="med"/>
                    </a:lnT>
                    <a:lnB w="9525" cap="flat" cmpd="sng" algn="ctr">
                      <a:solidFill>
                        <a:srgbClr val="D7DEE8"/>
                      </a:solidFill>
                      <a:prstDash val="solid"/>
                      <a:round/>
                      <a:headEnd type="none" w="med" len="med"/>
                      <a:tailEnd type="none" w="med" len="med"/>
                    </a:lnB>
                    <a:solidFill>
                      <a:srgbClr val="F5F8FC"/>
                    </a:solidFill>
                  </a:tcPr>
                </a:tc>
                <a:tc>
                  <a:txBody>
                    <a:bodyPr/>
                    <a:lstStyle/>
                    <a:p>
                      <a:pPr algn="l" indent="0" marL="0">
                        <a:buNone/>
                      </a:pPr>
                      <a:r>
                        <a:rPr lang="en-US" sz="1050" dirty="0">
                          <a:solidFill>
                            <a:srgbClr val="3A4152"/>
                          </a:solidFill>
                          <a:latin typeface="Calibri" pitchFamily="34" charset="0"/>
                          <a:ea typeface="Calibri" pitchFamily="34" charset="-122"/>
                          <a:cs typeface="Calibri" pitchFamily="34" charset="-120"/>
                        </a:rPr>
                        <a:t>Auto-buat ticket, eskalasi, trigger fix</a:t>
                      </a:r>
                      <a:endParaRPr lang="en-US" sz="1050" dirty="0">
                        <a:latin typeface="Calibri" charset="0"/>
                        <a:ea typeface="Calibri" charset="0"/>
                        <a:cs typeface="Calibri" charset="0"/>
                      </a:endParaRPr>
                    </a:p>
                  </a:txBody>
                  <a:tcPr marL="109728" marR="109728" marT="73152" marB="73152" anchor="ctr">
                    <a:lnL w="9525" cap="flat" cmpd="sng" algn="ctr">
                      <a:solidFill>
                        <a:srgbClr val="D7DEE8"/>
                      </a:solidFill>
                      <a:prstDash val="solid"/>
                      <a:round/>
                      <a:headEnd type="none" w="med" len="med"/>
                      <a:tailEnd type="none" w="med" len="med"/>
                    </a:lnL>
                    <a:lnR w="9525" cap="flat" cmpd="sng" algn="ctr">
                      <a:solidFill>
                        <a:srgbClr val="D7DEE8"/>
                      </a:solidFill>
                      <a:prstDash val="solid"/>
                      <a:round/>
                      <a:headEnd type="none" w="med" len="med"/>
                      <a:tailEnd type="none" w="med" len="med"/>
                    </a:lnR>
                    <a:lnT w="9525" cap="flat" cmpd="sng" algn="ctr">
                      <a:solidFill>
                        <a:srgbClr val="D7DEE8"/>
                      </a:solidFill>
                      <a:prstDash val="solid"/>
                      <a:round/>
                      <a:headEnd type="none" w="med" len="med"/>
                      <a:tailEnd type="none" w="med" len="med"/>
                    </a:lnT>
                    <a:lnB w="9525" cap="flat" cmpd="sng" algn="ctr">
                      <a:solidFill>
                        <a:srgbClr val="D7DEE8"/>
                      </a:solidFill>
                      <a:prstDash val="solid"/>
                      <a:round/>
                      <a:headEnd type="none" w="med" len="med"/>
                      <a:tailEnd type="none" w="med" len="med"/>
                    </a:lnB>
                    <a:solidFill>
                      <a:srgbClr val="F5F8FC"/>
                    </a:solidFill>
                  </a:tcPr>
                </a:tc>
                <a:tc>
                  <a:txBody>
                    <a:bodyPr/>
                    <a:lstStyle/>
                    <a:p>
                      <a:pPr algn="l" indent="0" marL="0">
                        <a:buNone/>
                      </a:pPr>
                      <a:r>
                        <a:rPr lang="en-US" sz="1050" dirty="0">
                          <a:solidFill>
                            <a:srgbClr val="3A4152"/>
                          </a:solidFill>
                          <a:latin typeface="Calibri" pitchFamily="34" charset="0"/>
                          <a:ea typeface="Calibri" pitchFamily="34" charset="-122"/>
                          <a:cs typeface="Calibri" pitchFamily="34" charset="-120"/>
                        </a:rPr>
                        <a:t>Server down → otomatis diperbaiki (no manual)</a:t>
                      </a:r>
                      <a:endParaRPr lang="en-US" sz="1050" dirty="0">
                        <a:latin typeface="Calibri" charset="0"/>
                        <a:ea typeface="Calibri" charset="0"/>
                        <a:cs typeface="Calibri" charset="0"/>
                      </a:endParaRPr>
                    </a:p>
                  </a:txBody>
                  <a:tcPr marL="109728" marR="109728" marT="73152" marB="73152" anchor="ctr">
                    <a:lnL w="9525" cap="flat" cmpd="sng" algn="ctr">
                      <a:solidFill>
                        <a:srgbClr val="D7DEE8"/>
                      </a:solidFill>
                      <a:prstDash val="solid"/>
                      <a:round/>
                      <a:headEnd type="none" w="med" len="med"/>
                      <a:tailEnd type="none" w="med" len="med"/>
                    </a:lnL>
                    <a:lnR w="9525" cap="flat" cmpd="sng" algn="ctr">
                      <a:solidFill>
                        <a:srgbClr val="D7DEE8"/>
                      </a:solidFill>
                      <a:prstDash val="solid"/>
                      <a:round/>
                      <a:headEnd type="none" w="med" len="med"/>
                      <a:tailEnd type="none" w="med" len="med"/>
                    </a:lnR>
                    <a:lnT w="9525" cap="flat" cmpd="sng" algn="ctr">
                      <a:solidFill>
                        <a:srgbClr val="D7DEE8"/>
                      </a:solidFill>
                      <a:prstDash val="solid"/>
                      <a:round/>
                      <a:headEnd type="none" w="med" len="med"/>
                      <a:tailEnd type="none" w="med" len="med"/>
                    </a:lnT>
                    <a:lnB w="9525" cap="flat" cmpd="sng" algn="ctr">
                      <a:solidFill>
                        <a:srgbClr val="D7DEE8"/>
                      </a:solidFill>
                      <a:prstDash val="solid"/>
                      <a:round/>
                      <a:headEnd type="none" w="med" len="med"/>
                      <a:tailEnd type="none" w="med" len="med"/>
                    </a:lnB>
                    <a:solidFill>
                      <a:srgbClr val="F5F8FC"/>
                    </a:solidFill>
                  </a:tcPr>
                </a:tc>
              </a:tr>
              <a:tr h="1005840">
                <a:tc>
                  <a:txBody>
                    <a:bodyPr/>
                    <a:lstStyle/>
                    <a:p>
                      <a:pPr algn="l" indent="0" marL="0">
                        <a:buNone/>
                      </a:pPr>
                      <a:r>
                        <a:rPr lang="en-US" sz="1050" b="1" dirty="0">
                          <a:solidFill>
                            <a:srgbClr val="1B2A4A"/>
                          </a:solidFill>
                          <a:latin typeface="Calibri" pitchFamily="34" charset="0"/>
                          <a:ea typeface="Calibri" pitchFamily="34" charset="-122"/>
                          <a:cs typeface="Calibri" pitchFamily="34" charset="-120"/>
                        </a:rPr>
                        <a:t>AIOps (AI Operations)</a:t>
                      </a:r>
                      <a:endParaRPr lang="en-US" sz="1050" dirty="0">
                        <a:latin typeface="Calibri" charset="0"/>
                        <a:ea typeface="Calibri" charset="0"/>
                        <a:cs typeface="Calibri" charset="0"/>
                      </a:endParaRPr>
                    </a:p>
                  </a:txBody>
                  <a:tcPr marL="109728" marR="109728" marT="73152" marB="73152" anchor="ctr">
                    <a:lnL w="9525" cap="flat" cmpd="sng" algn="ctr">
                      <a:solidFill>
                        <a:srgbClr val="D7DEE8"/>
                      </a:solidFill>
                      <a:prstDash val="solid"/>
                      <a:round/>
                      <a:headEnd type="none" w="med" len="med"/>
                      <a:tailEnd type="none" w="med" len="med"/>
                    </a:lnL>
                    <a:lnR w="9525" cap="flat" cmpd="sng" algn="ctr">
                      <a:solidFill>
                        <a:srgbClr val="D7DEE8"/>
                      </a:solidFill>
                      <a:prstDash val="solid"/>
                      <a:round/>
                      <a:headEnd type="none" w="med" len="med"/>
                      <a:tailEnd type="none" w="med" len="med"/>
                    </a:lnR>
                    <a:lnT w="9525" cap="flat" cmpd="sng" algn="ctr">
                      <a:solidFill>
                        <a:srgbClr val="D7DEE8"/>
                      </a:solidFill>
                      <a:prstDash val="solid"/>
                      <a:round/>
                      <a:headEnd type="none" w="med" len="med"/>
                      <a:tailEnd type="none" w="med" len="med"/>
                    </a:lnT>
                    <a:lnB w="9525" cap="flat" cmpd="sng" algn="ctr">
                      <a:solidFill>
                        <a:srgbClr val="D7DEE8"/>
                      </a:solidFill>
                      <a:prstDash val="solid"/>
                      <a:round/>
                      <a:headEnd type="none" w="med" len="med"/>
                      <a:tailEnd type="none" w="med" len="med"/>
                    </a:lnB>
                    <a:solidFill>
                      <a:srgbClr val="FFFFFF"/>
                    </a:solidFill>
                  </a:tcPr>
                </a:tc>
                <a:tc>
                  <a:txBody>
                    <a:bodyPr/>
                    <a:lstStyle/>
                    <a:p>
                      <a:pPr algn="l" indent="0" marL="0">
                        <a:buNone/>
                      </a:pPr>
                      <a:r>
                        <a:rPr lang="en-US" sz="1050" dirty="0">
                          <a:solidFill>
                            <a:srgbClr val="3A4152"/>
                          </a:solidFill>
                          <a:latin typeface="Calibri" pitchFamily="34" charset="0"/>
                          <a:ea typeface="Calibri" pitchFamily="34" charset="-122"/>
                          <a:cs typeface="Calibri" pitchFamily="34" charset="-120"/>
                        </a:rPr>
                        <a:t>AI predict incident sebelum terjadi</a:t>
                      </a:r>
                      <a:endParaRPr lang="en-US" sz="1050" dirty="0">
                        <a:latin typeface="Calibri" charset="0"/>
                        <a:ea typeface="Calibri" charset="0"/>
                        <a:cs typeface="Calibri" charset="0"/>
                      </a:endParaRPr>
                    </a:p>
                  </a:txBody>
                  <a:tcPr marL="109728" marR="109728" marT="73152" marB="73152" anchor="ctr">
                    <a:lnL w="9525" cap="flat" cmpd="sng" algn="ctr">
                      <a:solidFill>
                        <a:srgbClr val="D7DEE8"/>
                      </a:solidFill>
                      <a:prstDash val="solid"/>
                      <a:round/>
                      <a:headEnd type="none" w="med" len="med"/>
                      <a:tailEnd type="none" w="med" len="med"/>
                    </a:lnL>
                    <a:lnR w="9525" cap="flat" cmpd="sng" algn="ctr">
                      <a:solidFill>
                        <a:srgbClr val="D7DEE8"/>
                      </a:solidFill>
                      <a:prstDash val="solid"/>
                      <a:round/>
                      <a:headEnd type="none" w="med" len="med"/>
                      <a:tailEnd type="none" w="med" len="med"/>
                    </a:lnR>
                    <a:lnT w="9525" cap="flat" cmpd="sng" algn="ctr">
                      <a:solidFill>
                        <a:srgbClr val="D7DEE8"/>
                      </a:solidFill>
                      <a:prstDash val="solid"/>
                      <a:round/>
                      <a:headEnd type="none" w="med" len="med"/>
                      <a:tailEnd type="none" w="med" len="med"/>
                    </a:lnT>
                    <a:lnB w="9525" cap="flat" cmpd="sng" algn="ctr">
                      <a:solidFill>
                        <a:srgbClr val="D7DEE8"/>
                      </a:solidFill>
                      <a:prstDash val="solid"/>
                      <a:round/>
                      <a:headEnd type="none" w="med" len="med"/>
                      <a:tailEnd type="none" w="med" len="med"/>
                    </a:lnB>
                    <a:solidFill>
                      <a:srgbClr val="FFFFFF"/>
                    </a:solidFill>
                  </a:tcPr>
                </a:tc>
                <a:tc>
                  <a:txBody>
                    <a:bodyPr/>
                    <a:lstStyle/>
                    <a:p>
                      <a:pPr algn="l" indent="0" marL="0">
                        <a:buNone/>
                      </a:pPr>
                      <a:r>
                        <a:rPr lang="en-US" sz="1050" dirty="0">
                          <a:solidFill>
                            <a:srgbClr val="3A4152"/>
                          </a:solidFill>
                          <a:latin typeface="Calibri" pitchFamily="34" charset="0"/>
                          <a:ea typeface="Calibri" pitchFamily="34" charset="-122"/>
                          <a:cs typeface="Calibri" pitchFamily="34" charset="-120"/>
                        </a:rPr>
                        <a:t>Prevent downtime</a:t>
                      </a:r>
                      <a:endParaRPr lang="en-US" sz="1050" dirty="0">
                        <a:latin typeface="Calibri" charset="0"/>
                        <a:ea typeface="Calibri" charset="0"/>
                        <a:cs typeface="Calibri" charset="0"/>
                      </a:endParaRPr>
                    </a:p>
                  </a:txBody>
                  <a:tcPr marL="109728" marR="109728" marT="73152" marB="73152" anchor="ctr">
                    <a:lnL w="9525" cap="flat" cmpd="sng" algn="ctr">
                      <a:solidFill>
                        <a:srgbClr val="D7DEE8"/>
                      </a:solidFill>
                      <a:prstDash val="solid"/>
                      <a:round/>
                      <a:headEnd type="none" w="med" len="med"/>
                      <a:tailEnd type="none" w="med" len="med"/>
                    </a:lnL>
                    <a:lnR w="9525" cap="flat" cmpd="sng" algn="ctr">
                      <a:solidFill>
                        <a:srgbClr val="D7DEE8"/>
                      </a:solidFill>
                      <a:prstDash val="solid"/>
                      <a:round/>
                      <a:headEnd type="none" w="med" len="med"/>
                      <a:tailEnd type="none" w="med" len="med"/>
                    </a:lnR>
                    <a:lnT w="9525" cap="flat" cmpd="sng" algn="ctr">
                      <a:solidFill>
                        <a:srgbClr val="D7DEE8"/>
                      </a:solidFill>
                      <a:prstDash val="solid"/>
                      <a:round/>
                      <a:headEnd type="none" w="med" len="med"/>
                      <a:tailEnd type="none" w="med" len="med"/>
                    </a:lnT>
                    <a:lnB w="9525" cap="flat" cmpd="sng" algn="ctr">
                      <a:solidFill>
                        <a:srgbClr val="D7DEE8"/>
                      </a:solidFill>
                      <a:prstDash val="solid"/>
                      <a:round/>
                      <a:headEnd type="none" w="med" len="med"/>
                      <a:tailEnd type="none" w="med" len="med"/>
                    </a:lnB>
                    <a:solidFill>
                      <a:srgbClr val="FFFFFF"/>
                    </a:solidFill>
                  </a:tcPr>
                </a:tc>
              </a:tr>
              <a:tr h="1005840">
                <a:tc>
                  <a:txBody>
                    <a:bodyPr/>
                    <a:lstStyle/>
                    <a:p>
                      <a:pPr algn="l" indent="0" marL="0">
                        <a:buNone/>
                      </a:pPr>
                      <a:r>
                        <a:rPr lang="en-US" sz="1050" b="1" dirty="0">
                          <a:solidFill>
                            <a:srgbClr val="1B2A4A"/>
                          </a:solidFill>
                          <a:latin typeface="Calibri" pitchFamily="34" charset="0"/>
                          <a:ea typeface="Calibri" pitchFamily="34" charset="-122"/>
                          <a:cs typeface="Calibri" pitchFamily="34" charset="-120"/>
                        </a:rPr>
                        <a:t>Service Catalog</a:t>
                      </a:r>
                      <a:endParaRPr lang="en-US" sz="1050" dirty="0">
                        <a:latin typeface="Calibri" charset="0"/>
                        <a:ea typeface="Calibri" charset="0"/>
                        <a:cs typeface="Calibri" charset="0"/>
                      </a:endParaRPr>
                    </a:p>
                  </a:txBody>
                  <a:tcPr marL="109728" marR="109728" marT="73152" marB="73152" anchor="ctr">
                    <a:lnL w="9525" cap="flat" cmpd="sng" algn="ctr">
                      <a:solidFill>
                        <a:srgbClr val="D7DEE8"/>
                      </a:solidFill>
                      <a:prstDash val="solid"/>
                      <a:round/>
                      <a:headEnd type="none" w="med" len="med"/>
                      <a:tailEnd type="none" w="med" len="med"/>
                    </a:lnL>
                    <a:lnR w="9525" cap="flat" cmpd="sng" algn="ctr">
                      <a:solidFill>
                        <a:srgbClr val="D7DEE8"/>
                      </a:solidFill>
                      <a:prstDash val="solid"/>
                      <a:round/>
                      <a:headEnd type="none" w="med" len="med"/>
                      <a:tailEnd type="none" w="med" len="med"/>
                    </a:lnR>
                    <a:lnT w="9525" cap="flat" cmpd="sng" algn="ctr">
                      <a:solidFill>
                        <a:srgbClr val="D7DEE8"/>
                      </a:solidFill>
                      <a:prstDash val="solid"/>
                      <a:round/>
                      <a:headEnd type="none" w="med" len="med"/>
                      <a:tailEnd type="none" w="med" len="med"/>
                    </a:lnT>
                    <a:lnB w="9525" cap="flat" cmpd="sng" algn="ctr">
                      <a:solidFill>
                        <a:srgbClr val="D7DEE8"/>
                      </a:solidFill>
                      <a:prstDash val="solid"/>
                      <a:round/>
                      <a:headEnd type="none" w="med" len="med"/>
                      <a:tailEnd type="none" w="med" len="med"/>
                    </a:lnB>
                    <a:solidFill>
                      <a:srgbClr val="F5F8FC"/>
                    </a:solidFill>
                  </a:tcPr>
                </a:tc>
                <a:tc>
                  <a:txBody>
                    <a:bodyPr/>
                    <a:lstStyle/>
                    <a:p>
                      <a:pPr algn="l" indent="0" marL="0">
                        <a:buNone/>
                      </a:pPr>
                      <a:r>
                        <a:rPr lang="en-US" sz="1050" dirty="0">
                          <a:solidFill>
                            <a:srgbClr val="3A4152"/>
                          </a:solidFill>
                          <a:latin typeface="Calibri" pitchFamily="34" charset="0"/>
                          <a:ea typeface="Calibri" pitchFamily="34" charset="-122"/>
                          <a:cs typeface="Calibri" pitchFamily="34" charset="-120"/>
                        </a:rPr>
                        <a:t>Self-service IT untuk karyawan</a:t>
                      </a:r>
                      <a:endParaRPr lang="en-US" sz="1050" dirty="0">
                        <a:latin typeface="Calibri" charset="0"/>
                        <a:ea typeface="Calibri" charset="0"/>
                        <a:cs typeface="Calibri" charset="0"/>
                      </a:endParaRPr>
                    </a:p>
                  </a:txBody>
                  <a:tcPr marL="109728" marR="109728" marT="73152" marB="73152" anchor="ctr">
                    <a:lnL w="9525" cap="flat" cmpd="sng" algn="ctr">
                      <a:solidFill>
                        <a:srgbClr val="D7DEE8"/>
                      </a:solidFill>
                      <a:prstDash val="solid"/>
                      <a:round/>
                      <a:headEnd type="none" w="med" len="med"/>
                      <a:tailEnd type="none" w="med" len="med"/>
                    </a:lnL>
                    <a:lnR w="9525" cap="flat" cmpd="sng" algn="ctr">
                      <a:solidFill>
                        <a:srgbClr val="D7DEE8"/>
                      </a:solidFill>
                      <a:prstDash val="solid"/>
                      <a:round/>
                      <a:headEnd type="none" w="med" len="med"/>
                      <a:tailEnd type="none" w="med" len="med"/>
                    </a:lnR>
                    <a:lnT w="9525" cap="flat" cmpd="sng" algn="ctr">
                      <a:solidFill>
                        <a:srgbClr val="D7DEE8"/>
                      </a:solidFill>
                      <a:prstDash val="solid"/>
                      <a:round/>
                      <a:headEnd type="none" w="med" len="med"/>
                      <a:tailEnd type="none" w="med" len="med"/>
                    </a:lnT>
                    <a:lnB w="9525" cap="flat" cmpd="sng" algn="ctr">
                      <a:solidFill>
                        <a:srgbClr val="D7DEE8"/>
                      </a:solidFill>
                      <a:prstDash val="solid"/>
                      <a:round/>
                      <a:headEnd type="none" w="med" len="med"/>
                      <a:tailEnd type="none" w="med" len="med"/>
                    </a:lnB>
                    <a:solidFill>
                      <a:srgbClr val="F5F8FC"/>
                    </a:solidFill>
                  </a:tcPr>
                </a:tc>
                <a:tc>
                  <a:txBody>
                    <a:bodyPr/>
                    <a:lstStyle/>
                    <a:p>
                      <a:pPr algn="l" indent="0" marL="0">
                        <a:buNone/>
                      </a:pPr>
                      <a:r>
                        <a:rPr lang="en-US" sz="1050" dirty="0">
                          <a:solidFill>
                            <a:srgbClr val="3A4152"/>
                          </a:solidFill>
                          <a:latin typeface="Calibri" pitchFamily="34" charset="0"/>
                          <a:ea typeface="Calibri" pitchFamily="34" charset="-122"/>
                          <a:cs typeface="Calibri" pitchFamily="34" charset="-120"/>
                        </a:rPr>
                        <a:t>Kurangi IT ticket 30%</a:t>
                      </a:r>
                      <a:endParaRPr lang="en-US" sz="1050" dirty="0">
                        <a:latin typeface="Calibri" charset="0"/>
                        <a:ea typeface="Calibri" charset="0"/>
                        <a:cs typeface="Calibri" charset="0"/>
                      </a:endParaRPr>
                    </a:p>
                  </a:txBody>
                  <a:tcPr marL="109728" marR="109728" marT="73152" marB="73152" anchor="ctr">
                    <a:lnL w="9525" cap="flat" cmpd="sng" algn="ctr">
                      <a:solidFill>
                        <a:srgbClr val="D7DEE8"/>
                      </a:solidFill>
                      <a:prstDash val="solid"/>
                      <a:round/>
                      <a:headEnd type="none" w="med" len="med"/>
                      <a:tailEnd type="none" w="med" len="med"/>
                    </a:lnL>
                    <a:lnR w="9525" cap="flat" cmpd="sng" algn="ctr">
                      <a:solidFill>
                        <a:srgbClr val="D7DEE8"/>
                      </a:solidFill>
                      <a:prstDash val="solid"/>
                      <a:round/>
                      <a:headEnd type="none" w="med" len="med"/>
                      <a:tailEnd type="none" w="med" len="med"/>
                    </a:lnR>
                    <a:lnT w="9525" cap="flat" cmpd="sng" algn="ctr">
                      <a:solidFill>
                        <a:srgbClr val="D7DEE8"/>
                      </a:solidFill>
                      <a:prstDash val="solid"/>
                      <a:round/>
                      <a:headEnd type="none" w="med" len="med"/>
                      <a:tailEnd type="none" w="med" len="med"/>
                    </a:lnT>
                    <a:lnB w="9525" cap="flat" cmpd="sng" algn="ctr">
                      <a:solidFill>
                        <a:srgbClr val="D7DEE8"/>
                      </a:solidFill>
                      <a:prstDash val="solid"/>
                      <a:round/>
                      <a:headEnd type="none" w="med" len="med"/>
                      <a:tailEnd type="none" w="med" len="med"/>
                    </a:lnB>
                    <a:solidFill>
                      <a:srgbClr val="F5F8FC"/>
                    </a:solidFill>
                  </a:tcPr>
                </a:tc>
              </a:tr>
              <a:tr h="1005840">
                <a:tc>
                  <a:txBody>
                    <a:bodyPr/>
                    <a:lstStyle/>
                    <a:p>
                      <a:pPr algn="l" indent="0" marL="0">
                        <a:buNone/>
                      </a:pPr>
                      <a:r>
                        <a:rPr lang="en-US" sz="1050" b="1" dirty="0">
                          <a:solidFill>
                            <a:srgbClr val="1B2A4A"/>
                          </a:solidFill>
                          <a:latin typeface="Calibri" pitchFamily="34" charset="0"/>
                          <a:ea typeface="Calibri" pitchFamily="34" charset="-122"/>
                          <a:cs typeface="Calibri" pitchFamily="34" charset="-120"/>
                        </a:rPr>
                        <a:t>ITSM Integration</a:t>
                      </a:r>
                      <a:endParaRPr lang="en-US" sz="1050" dirty="0">
                        <a:latin typeface="Calibri" charset="0"/>
                        <a:ea typeface="Calibri" charset="0"/>
                        <a:cs typeface="Calibri" charset="0"/>
                      </a:endParaRPr>
                    </a:p>
                  </a:txBody>
                  <a:tcPr marL="109728" marR="109728" marT="73152" marB="73152" anchor="ctr">
                    <a:lnL w="9525" cap="flat" cmpd="sng" algn="ctr">
                      <a:solidFill>
                        <a:srgbClr val="D7DEE8"/>
                      </a:solidFill>
                      <a:prstDash val="solid"/>
                      <a:round/>
                      <a:headEnd type="none" w="med" len="med"/>
                      <a:tailEnd type="none" w="med" len="med"/>
                    </a:lnL>
                    <a:lnR w="9525" cap="flat" cmpd="sng" algn="ctr">
                      <a:solidFill>
                        <a:srgbClr val="D7DEE8"/>
                      </a:solidFill>
                      <a:prstDash val="solid"/>
                      <a:round/>
                      <a:headEnd type="none" w="med" len="med"/>
                      <a:tailEnd type="none" w="med" len="med"/>
                    </a:lnR>
                    <a:lnT w="9525" cap="flat" cmpd="sng" algn="ctr">
                      <a:solidFill>
                        <a:srgbClr val="D7DEE8"/>
                      </a:solidFill>
                      <a:prstDash val="solid"/>
                      <a:round/>
                      <a:headEnd type="none" w="med" len="med"/>
                      <a:tailEnd type="none" w="med" len="med"/>
                    </a:lnT>
                    <a:lnB w="9525" cap="flat" cmpd="sng" algn="ctr">
                      <a:solidFill>
                        <a:srgbClr val="D7DEE8"/>
                      </a:solidFill>
                      <a:prstDash val="solid"/>
                      <a:round/>
                      <a:headEnd type="none" w="med" len="med"/>
                      <a:tailEnd type="none" w="med" len="med"/>
                    </a:lnB>
                    <a:solidFill>
                      <a:srgbClr val="FFFFFF"/>
                    </a:solidFill>
                  </a:tcPr>
                </a:tc>
                <a:tc>
                  <a:txBody>
                    <a:bodyPr/>
                    <a:lstStyle/>
                    <a:p>
                      <a:pPr algn="l" indent="0" marL="0">
                        <a:buNone/>
                      </a:pPr>
                      <a:r>
                        <a:rPr lang="en-US" sz="1050" dirty="0">
                          <a:solidFill>
                            <a:srgbClr val="3A4152"/>
                          </a:solidFill>
                          <a:latin typeface="Calibri" pitchFamily="34" charset="0"/>
                          <a:ea typeface="Calibri" pitchFamily="34" charset="-122"/>
                          <a:cs typeface="Calibri" pitchFamily="34" charset="-120"/>
                        </a:rPr>
                        <a:t>Integrate dengan ServiceNow</a:t>
                      </a:r>
                      <a:endParaRPr lang="en-US" sz="1050" dirty="0">
                        <a:latin typeface="Calibri" charset="0"/>
                        <a:ea typeface="Calibri" charset="0"/>
                        <a:cs typeface="Calibri" charset="0"/>
                      </a:endParaRPr>
                    </a:p>
                  </a:txBody>
                  <a:tcPr marL="109728" marR="109728" marT="73152" marB="73152" anchor="ctr">
                    <a:lnL w="9525" cap="flat" cmpd="sng" algn="ctr">
                      <a:solidFill>
                        <a:srgbClr val="D7DEE8"/>
                      </a:solidFill>
                      <a:prstDash val="solid"/>
                      <a:round/>
                      <a:headEnd type="none" w="med" len="med"/>
                      <a:tailEnd type="none" w="med" len="med"/>
                    </a:lnL>
                    <a:lnR w="9525" cap="flat" cmpd="sng" algn="ctr">
                      <a:solidFill>
                        <a:srgbClr val="D7DEE8"/>
                      </a:solidFill>
                      <a:prstDash val="solid"/>
                      <a:round/>
                      <a:headEnd type="none" w="med" len="med"/>
                      <a:tailEnd type="none" w="med" len="med"/>
                    </a:lnR>
                    <a:lnT w="9525" cap="flat" cmpd="sng" algn="ctr">
                      <a:solidFill>
                        <a:srgbClr val="D7DEE8"/>
                      </a:solidFill>
                      <a:prstDash val="solid"/>
                      <a:round/>
                      <a:headEnd type="none" w="med" len="med"/>
                      <a:tailEnd type="none" w="med" len="med"/>
                    </a:lnT>
                    <a:lnB w="9525" cap="flat" cmpd="sng" algn="ctr">
                      <a:solidFill>
                        <a:srgbClr val="D7DEE8"/>
                      </a:solidFill>
                      <a:prstDash val="solid"/>
                      <a:round/>
                      <a:headEnd type="none" w="med" len="med"/>
                      <a:tailEnd type="none" w="med" len="med"/>
                    </a:lnB>
                    <a:solidFill>
                      <a:srgbClr val="FFFFFF"/>
                    </a:solidFill>
                  </a:tcPr>
                </a:tc>
                <a:tc>
                  <a:txBody>
                    <a:bodyPr/>
                    <a:lstStyle/>
                    <a:p>
                      <a:pPr algn="l" indent="0" marL="0">
                        <a:buNone/>
                      </a:pPr>
                      <a:r>
                        <a:rPr lang="en-US" sz="1050" dirty="0">
                          <a:solidFill>
                            <a:srgbClr val="3A4152"/>
                          </a:solidFill>
                          <a:latin typeface="Calibri" pitchFamily="34" charset="0"/>
                          <a:ea typeface="Calibri" pitchFamily="34" charset="-122"/>
                          <a:cs typeface="Calibri" pitchFamily="34" charset="-120"/>
                        </a:rPr>
                        <a:t>Operasi IT jadi unified</a:t>
                      </a:r>
                      <a:endParaRPr lang="en-US" sz="1050" dirty="0">
                        <a:latin typeface="Calibri" charset="0"/>
                        <a:ea typeface="Calibri" charset="0"/>
                        <a:cs typeface="Calibri" charset="0"/>
                      </a:endParaRPr>
                    </a:p>
                  </a:txBody>
                  <a:tcPr marL="109728" marR="109728" marT="73152" marB="73152" anchor="ctr">
                    <a:lnL w="9525" cap="flat" cmpd="sng" algn="ctr">
                      <a:solidFill>
                        <a:srgbClr val="D7DEE8"/>
                      </a:solidFill>
                      <a:prstDash val="solid"/>
                      <a:round/>
                      <a:headEnd type="none" w="med" len="med"/>
                      <a:tailEnd type="none" w="med" len="med"/>
                    </a:lnL>
                    <a:lnR w="9525" cap="flat" cmpd="sng" algn="ctr">
                      <a:solidFill>
                        <a:srgbClr val="D7DEE8"/>
                      </a:solidFill>
                      <a:prstDash val="solid"/>
                      <a:round/>
                      <a:headEnd type="none" w="med" len="med"/>
                      <a:tailEnd type="none" w="med" len="med"/>
                    </a:lnR>
                    <a:lnT w="9525" cap="flat" cmpd="sng" algn="ctr">
                      <a:solidFill>
                        <a:srgbClr val="D7DEE8"/>
                      </a:solidFill>
                      <a:prstDash val="solid"/>
                      <a:round/>
                      <a:headEnd type="none" w="med" len="med"/>
                      <a:tailEnd type="none" w="med" len="med"/>
                    </a:lnT>
                    <a:lnB w="9525" cap="flat" cmpd="sng" algn="ctr">
                      <a:solidFill>
                        <a:srgbClr val="D7DEE8"/>
                      </a:solidFill>
                      <a:prstDash val="solid"/>
                      <a:round/>
                      <a:headEnd type="none" w="med" len="med"/>
                      <a:tailEnd type="none" w="med" len="med"/>
                    </a:lnB>
                    <a:solidFill>
                      <a:srgbClr val="FFFFFF"/>
                    </a:solidFill>
                  </a:tcPr>
                </a:tc>
              </a:tr>
            </a:tbl>
          </a:graphicData>
        </a:graphic>
      </p:graphicFrame>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457200" y="274320"/>
            <a:ext cx="8229600" cy="274320"/>
          </a:xfrm>
          <a:prstGeom prst="rect">
            <a:avLst/>
          </a:prstGeom>
          <a:noFill/>
          <a:ln/>
        </p:spPr>
        <p:txBody>
          <a:bodyPr wrap="square" lIns="0" tIns="0" rIns="0" bIns="0" rtlCol="0" anchor="ctr"/>
          <a:lstStyle/>
          <a:p>
            <a:pPr indent="0" marL="0">
              <a:buNone/>
            </a:pPr>
            <a:r>
              <a:rPr lang="en-US" sz="1150" b="1" spc="150" kern="0" dirty="0">
                <a:solidFill>
                  <a:srgbClr val="C9962C"/>
                </a:solidFill>
                <a:latin typeface="Calibri" pitchFamily="34" charset="0"/>
                <a:ea typeface="Calibri" pitchFamily="34" charset="-122"/>
                <a:cs typeface="Calibri" pitchFamily="34" charset="-120"/>
              </a:rPr>
              <a:t>OPENTEXT</a:t>
            </a:r>
            <a:endParaRPr lang="en-US" sz="1150" dirty="0"/>
          </a:p>
        </p:txBody>
      </p:sp>
      <p:sp>
        <p:nvSpPr>
          <p:cNvPr id="3" name="Text 1"/>
          <p:cNvSpPr/>
          <p:nvPr/>
        </p:nvSpPr>
        <p:spPr>
          <a:xfrm>
            <a:off x="457200" y="548640"/>
            <a:ext cx="10058400" cy="457200"/>
          </a:xfrm>
          <a:prstGeom prst="rect">
            <a:avLst/>
          </a:prstGeom>
          <a:noFill/>
          <a:ln/>
        </p:spPr>
        <p:txBody>
          <a:bodyPr wrap="square" lIns="0" tIns="0" rIns="0" bIns="0" rtlCol="0" anchor="ctr"/>
          <a:lstStyle/>
          <a:p>
            <a:pPr indent="0" marL="0">
              <a:buNone/>
            </a:pPr>
            <a:r>
              <a:rPr lang="en-US" sz="2300" b="1" dirty="0">
                <a:solidFill>
                  <a:srgbClr val="1B2A4A"/>
                </a:solidFill>
                <a:latin typeface="Calibri" pitchFamily="34" charset="0"/>
                <a:ea typeface="Calibri" pitchFamily="34" charset="-122"/>
                <a:cs typeface="Calibri" pitchFamily="34" charset="-120"/>
              </a:rPr>
              <a:t>CAPABILITY PLATFORM OPENTEXT</a:t>
            </a:r>
            <a:endParaRPr lang="en-US" sz="2300" dirty="0"/>
          </a:p>
        </p:txBody>
      </p:sp>
      <p:graphicFrame>
        <p:nvGraphicFramePr>
          <p:cNvPr id="28" name="Table 0"/>
          <p:cNvGraphicFramePr>
            <a:graphicFrameLocks noGrp="1"/>
          </p:cNvGraphicFramePr>
          <p:nvPr>
            <p:extLst>
              <p:ext uri="{D42A27DB-BD31-4B8C-83A1-F6EECF244321}">
                <p14:modId xmlns:p14="http://schemas.microsoft.com/office/powerpoint/2010/main" val="1579011935"/>
              </p:ext>
            </p:extLst>
          </p:nvPr>
        </p:nvGraphicFramePr>
        <p:xfrm>
          <a:off x="457200" y="1051560"/>
          <a:ext cx="11274552" cy="914400"/>
        </p:xfrm>
        <a:graphic>
          <a:graphicData uri="http://schemas.openxmlformats.org/drawingml/2006/table">
            <a:tbl>
              <a:tblPr/>
              <a:tblGrid>
                <a:gridCol w="2468880"/>
                <a:gridCol w="4389120"/>
                <a:gridCol w="4416552"/>
              </a:tblGrid>
              <a:tr h="365760">
                <a:tc>
                  <a:txBody>
                    <a:bodyPr/>
                    <a:lstStyle/>
                    <a:p>
                      <a:pPr algn="l" indent="0" marL="0">
                        <a:buNone/>
                      </a:pPr>
                      <a:r>
                        <a:rPr lang="en-US" sz="1150" b="1" dirty="0">
                          <a:solidFill>
                            <a:srgbClr val="FFFFFF"/>
                          </a:solidFill>
                          <a:latin typeface="Calibri" pitchFamily="34" charset="0"/>
                          <a:ea typeface="Calibri" pitchFamily="34" charset="-122"/>
                          <a:cs typeface="Calibri" pitchFamily="34" charset="-120"/>
                        </a:rPr>
                        <a:t>Fitur</a:t>
                      </a:r>
                      <a:endParaRPr lang="en-US" sz="1150" dirty="0">
                        <a:latin typeface="Calibri" charset="0"/>
                        <a:ea typeface="Calibri" charset="0"/>
                        <a:cs typeface="Calibri" charset="0"/>
                      </a:endParaRPr>
                    </a:p>
                  </a:txBody>
                  <a:tcPr marL="109728" marR="109728" marT="73152" marB="73152" anchor="ctr">
                    <a:lnL w="9525" cap="flat" cmpd="sng" algn="ctr">
                      <a:solidFill>
                        <a:srgbClr val="D7DEE8"/>
                      </a:solidFill>
                      <a:prstDash val="solid"/>
                      <a:round/>
                      <a:headEnd type="none" w="med" len="med"/>
                      <a:tailEnd type="none" w="med" len="med"/>
                    </a:lnL>
                    <a:lnR w="9525" cap="flat" cmpd="sng" algn="ctr">
                      <a:solidFill>
                        <a:srgbClr val="D7DEE8"/>
                      </a:solidFill>
                      <a:prstDash val="solid"/>
                      <a:round/>
                      <a:headEnd type="none" w="med" len="med"/>
                      <a:tailEnd type="none" w="med" len="med"/>
                    </a:lnR>
                    <a:lnT w="9525" cap="flat" cmpd="sng" algn="ctr">
                      <a:solidFill>
                        <a:srgbClr val="D7DEE8"/>
                      </a:solidFill>
                      <a:prstDash val="solid"/>
                      <a:round/>
                      <a:headEnd type="none" w="med" len="med"/>
                      <a:tailEnd type="none" w="med" len="med"/>
                    </a:lnT>
                    <a:lnB w="9525" cap="flat" cmpd="sng" algn="ctr">
                      <a:solidFill>
                        <a:srgbClr val="D7DEE8"/>
                      </a:solidFill>
                      <a:prstDash val="solid"/>
                      <a:round/>
                      <a:headEnd type="none" w="med" len="med"/>
                      <a:tailEnd type="none" w="med" len="med"/>
                    </a:lnB>
                    <a:solidFill>
                      <a:srgbClr val="1B2A4A"/>
                    </a:solidFill>
                  </a:tcPr>
                </a:tc>
                <a:tc>
                  <a:txBody>
                    <a:bodyPr/>
                    <a:lstStyle/>
                    <a:p>
                      <a:pPr algn="l" indent="0" marL="0">
                        <a:buNone/>
                      </a:pPr>
                      <a:r>
                        <a:rPr lang="en-US" sz="1150" b="1" dirty="0">
                          <a:solidFill>
                            <a:srgbClr val="FFFFFF"/>
                          </a:solidFill>
                          <a:latin typeface="Calibri" pitchFamily="34" charset="0"/>
                          <a:ea typeface="Calibri" pitchFamily="34" charset="-122"/>
                          <a:cs typeface="Calibri" pitchFamily="34" charset="-120"/>
                        </a:rPr>
                        <a:t>Manfaat</a:t>
                      </a:r>
                      <a:endParaRPr lang="en-US" sz="1150" dirty="0">
                        <a:latin typeface="Calibri" charset="0"/>
                        <a:ea typeface="Calibri" charset="0"/>
                        <a:cs typeface="Calibri" charset="0"/>
                      </a:endParaRPr>
                    </a:p>
                  </a:txBody>
                  <a:tcPr marL="109728" marR="109728" marT="73152" marB="73152" anchor="ctr">
                    <a:lnL w="9525" cap="flat" cmpd="sng" algn="ctr">
                      <a:solidFill>
                        <a:srgbClr val="D7DEE8"/>
                      </a:solidFill>
                      <a:prstDash val="solid"/>
                      <a:round/>
                      <a:headEnd type="none" w="med" len="med"/>
                      <a:tailEnd type="none" w="med" len="med"/>
                    </a:lnL>
                    <a:lnR w="9525" cap="flat" cmpd="sng" algn="ctr">
                      <a:solidFill>
                        <a:srgbClr val="D7DEE8"/>
                      </a:solidFill>
                      <a:prstDash val="solid"/>
                      <a:round/>
                      <a:headEnd type="none" w="med" len="med"/>
                      <a:tailEnd type="none" w="med" len="med"/>
                    </a:lnR>
                    <a:lnT w="9525" cap="flat" cmpd="sng" algn="ctr">
                      <a:solidFill>
                        <a:srgbClr val="D7DEE8"/>
                      </a:solidFill>
                      <a:prstDash val="solid"/>
                      <a:round/>
                      <a:headEnd type="none" w="med" len="med"/>
                      <a:tailEnd type="none" w="med" len="med"/>
                    </a:lnT>
                    <a:lnB w="9525" cap="flat" cmpd="sng" algn="ctr">
                      <a:solidFill>
                        <a:srgbClr val="D7DEE8"/>
                      </a:solidFill>
                      <a:prstDash val="solid"/>
                      <a:round/>
                      <a:headEnd type="none" w="med" len="med"/>
                      <a:tailEnd type="none" w="med" len="med"/>
                    </a:lnB>
                    <a:solidFill>
                      <a:srgbClr val="1B2A4A"/>
                    </a:solidFill>
                  </a:tcPr>
                </a:tc>
                <a:tc>
                  <a:txBody>
                    <a:bodyPr/>
                    <a:lstStyle/>
                    <a:p>
                      <a:pPr algn="l" indent="0" marL="0">
                        <a:buNone/>
                      </a:pPr>
                      <a:r>
                        <a:rPr lang="en-US" sz="1150" b="1" dirty="0">
                          <a:solidFill>
                            <a:srgbClr val="FFFFFF"/>
                          </a:solidFill>
                          <a:latin typeface="Calibri" pitchFamily="34" charset="0"/>
                          <a:ea typeface="Calibri" pitchFamily="34" charset="-122"/>
                          <a:cs typeface="Calibri" pitchFamily="34" charset="-120"/>
                        </a:rPr>
                        <a:t>Contoh Penggunaan</a:t>
                      </a:r>
                      <a:endParaRPr lang="en-US" sz="1150" dirty="0">
                        <a:latin typeface="Calibri" charset="0"/>
                        <a:ea typeface="Calibri" charset="0"/>
                        <a:cs typeface="Calibri" charset="0"/>
                      </a:endParaRPr>
                    </a:p>
                  </a:txBody>
                  <a:tcPr marL="109728" marR="109728" marT="73152" marB="73152" anchor="ctr">
                    <a:lnL w="9525" cap="flat" cmpd="sng" algn="ctr">
                      <a:solidFill>
                        <a:srgbClr val="D7DEE8"/>
                      </a:solidFill>
                      <a:prstDash val="solid"/>
                      <a:round/>
                      <a:headEnd type="none" w="med" len="med"/>
                      <a:tailEnd type="none" w="med" len="med"/>
                    </a:lnL>
                    <a:lnR w="9525" cap="flat" cmpd="sng" algn="ctr">
                      <a:solidFill>
                        <a:srgbClr val="D7DEE8"/>
                      </a:solidFill>
                      <a:prstDash val="solid"/>
                      <a:round/>
                      <a:headEnd type="none" w="med" len="med"/>
                      <a:tailEnd type="none" w="med" len="med"/>
                    </a:lnR>
                    <a:lnT w="9525" cap="flat" cmpd="sng" algn="ctr">
                      <a:solidFill>
                        <a:srgbClr val="D7DEE8"/>
                      </a:solidFill>
                      <a:prstDash val="solid"/>
                      <a:round/>
                      <a:headEnd type="none" w="med" len="med"/>
                      <a:tailEnd type="none" w="med" len="med"/>
                    </a:lnT>
                    <a:lnB w="9525" cap="flat" cmpd="sng" algn="ctr">
                      <a:solidFill>
                        <a:srgbClr val="D7DEE8"/>
                      </a:solidFill>
                      <a:prstDash val="solid"/>
                      <a:round/>
                      <a:headEnd type="none" w="med" len="med"/>
                      <a:tailEnd type="none" w="med" len="med"/>
                    </a:lnB>
                    <a:solidFill>
                      <a:srgbClr val="1B2A4A"/>
                    </a:solidFill>
                  </a:tcPr>
                </a:tc>
              </a:tr>
              <a:tr h="1005840">
                <a:tc>
                  <a:txBody>
                    <a:bodyPr/>
                    <a:lstStyle/>
                    <a:p>
                      <a:pPr algn="l" indent="0" marL="0">
                        <a:buNone/>
                      </a:pPr>
                      <a:r>
                        <a:rPr lang="en-US" sz="1050" b="1" dirty="0">
                          <a:solidFill>
                            <a:srgbClr val="1B2A4A"/>
                          </a:solidFill>
                          <a:latin typeface="Calibri" pitchFamily="34" charset="0"/>
                          <a:ea typeface="Calibri" pitchFamily="34" charset="-122"/>
                          <a:cs typeface="Calibri" pitchFamily="34" charset="-120"/>
                        </a:rPr>
                        <a:t>Backup &amp; Recovery</a:t>
                      </a:r>
                      <a:endParaRPr lang="en-US" sz="1050" dirty="0">
                        <a:latin typeface="Calibri" charset="0"/>
                        <a:ea typeface="Calibri" charset="0"/>
                        <a:cs typeface="Calibri" charset="0"/>
                      </a:endParaRPr>
                    </a:p>
                  </a:txBody>
                  <a:tcPr marL="109728" marR="109728" marT="73152" marB="73152" anchor="ctr">
                    <a:lnL w="9525" cap="flat" cmpd="sng" algn="ctr">
                      <a:solidFill>
                        <a:srgbClr val="D7DEE8"/>
                      </a:solidFill>
                      <a:prstDash val="solid"/>
                      <a:round/>
                      <a:headEnd type="none" w="med" len="med"/>
                      <a:tailEnd type="none" w="med" len="med"/>
                    </a:lnL>
                    <a:lnR w="9525" cap="flat" cmpd="sng" algn="ctr">
                      <a:solidFill>
                        <a:srgbClr val="D7DEE8"/>
                      </a:solidFill>
                      <a:prstDash val="solid"/>
                      <a:round/>
                      <a:headEnd type="none" w="med" len="med"/>
                      <a:tailEnd type="none" w="med" len="med"/>
                    </a:lnR>
                    <a:lnT w="9525" cap="flat" cmpd="sng" algn="ctr">
                      <a:solidFill>
                        <a:srgbClr val="D7DEE8"/>
                      </a:solidFill>
                      <a:prstDash val="solid"/>
                      <a:round/>
                      <a:headEnd type="none" w="med" len="med"/>
                      <a:tailEnd type="none" w="med" len="med"/>
                    </a:lnT>
                    <a:lnB w="9525" cap="flat" cmpd="sng" algn="ctr">
                      <a:solidFill>
                        <a:srgbClr val="D7DEE8"/>
                      </a:solidFill>
                      <a:prstDash val="solid"/>
                      <a:round/>
                      <a:headEnd type="none" w="med" len="med"/>
                      <a:tailEnd type="none" w="med" len="med"/>
                    </a:lnB>
                    <a:solidFill>
                      <a:srgbClr val="FFFFFF"/>
                    </a:solidFill>
                  </a:tcPr>
                </a:tc>
                <a:tc>
                  <a:txBody>
                    <a:bodyPr/>
                    <a:lstStyle/>
                    <a:p>
                      <a:pPr algn="l" indent="0" marL="0">
                        <a:buNone/>
                      </a:pPr>
                      <a:r>
                        <a:rPr lang="en-US" sz="1050" dirty="0">
                          <a:solidFill>
                            <a:srgbClr val="3A4152"/>
                          </a:solidFill>
                          <a:latin typeface="Calibri" pitchFamily="34" charset="0"/>
                          <a:ea typeface="Calibri" pitchFamily="34" charset="-122"/>
                          <a:cs typeface="Calibri" pitchFamily="34" charset="-120"/>
                        </a:rPr>
                        <a:t>Backup otomatis + instant recovery</a:t>
                      </a:r>
                      <a:endParaRPr lang="en-US" sz="1050" dirty="0">
                        <a:latin typeface="Calibri" charset="0"/>
                        <a:ea typeface="Calibri" charset="0"/>
                        <a:cs typeface="Calibri" charset="0"/>
                      </a:endParaRPr>
                    </a:p>
                  </a:txBody>
                  <a:tcPr marL="109728" marR="109728" marT="73152" marB="73152" anchor="ctr">
                    <a:lnL w="9525" cap="flat" cmpd="sng" algn="ctr">
                      <a:solidFill>
                        <a:srgbClr val="D7DEE8"/>
                      </a:solidFill>
                      <a:prstDash val="solid"/>
                      <a:round/>
                      <a:headEnd type="none" w="med" len="med"/>
                      <a:tailEnd type="none" w="med" len="med"/>
                    </a:lnL>
                    <a:lnR w="9525" cap="flat" cmpd="sng" algn="ctr">
                      <a:solidFill>
                        <a:srgbClr val="D7DEE8"/>
                      </a:solidFill>
                      <a:prstDash val="solid"/>
                      <a:round/>
                      <a:headEnd type="none" w="med" len="med"/>
                      <a:tailEnd type="none" w="med" len="med"/>
                    </a:lnR>
                    <a:lnT w="9525" cap="flat" cmpd="sng" algn="ctr">
                      <a:solidFill>
                        <a:srgbClr val="D7DEE8"/>
                      </a:solidFill>
                      <a:prstDash val="solid"/>
                      <a:round/>
                      <a:headEnd type="none" w="med" len="med"/>
                      <a:tailEnd type="none" w="med" len="med"/>
                    </a:lnT>
                    <a:lnB w="9525" cap="flat" cmpd="sng" algn="ctr">
                      <a:solidFill>
                        <a:srgbClr val="D7DEE8"/>
                      </a:solidFill>
                      <a:prstDash val="solid"/>
                      <a:round/>
                      <a:headEnd type="none" w="med" len="med"/>
                      <a:tailEnd type="none" w="med" len="med"/>
                    </a:lnB>
                    <a:solidFill>
                      <a:srgbClr val="FFFFFF"/>
                    </a:solidFill>
                  </a:tcPr>
                </a:tc>
                <a:tc>
                  <a:txBody>
                    <a:bodyPr/>
                    <a:lstStyle/>
                    <a:p>
                      <a:pPr algn="l" indent="0" marL="0">
                        <a:buNone/>
                      </a:pPr>
                      <a:r>
                        <a:rPr lang="en-US" sz="1050" dirty="0">
                          <a:solidFill>
                            <a:srgbClr val="3A4152"/>
                          </a:solidFill>
                          <a:latin typeface="Calibri" pitchFamily="34" charset="0"/>
                          <a:ea typeface="Calibri" pitchFamily="34" charset="-122"/>
                          <a:cs typeface="Calibri" pitchFamily="34" charset="-120"/>
                        </a:rPr>
                        <a:t>Zero data loss</a:t>
                      </a:r>
                      <a:endParaRPr lang="en-US" sz="1050" dirty="0">
                        <a:latin typeface="Calibri" charset="0"/>
                        <a:ea typeface="Calibri" charset="0"/>
                        <a:cs typeface="Calibri" charset="0"/>
                      </a:endParaRPr>
                    </a:p>
                  </a:txBody>
                  <a:tcPr marL="109728" marR="109728" marT="73152" marB="73152" anchor="ctr">
                    <a:lnL w="9525" cap="flat" cmpd="sng" algn="ctr">
                      <a:solidFill>
                        <a:srgbClr val="D7DEE8"/>
                      </a:solidFill>
                      <a:prstDash val="solid"/>
                      <a:round/>
                      <a:headEnd type="none" w="med" len="med"/>
                      <a:tailEnd type="none" w="med" len="med"/>
                    </a:lnL>
                    <a:lnR w="9525" cap="flat" cmpd="sng" algn="ctr">
                      <a:solidFill>
                        <a:srgbClr val="D7DEE8"/>
                      </a:solidFill>
                      <a:prstDash val="solid"/>
                      <a:round/>
                      <a:headEnd type="none" w="med" len="med"/>
                      <a:tailEnd type="none" w="med" len="med"/>
                    </a:lnR>
                    <a:lnT w="9525" cap="flat" cmpd="sng" algn="ctr">
                      <a:solidFill>
                        <a:srgbClr val="D7DEE8"/>
                      </a:solidFill>
                      <a:prstDash val="solid"/>
                      <a:round/>
                      <a:headEnd type="none" w="med" len="med"/>
                      <a:tailEnd type="none" w="med" len="med"/>
                    </a:lnT>
                    <a:lnB w="9525" cap="flat" cmpd="sng" algn="ctr">
                      <a:solidFill>
                        <a:srgbClr val="D7DEE8"/>
                      </a:solidFill>
                      <a:prstDash val="solid"/>
                      <a:round/>
                      <a:headEnd type="none" w="med" len="med"/>
                      <a:tailEnd type="none" w="med" len="med"/>
                    </a:lnB>
                    <a:solidFill>
                      <a:srgbClr val="FFFFFF"/>
                    </a:solidFill>
                  </a:tcPr>
                </a:tc>
              </a:tr>
              <a:tr h="1005840">
                <a:tc>
                  <a:txBody>
                    <a:bodyPr/>
                    <a:lstStyle/>
                    <a:p>
                      <a:pPr algn="l" indent="0" marL="0">
                        <a:buNone/>
                      </a:pPr>
                      <a:r>
                        <a:rPr lang="en-US" sz="1050" b="1" dirty="0">
                          <a:solidFill>
                            <a:srgbClr val="1B2A4A"/>
                          </a:solidFill>
                          <a:latin typeface="Calibri" pitchFamily="34" charset="0"/>
                          <a:ea typeface="Calibri" pitchFamily="34" charset="-122"/>
                          <a:cs typeface="Calibri" pitchFamily="34" charset="-120"/>
                        </a:rPr>
                        <a:t>Disaster Recovery</a:t>
                      </a:r>
                      <a:endParaRPr lang="en-US" sz="1050" dirty="0">
                        <a:latin typeface="Calibri" charset="0"/>
                        <a:ea typeface="Calibri" charset="0"/>
                        <a:cs typeface="Calibri" charset="0"/>
                      </a:endParaRPr>
                    </a:p>
                  </a:txBody>
                  <a:tcPr marL="109728" marR="109728" marT="73152" marB="73152" anchor="ctr">
                    <a:lnL w="9525" cap="flat" cmpd="sng" algn="ctr">
                      <a:solidFill>
                        <a:srgbClr val="D7DEE8"/>
                      </a:solidFill>
                      <a:prstDash val="solid"/>
                      <a:round/>
                      <a:headEnd type="none" w="med" len="med"/>
                      <a:tailEnd type="none" w="med" len="med"/>
                    </a:lnL>
                    <a:lnR w="9525" cap="flat" cmpd="sng" algn="ctr">
                      <a:solidFill>
                        <a:srgbClr val="D7DEE8"/>
                      </a:solidFill>
                      <a:prstDash val="solid"/>
                      <a:round/>
                      <a:headEnd type="none" w="med" len="med"/>
                      <a:tailEnd type="none" w="med" len="med"/>
                    </a:lnR>
                    <a:lnT w="9525" cap="flat" cmpd="sng" algn="ctr">
                      <a:solidFill>
                        <a:srgbClr val="D7DEE8"/>
                      </a:solidFill>
                      <a:prstDash val="solid"/>
                      <a:round/>
                      <a:headEnd type="none" w="med" len="med"/>
                      <a:tailEnd type="none" w="med" len="med"/>
                    </a:lnT>
                    <a:lnB w="9525" cap="flat" cmpd="sng" algn="ctr">
                      <a:solidFill>
                        <a:srgbClr val="D7DEE8"/>
                      </a:solidFill>
                      <a:prstDash val="solid"/>
                      <a:round/>
                      <a:headEnd type="none" w="med" len="med"/>
                      <a:tailEnd type="none" w="med" len="med"/>
                    </a:lnB>
                    <a:solidFill>
                      <a:srgbClr val="F5F8FC"/>
                    </a:solidFill>
                  </a:tcPr>
                </a:tc>
                <a:tc>
                  <a:txBody>
                    <a:bodyPr/>
                    <a:lstStyle/>
                    <a:p>
                      <a:pPr algn="l" indent="0" marL="0">
                        <a:buNone/>
                      </a:pPr>
                      <a:r>
                        <a:rPr lang="en-US" sz="1050" dirty="0">
                          <a:solidFill>
                            <a:srgbClr val="3A4152"/>
                          </a:solidFill>
                          <a:latin typeface="Calibri" pitchFamily="34" charset="0"/>
                          <a:ea typeface="Calibri" pitchFamily="34" charset="-122"/>
                          <a:cs typeface="Calibri" pitchFamily="34" charset="-120"/>
                        </a:rPr>
                        <a:t>Business continuity plan (RTO, RPO)</a:t>
                      </a:r>
                      <a:endParaRPr lang="en-US" sz="1050" dirty="0">
                        <a:latin typeface="Calibri" charset="0"/>
                        <a:ea typeface="Calibri" charset="0"/>
                        <a:cs typeface="Calibri" charset="0"/>
                      </a:endParaRPr>
                    </a:p>
                  </a:txBody>
                  <a:tcPr marL="109728" marR="109728" marT="73152" marB="73152" anchor="ctr">
                    <a:lnL w="9525" cap="flat" cmpd="sng" algn="ctr">
                      <a:solidFill>
                        <a:srgbClr val="D7DEE8"/>
                      </a:solidFill>
                      <a:prstDash val="solid"/>
                      <a:round/>
                      <a:headEnd type="none" w="med" len="med"/>
                      <a:tailEnd type="none" w="med" len="med"/>
                    </a:lnL>
                    <a:lnR w="9525" cap="flat" cmpd="sng" algn="ctr">
                      <a:solidFill>
                        <a:srgbClr val="D7DEE8"/>
                      </a:solidFill>
                      <a:prstDash val="solid"/>
                      <a:round/>
                      <a:headEnd type="none" w="med" len="med"/>
                      <a:tailEnd type="none" w="med" len="med"/>
                    </a:lnR>
                    <a:lnT w="9525" cap="flat" cmpd="sng" algn="ctr">
                      <a:solidFill>
                        <a:srgbClr val="D7DEE8"/>
                      </a:solidFill>
                      <a:prstDash val="solid"/>
                      <a:round/>
                      <a:headEnd type="none" w="med" len="med"/>
                      <a:tailEnd type="none" w="med" len="med"/>
                    </a:lnT>
                    <a:lnB w="9525" cap="flat" cmpd="sng" algn="ctr">
                      <a:solidFill>
                        <a:srgbClr val="D7DEE8"/>
                      </a:solidFill>
                      <a:prstDash val="solid"/>
                      <a:round/>
                      <a:headEnd type="none" w="med" len="med"/>
                      <a:tailEnd type="none" w="med" len="med"/>
                    </a:lnB>
                    <a:solidFill>
                      <a:srgbClr val="F5F8FC"/>
                    </a:solidFill>
                  </a:tcPr>
                </a:tc>
                <a:tc>
                  <a:txBody>
                    <a:bodyPr/>
                    <a:lstStyle/>
                    <a:p>
                      <a:pPr algn="l" indent="0" marL="0">
                        <a:buNone/>
                      </a:pPr>
                      <a:r>
                        <a:rPr lang="en-US" sz="1050" dirty="0">
                          <a:solidFill>
                            <a:srgbClr val="3A4152"/>
                          </a:solidFill>
                          <a:latin typeface="Calibri" pitchFamily="34" charset="0"/>
                          <a:ea typeface="Calibri" pitchFamily="34" charset="-122"/>
                          <a:cs typeface="Calibri" pitchFamily="34" charset="-120"/>
                        </a:rPr>
                        <a:t>Resume operasi dalam hitungan jam</a:t>
                      </a:r>
                      <a:endParaRPr lang="en-US" sz="1050" dirty="0">
                        <a:latin typeface="Calibri" charset="0"/>
                        <a:ea typeface="Calibri" charset="0"/>
                        <a:cs typeface="Calibri" charset="0"/>
                      </a:endParaRPr>
                    </a:p>
                  </a:txBody>
                  <a:tcPr marL="109728" marR="109728" marT="73152" marB="73152" anchor="ctr">
                    <a:lnL w="9525" cap="flat" cmpd="sng" algn="ctr">
                      <a:solidFill>
                        <a:srgbClr val="D7DEE8"/>
                      </a:solidFill>
                      <a:prstDash val="solid"/>
                      <a:round/>
                      <a:headEnd type="none" w="med" len="med"/>
                      <a:tailEnd type="none" w="med" len="med"/>
                    </a:lnL>
                    <a:lnR w="9525" cap="flat" cmpd="sng" algn="ctr">
                      <a:solidFill>
                        <a:srgbClr val="D7DEE8"/>
                      </a:solidFill>
                      <a:prstDash val="solid"/>
                      <a:round/>
                      <a:headEnd type="none" w="med" len="med"/>
                      <a:tailEnd type="none" w="med" len="med"/>
                    </a:lnR>
                    <a:lnT w="9525" cap="flat" cmpd="sng" algn="ctr">
                      <a:solidFill>
                        <a:srgbClr val="D7DEE8"/>
                      </a:solidFill>
                      <a:prstDash val="solid"/>
                      <a:round/>
                      <a:headEnd type="none" w="med" len="med"/>
                      <a:tailEnd type="none" w="med" len="med"/>
                    </a:lnT>
                    <a:lnB w="9525" cap="flat" cmpd="sng" algn="ctr">
                      <a:solidFill>
                        <a:srgbClr val="D7DEE8"/>
                      </a:solidFill>
                      <a:prstDash val="solid"/>
                      <a:round/>
                      <a:headEnd type="none" w="med" len="med"/>
                      <a:tailEnd type="none" w="med" len="med"/>
                    </a:lnB>
                    <a:solidFill>
                      <a:srgbClr val="F5F8FC"/>
                    </a:solidFill>
                  </a:tcPr>
                </a:tc>
              </a:tr>
              <a:tr h="1005840">
                <a:tc>
                  <a:txBody>
                    <a:bodyPr/>
                    <a:lstStyle/>
                    <a:p>
                      <a:pPr algn="l" indent="0" marL="0">
                        <a:buNone/>
                      </a:pPr>
                      <a:r>
                        <a:rPr lang="en-US" sz="1050" b="1" dirty="0">
                          <a:solidFill>
                            <a:srgbClr val="1B2A4A"/>
                          </a:solidFill>
                          <a:latin typeface="Calibri" pitchFamily="34" charset="0"/>
                          <a:ea typeface="Calibri" pitchFamily="34" charset="-122"/>
                          <a:cs typeface="Calibri" pitchFamily="34" charset="-120"/>
                        </a:rPr>
                        <a:t>Keamanan Endpoint</a:t>
                      </a:r>
                      <a:endParaRPr lang="en-US" sz="1050" dirty="0">
                        <a:latin typeface="Calibri" charset="0"/>
                        <a:ea typeface="Calibri" charset="0"/>
                        <a:cs typeface="Calibri" charset="0"/>
                      </a:endParaRPr>
                    </a:p>
                  </a:txBody>
                  <a:tcPr marL="109728" marR="109728" marT="73152" marB="73152" anchor="ctr">
                    <a:lnL w="9525" cap="flat" cmpd="sng" algn="ctr">
                      <a:solidFill>
                        <a:srgbClr val="D7DEE8"/>
                      </a:solidFill>
                      <a:prstDash val="solid"/>
                      <a:round/>
                      <a:headEnd type="none" w="med" len="med"/>
                      <a:tailEnd type="none" w="med" len="med"/>
                    </a:lnL>
                    <a:lnR w="9525" cap="flat" cmpd="sng" algn="ctr">
                      <a:solidFill>
                        <a:srgbClr val="D7DEE8"/>
                      </a:solidFill>
                      <a:prstDash val="solid"/>
                      <a:round/>
                      <a:headEnd type="none" w="med" len="med"/>
                      <a:tailEnd type="none" w="med" len="med"/>
                    </a:lnR>
                    <a:lnT w="9525" cap="flat" cmpd="sng" algn="ctr">
                      <a:solidFill>
                        <a:srgbClr val="D7DEE8"/>
                      </a:solidFill>
                      <a:prstDash val="solid"/>
                      <a:round/>
                      <a:headEnd type="none" w="med" len="med"/>
                      <a:tailEnd type="none" w="med" len="med"/>
                    </a:lnT>
                    <a:lnB w="9525" cap="flat" cmpd="sng" algn="ctr">
                      <a:solidFill>
                        <a:srgbClr val="D7DEE8"/>
                      </a:solidFill>
                      <a:prstDash val="solid"/>
                      <a:round/>
                      <a:headEnd type="none" w="med" len="med"/>
                      <a:tailEnd type="none" w="med" len="med"/>
                    </a:lnB>
                    <a:solidFill>
                      <a:srgbClr val="FFFFFF"/>
                    </a:solidFill>
                  </a:tcPr>
                </a:tc>
                <a:tc>
                  <a:txBody>
                    <a:bodyPr/>
                    <a:lstStyle/>
                    <a:p>
                      <a:pPr algn="l" indent="0" marL="0">
                        <a:buNone/>
                      </a:pPr>
                      <a:r>
                        <a:rPr lang="en-US" sz="1050" dirty="0">
                          <a:solidFill>
                            <a:srgbClr val="3A4152"/>
                          </a:solidFill>
                          <a:latin typeface="Calibri" pitchFamily="34" charset="0"/>
                          <a:ea typeface="Calibri" pitchFamily="34" charset="-122"/>
                          <a:cs typeface="Calibri" pitchFamily="34" charset="-120"/>
                        </a:rPr>
                        <a:t>EDR untuk protect semua device</a:t>
                      </a:r>
                      <a:endParaRPr lang="en-US" sz="1050" dirty="0">
                        <a:latin typeface="Calibri" charset="0"/>
                        <a:ea typeface="Calibri" charset="0"/>
                        <a:cs typeface="Calibri" charset="0"/>
                      </a:endParaRPr>
                    </a:p>
                  </a:txBody>
                  <a:tcPr marL="109728" marR="109728" marT="73152" marB="73152" anchor="ctr">
                    <a:lnL w="9525" cap="flat" cmpd="sng" algn="ctr">
                      <a:solidFill>
                        <a:srgbClr val="D7DEE8"/>
                      </a:solidFill>
                      <a:prstDash val="solid"/>
                      <a:round/>
                      <a:headEnd type="none" w="med" len="med"/>
                      <a:tailEnd type="none" w="med" len="med"/>
                    </a:lnL>
                    <a:lnR w="9525" cap="flat" cmpd="sng" algn="ctr">
                      <a:solidFill>
                        <a:srgbClr val="D7DEE8"/>
                      </a:solidFill>
                      <a:prstDash val="solid"/>
                      <a:round/>
                      <a:headEnd type="none" w="med" len="med"/>
                      <a:tailEnd type="none" w="med" len="med"/>
                    </a:lnR>
                    <a:lnT w="9525" cap="flat" cmpd="sng" algn="ctr">
                      <a:solidFill>
                        <a:srgbClr val="D7DEE8"/>
                      </a:solidFill>
                      <a:prstDash val="solid"/>
                      <a:round/>
                      <a:headEnd type="none" w="med" len="med"/>
                      <a:tailEnd type="none" w="med" len="med"/>
                    </a:lnT>
                    <a:lnB w="9525" cap="flat" cmpd="sng" algn="ctr">
                      <a:solidFill>
                        <a:srgbClr val="D7DEE8"/>
                      </a:solidFill>
                      <a:prstDash val="solid"/>
                      <a:round/>
                      <a:headEnd type="none" w="med" len="med"/>
                      <a:tailEnd type="none" w="med" len="med"/>
                    </a:lnB>
                    <a:solidFill>
                      <a:srgbClr val="FFFFFF"/>
                    </a:solidFill>
                  </a:tcPr>
                </a:tc>
                <a:tc>
                  <a:txBody>
                    <a:bodyPr/>
                    <a:lstStyle/>
                    <a:p>
                      <a:pPr algn="l" indent="0" marL="0">
                        <a:buNone/>
                      </a:pPr>
                      <a:r>
                        <a:rPr lang="en-US" sz="1050" dirty="0">
                          <a:solidFill>
                            <a:srgbClr val="3A4152"/>
                          </a:solidFill>
                          <a:latin typeface="Calibri" pitchFamily="34" charset="0"/>
                          <a:ea typeface="Calibri" pitchFamily="34" charset="-122"/>
                          <a:cs typeface="Calibri" pitchFamily="34" charset="-120"/>
                        </a:rPr>
                        <a:t>Proteksi dari ransomware &amp; malware</a:t>
                      </a:r>
                      <a:endParaRPr lang="en-US" sz="1050" dirty="0">
                        <a:latin typeface="Calibri" charset="0"/>
                        <a:ea typeface="Calibri" charset="0"/>
                        <a:cs typeface="Calibri" charset="0"/>
                      </a:endParaRPr>
                    </a:p>
                  </a:txBody>
                  <a:tcPr marL="109728" marR="109728" marT="73152" marB="73152" anchor="ctr">
                    <a:lnL w="9525" cap="flat" cmpd="sng" algn="ctr">
                      <a:solidFill>
                        <a:srgbClr val="D7DEE8"/>
                      </a:solidFill>
                      <a:prstDash val="solid"/>
                      <a:round/>
                      <a:headEnd type="none" w="med" len="med"/>
                      <a:tailEnd type="none" w="med" len="med"/>
                    </a:lnL>
                    <a:lnR w="9525" cap="flat" cmpd="sng" algn="ctr">
                      <a:solidFill>
                        <a:srgbClr val="D7DEE8"/>
                      </a:solidFill>
                      <a:prstDash val="solid"/>
                      <a:round/>
                      <a:headEnd type="none" w="med" len="med"/>
                      <a:tailEnd type="none" w="med" len="med"/>
                    </a:lnR>
                    <a:lnT w="9525" cap="flat" cmpd="sng" algn="ctr">
                      <a:solidFill>
                        <a:srgbClr val="D7DEE8"/>
                      </a:solidFill>
                      <a:prstDash val="solid"/>
                      <a:round/>
                      <a:headEnd type="none" w="med" len="med"/>
                      <a:tailEnd type="none" w="med" len="med"/>
                    </a:lnT>
                    <a:lnB w="9525" cap="flat" cmpd="sng" algn="ctr">
                      <a:solidFill>
                        <a:srgbClr val="D7DEE8"/>
                      </a:solidFill>
                      <a:prstDash val="solid"/>
                      <a:round/>
                      <a:headEnd type="none" w="med" len="med"/>
                      <a:tailEnd type="none" w="med" len="med"/>
                    </a:lnB>
                    <a:solidFill>
                      <a:srgbClr val="FFFFFF"/>
                    </a:solidFill>
                  </a:tcPr>
                </a:tc>
              </a:tr>
              <a:tr h="1005840">
                <a:tc>
                  <a:txBody>
                    <a:bodyPr/>
                    <a:lstStyle/>
                    <a:p>
                      <a:pPr algn="l" indent="0" marL="0">
                        <a:buNone/>
                      </a:pPr>
                      <a:r>
                        <a:rPr lang="en-US" sz="1050" b="1" dirty="0">
                          <a:solidFill>
                            <a:srgbClr val="1B2A4A"/>
                          </a:solidFill>
                          <a:latin typeface="Calibri" pitchFamily="34" charset="0"/>
                          <a:ea typeface="Calibri" pitchFamily="34" charset="-122"/>
                          <a:cs typeface="Calibri" pitchFamily="34" charset="-120"/>
                        </a:rPr>
                        <a:t>Enkripsi Device</a:t>
                      </a:r>
                      <a:endParaRPr lang="en-US" sz="1050" dirty="0">
                        <a:latin typeface="Calibri" charset="0"/>
                        <a:ea typeface="Calibri" charset="0"/>
                        <a:cs typeface="Calibri" charset="0"/>
                      </a:endParaRPr>
                    </a:p>
                  </a:txBody>
                  <a:tcPr marL="109728" marR="109728" marT="73152" marB="73152" anchor="ctr">
                    <a:lnL w="9525" cap="flat" cmpd="sng" algn="ctr">
                      <a:solidFill>
                        <a:srgbClr val="D7DEE8"/>
                      </a:solidFill>
                      <a:prstDash val="solid"/>
                      <a:round/>
                      <a:headEnd type="none" w="med" len="med"/>
                      <a:tailEnd type="none" w="med" len="med"/>
                    </a:lnL>
                    <a:lnR w="9525" cap="flat" cmpd="sng" algn="ctr">
                      <a:solidFill>
                        <a:srgbClr val="D7DEE8"/>
                      </a:solidFill>
                      <a:prstDash val="solid"/>
                      <a:round/>
                      <a:headEnd type="none" w="med" len="med"/>
                      <a:tailEnd type="none" w="med" len="med"/>
                    </a:lnR>
                    <a:lnT w="9525" cap="flat" cmpd="sng" algn="ctr">
                      <a:solidFill>
                        <a:srgbClr val="D7DEE8"/>
                      </a:solidFill>
                      <a:prstDash val="solid"/>
                      <a:round/>
                      <a:headEnd type="none" w="med" len="med"/>
                      <a:tailEnd type="none" w="med" len="med"/>
                    </a:lnT>
                    <a:lnB w="9525" cap="flat" cmpd="sng" algn="ctr">
                      <a:solidFill>
                        <a:srgbClr val="D7DEE8"/>
                      </a:solidFill>
                      <a:prstDash val="solid"/>
                      <a:round/>
                      <a:headEnd type="none" w="med" len="med"/>
                      <a:tailEnd type="none" w="med" len="med"/>
                    </a:lnB>
                    <a:solidFill>
                      <a:srgbClr val="F5F8FC"/>
                    </a:solidFill>
                  </a:tcPr>
                </a:tc>
                <a:tc>
                  <a:txBody>
                    <a:bodyPr/>
                    <a:lstStyle/>
                    <a:p>
                      <a:pPr algn="l" indent="0" marL="0">
                        <a:buNone/>
                      </a:pPr>
                      <a:r>
                        <a:rPr lang="en-US" sz="1050" dirty="0">
                          <a:solidFill>
                            <a:srgbClr val="3A4152"/>
                          </a:solidFill>
                          <a:latin typeface="Calibri" pitchFamily="34" charset="0"/>
                          <a:ea typeface="Calibri" pitchFamily="34" charset="-122"/>
                          <a:cs typeface="Calibri" pitchFamily="34" charset="-120"/>
                        </a:rPr>
                        <a:t>Enkripsi otomatis di setiap device</a:t>
                      </a:r>
                      <a:endParaRPr lang="en-US" sz="1050" dirty="0">
                        <a:latin typeface="Calibri" charset="0"/>
                        <a:ea typeface="Calibri" charset="0"/>
                        <a:cs typeface="Calibri" charset="0"/>
                      </a:endParaRPr>
                    </a:p>
                  </a:txBody>
                  <a:tcPr marL="109728" marR="109728" marT="73152" marB="73152" anchor="ctr">
                    <a:lnL w="9525" cap="flat" cmpd="sng" algn="ctr">
                      <a:solidFill>
                        <a:srgbClr val="D7DEE8"/>
                      </a:solidFill>
                      <a:prstDash val="solid"/>
                      <a:round/>
                      <a:headEnd type="none" w="med" len="med"/>
                      <a:tailEnd type="none" w="med" len="med"/>
                    </a:lnL>
                    <a:lnR w="9525" cap="flat" cmpd="sng" algn="ctr">
                      <a:solidFill>
                        <a:srgbClr val="D7DEE8"/>
                      </a:solidFill>
                      <a:prstDash val="solid"/>
                      <a:round/>
                      <a:headEnd type="none" w="med" len="med"/>
                      <a:tailEnd type="none" w="med" len="med"/>
                    </a:lnR>
                    <a:lnT w="9525" cap="flat" cmpd="sng" algn="ctr">
                      <a:solidFill>
                        <a:srgbClr val="D7DEE8"/>
                      </a:solidFill>
                      <a:prstDash val="solid"/>
                      <a:round/>
                      <a:headEnd type="none" w="med" len="med"/>
                      <a:tailEnd type="none" w="med" len="med"/>
                    </a:lnT>
                    <a:lnB w="9525" cap="flat" cmpd="sng" algn="ctr">
                      <a:solidFill>
                        <a:srgbClr val="D7DEE8"/>
                      </a:solidFill>
                      <a:prstDash val="solid"/>
                      <a:round/>
                      <a:headEnd type="none" w="med" len="med"/>
                      <a:tailEnd type="none" w="med" len="med"/>
                    </a:lnB>
                    <a:solidFill>
                      <a:srgbClr val="F5F8FC"/>
                    </a:solidFill>
                  </a:tcPr>
                </a:tc>
                <a:tc>
                  <a:txBody>
                    <a:bodyPr/>
                    <a:lstStyle/>
                    <a:p>
                      <a:pPr algn="l" indent="0" marL="0">
                        <a:buNone/>
                      </a:pPr>
                      <a:r>
                        <a:rPr lang="en-US" sz="1050" dirty="0">
                          <a:solidFill>
                            <a:srgbClr val="3A4152"/>
                          </a:solidFill>
                          <a:latin typeface="Calibri" pitchFamily="34" charset="0"/>
                          <a:ea typeface="Calibri" pitchFamily="34" charset="-122"/>
                          <a:cs typeface="Calibri" pitchFamily="34" charset="-120"/>
                        </a:rPr>
                        <a:t>Prevent data theft kalau laptop hilang</a:t>
                      </a:r>
                      <a:endParaRPr lang="en-US" sz="1050" dirty="0">
                        <a:latin typeface="Calibri" charset="0"/>
                        <a:ea typeface="Calibri" charset="0"/>
                        <a:cs typeface="Calibri" charset="0"/>
                      </a:endParaRPr>
                    </a:p>
                  </a:txBody>
                  <a:tcPr marL="109728" marR="109728" marT="73152" marB="73152" anchor="ctr">
                    <a:lnL w="9525" cap="flat" cmpd="sng" algn="ctr">
                      <a:solidFill>
                        <a:srgbClr val="D7DEE8"/>
                      </a:solidFill>
                      <a:prstDash val="solid"/>
                      <a:round/>
                      <a:headEnd type="none" w="med" len="med"/>
                      <a:tailEnd type="none" w="med" len="med"/>
                    </a:lnL>
                    <a:lnR w="9525" cap="flat" cmpd="sng" algn="ctr">
                      <a:solidFill>
                        <a:srgbClr val="D7DEE8"/>
                      </a:solidFill>
                      <a:prstDash val="solid"/>
                      <a:round/>
                      <a:headEnd type="none" w="med" len="med"/>
                      <a:tailEnd type="none" w="med" len="med"/>
                    </a:lnR>
                    <a:lnT w="9525" cap="flat" cmpd="sng" algn="ctr">
                      <a:solidFill>
                        <a:srgbClr val="D7DEE8"/>
                      </a:solidFill>
                      <a:prstDash val="solid"/>
                      <a:round/>
                      <a:headEnd type="none" w="med" len="med"/>
                      <a:tailEnd type="none" w="med" len="med"/>
                    </a:lnT>
                    <a:lnB w="9525" cap="flat" cmpd="sng" algn="ctr">
                      <a:solidFill>
                        <a:srgbClr val="D7DEE8"/>
                      </a:solidFill>
                      <a:prstDash val="solid"/>
                      <a:round/>
                      <a:headEnd type="none" w="med" len="med"/>
                      <a:tailEnd type="none" w="med" len="med"/>
                    </a:lnB>
                    <a:solidFill>
                      <a:srgbClr val="F5F8FC"/>
                    </a:solidFill>
                  </a:tcPr>
                </a:tc>
              </a:tr>
              <a:tr h="1005840">
                <a:tc>
                  <a:txBody>
                    <a:bodyPr/>
                    <a:lstStyle/>
                    <a:p>
                      <a:pPr algn="l" indent="0" marL="0">
                        <a:buNone/>
                      </a:pPr>
                      <a:r>
                        <a:rPr lang="en-US" sz="1050" b="1" dirty="0">
                          <a:solidFill>
                            <a:srgbClr val="1B2A4A"/>
                          </a:solidFill>
                          <a:latin typeface="Calibri" pitchFamily="34" charset="0"/>
                          <a:ea typeface="Calibri" pitchFamily="34" charset="-122"/>
                          <a:cs typeface="Calibri" pitchFamily="34" charset="-120"/>
                        </a:rPr>
                        <a:t>Archive Compliance</a:t>
                      </a:r>
                      <a:endParaRPr lang="en-US" sz="1050" dirty="0">
                        <a:latin typeface="Calibri" charset="0"/>
                        <a:ea typeface="Calibri" charset="0"/>
                        <a:cs typeface="Calibri" charset="0"/>
                      </a:endParaRPr>
                    </a:p>
                  </a:txBody>
                  <a:tcPr marL="109728" marR="109728" marT="73152" marB="73152" anchor="ctr">
                    <a:lnL w="9525" cap="flat" cmpd="sng" algn="ctr">
                      <a:solidFill>
                        <a:srgbClr val="D7DEE8"/>
                      </a:solidFill>
                      <a:prstDash val="solid"/>
                      <a:round/>
                      <a:headEnd type="none" w="med" len="med"/>
                      <a:tailEnd type="none" w="med" len="med"/>
                    </a:lnL>
                    <a:lnR w="9525" cap="flat" cmpd="sng" algn="ctr">
                      <a:solidFill>
                        <a:srgbClr val="D7DEE8"/>
                      </a:solidFill>
                      <a:prstDash val="solid"/>
                      <a:round/>
                      <a:headEnd type="none" w="med" len="med"/>
                      <a:tailEnd type="none" w="med" len="med"/>
                    </a:lnR>
                    <a:lnT w="9525" cap="flat" cmpd="sng" algn="ctr">
                      <a:solidFill>
                        <a:srgbClr val="D7DEE8"/>
                      </a:solidFill>
                      <a:prstDash val="solid"/>
                      <a:round/>
                      <a:headEnd type="none" w="med" len="med"/>
                      <a:tailEnd type="none" w="med" len="med"/>
                    </a:lnT>
                    <a:lnB w="9525" cap="flat" cmpd="sng" algn="ctr">
                      <a:solidFill>
                        <a:srgbClr val="D7DEE8"/>
                      </a:solidFill>
                      <a:prstDash val="solid"/>
                      <a:round/>
                      <a:headEnd type="none" w="med" len="med"/>
                      <a:tailEnd type="none" w="med" len="med"/>
                    </a:lnB>
                    <a:solidFill>
                      <a:srgbClr val="FFFFFF"/>
                    </a:solidFill>
                  </a:tcPr>
                </a:tc>
                <a:tc>
                  <a:txBody>
                    <a:bodyPr/>
                    <a:lstStyle/>
                    <a:p>
                      <a:pPr algn="l" indent="0" marL="0">
                        <a:buNone/>
                      </a:pPr>
                      <a:r>
                        <a:rPr lang="en-US" sz="1050" dirty="0">
                          <a:solidFill>
                            <a:srgbClr val="3A4152"/>
                          </a:solidFill>
                          <a:latin typeface="Calibri" pitchFamily="34" charset="0"/>
                          <a:ea typeface="Calibri" pitchFamily="34" charset="-122"/>
                          <a:cs typeface="Calibri" pitchFamily="34" charset="-120"/>
                        </a:rPr>
                        <a:t>Long-term retention sesuai regulasi</a:t>
                      </a:r>
                      <a:endParaRPr lang="en-US" sz="1050" dirty="0">
                        <a:latin typeface="Calibri" charset="0"/>
                        <a:ea typeface="Calibri" charset="0"/>
                        <a:cs typeface="Calibri" charset="0"/>
                      </a:endParaRPr>
                    </a:p>
                  </a:txBody>
                  <a:tcPr marL="109728" marR="109728" marT="73152" marB="73152" anchor="ctr">
                    <a:lnL w="9525" cap="flat" cmpd="sng" algn="ctr">
                      <a:solidFill>
                        <a:srgbClr val="D7DEE8"/>
                      </a:solidFill>
                      <a:prstDash val="solid"/>
                      <a:round/>
                      <a:headEnd type="none" w="med" len="med"/>
                      <a:tailEnd type="none" w="med" len="med"/>
                    </a:lnL>
                    <a:lnR w="9525" cap="flat" cmpd="sng" algn="ctr">
                      <a:solidFill>
                        <a:srgbClr val="D7DEE8"/>
                      </a:solidFill>
                      <a:prstDash val="solid"/>
                      <a:round/>
                      <a:headEnd type="none" w="med" len="med"/>
                      <a:tailEnd type="none" w="med" len="med"/>
                    </a:lnR>
                    <a:lnT w="9525" cap="flat" cmpd="sng" algn="ctr">
                      <a:solidFill>
                        <a:srgbClr val="D7DEE8"/>
                      </a:solidFill>
                      <a:prstDash val="solid"/>
                      <a:round/>
                      <a:headEnd type="none" w="med" len="med"/>
                      <a:tailEnd type="none" w="med" len="med"/>
                    </a:lnT>
                    <a:lnB w="9525" cap="flat" cmpd="sng" algn="ctr">
                      <a:solidFill>
                        <a:srgbClr val="D7DEE8"/>
                      </a:solidFill>
                      <a:prstDash val="solid"/>
                      <a:round/>
                      <a:headEnd type="none" w="med" len="med"/>
                      <a:tailEnd type="none" w="med" len="med"/>
                    </a:lnB>
                    <a:solidFill>
                      <a:srgbClr val="FFFFFF"/>
                    </a:solidFill>
                  </a:tcPr>
                </a:tc>
                <a:tc>
                  <a:txBody>
                    <a:bodyPr/>
                    <a:lstStyle/>
                    <a:p>
                      <a:pPr algn="l" indent="0" marL="0">
                        <a:buNone/>
                      </a:pPr>
                      <a:r>
                        <a:rPr lang="en-US" sz="1050" dirty="0">
                          <a:solidFill>
                            <a:srgbClr val="3A4152"/>
                          </a:solidFill>
                          <a:latin typeface="Calibri" pitchFamily="34" charset="0"/>
                          <a:ea typeface="Calibri" pitchFamily="34" charset="-122"/>
                          <a:cs typeface="Calibri" pitchFamily="34" charset="-120"/>
                        </a:rPr>
                        <a:t>Siap untuk audit 7+ tahun</a:t>
                      </a:r>
                      <a:endParaRPr lang="en-US" sz="1050" dirty="0">
                        <a:latin typeface="Calibri" charset="0"/>
                        <a:ea typeface="Calibri" charset="0"/>
                        <a:cs typeface="Calibri" charset="0"/>
                      </a:endParaRPr>
                    </a:p>
                  </a:txBody>
                  <a:tcPr marL="109728" marR="109728" marT="73152" marB="73152" anchor="ctr">
                    <a:lnL w="9525" cap="flat" cmpd="sng" algn="ctr">
                      <a:solidFill>
                        <a:srgbClr val="D7DEE8"/>
                      </a:solidFill>
                      <a:prstDash val="solid"/>
                      <a:round/>
                      <a:headEnd type="none" w="med" len="med"/>
                      <a:tailEnd type="none" w="med" len="med"/>
                    </a:lnL>
                    <a:lnR w="9525" cap="flat" cmpd="sng" algn="ctr">
                      <a:solidFill>
                        <a:srgbClr val="D7DEE8"/>
                      </a:solidFill>
                      <a:prstDash val="solid"/>
                      <a:round/>
                      <a:headEnd type="none" w="med" len="med"/>
                      <a:tailEnd type="none" w="med" len="med"/>
                    </a:lnR>
                    <a:lnT w="9525" cap="flat" cmpd="sng" algn="ctr">
                      <a:solidFill>
                        <a:srgbClr val="D7DEE8"/>
                      </a:solidFill>
                      <a:prstDash val="solid"/>
                      <a:round/>
                      <a:headEnd type="none" w="med" len="med"/>
                      <a:tailEnd type="none" w="med" len="med"/>
                    </a:lnT>
                    <a:lnB w="9525" cap="flat" cmpd="sng" algn="ctr">
                      <a:solidFill>
                        <a:srgbClr val="D7DEE8"/>
                      </a:solidFill>
                      <a:prstDash val="solid"/>
                      <a:round/>
                      <a:headEnd type="none" w="med" len="med"/>
                      <a:tailEnd type="none" w="med" len="med"/>
                    </a:lnB>
                    <a:solidFill>
                      <a:srgbClr val="FFFFFF"/>
                    </a:solidFill>
                  </a:tcPr>
                </a:tc>
              </a:tr>
            </a:tbl>
          </a:graphicData>
        </a:graphic>
      </p:graphicFrame>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bg>
      <p:bgPr>
        <a:solidFill>
          <a:srgbClr val="EAF0F8"/>
        </a:solidFill>
      </p:bgPr>
    </p:bg>
    <p:spTree>
      <p:nvGrpSpPr>
        <p:cNvPr id="1" name=""/>
        <p:cNvGrpSpPr/>
        <p:nvPr/>
      </p:nvGrpSpPr>
      <p:grpSpPr>
        <a:xfrm>
          <a:off x="0" y="0"/>
          <a:ext cx="0" cy="0"/>
          <a:chOff x="0" y="0"/>
          <a:chExt cx="0" cy="0"/>
        </a:xfrm>
      </p:grpSpPr>
      <p:sp>
        <p:nvSpPr>
          <p:cNvPr id="2" name="Text 0"/>
          <p:cNvSpPr/>
          <p:nvPr/>
        </p:nvSpPr>
        <p:spPr>
          <a:xfrm>
            <a:off x="822960" y="2423160"/>
            <a:ext cx="7315200" cy="365760"/>
          </a:xfrm>
          <a:prstGeom prst="rect">
            <a:avLst/>
          </a:prstGeom>
          <a:noFill/>
          <a:ln/>
        </p:spPr>
        <p:txBody>
          <a:bodyPr wrap="square" lIns="0" tIns="0" rIns="0" bIns="0" rtlCol="0" anchor="ctr"/>
          <a:lstStyle/>
          <a:p>
            <a:pPr indent="0" marL="0">
              <a:buNone/>
            </a:pPr>
            <a:r>
              <a:rPr lang="en-US" sz="1200" b="1" spc="200" kern="0" dirty="0">
                <a:solidFill>
                  <a:srgbClr val="C9962C"/>
                </a:solidFill>
                <a:latin typeface="Calibri" pitchFamily="34" charset="0"/>
                <a:ea typeface="Calibri" pitchFamily="34" charset="-122"/>
                <a:cs typeface="Calibri" pitchFamily="34" charset="-120"/>
              </a:rPr>
              <a:t>OPENTEXT</a:t>
            </a:r>
            <a:endParaRPr lang="en-US" sz="1200" dirty="0"/>
          </a:p>
        </p:txBody>
      </p:sp>
      <p:sp>
        <p:nvSpPr>
          <p:cNvPr id="3" name="Shape 1"/>
          <p:cNvSpPr/>
          <p:nvPr/>
        </p:nvSpPr>
        <p:spPr>
          <a:xfrm>
            <a:off x="804672" y="2788920"/>
            <a:ext cx="822960" cy="822960"/>
          </a:xfrm>
          <a:prstGeom prst="roundRect">
            <a:avLst>
              <a:gd name="adj" fmla="val 15556"/>
            </a:avLst>
          </a:prstGeom>
          <a:solidFill>
            <a:srgbClr val="1B2A4A"/>
          </a:solidFill>
          <a:ln/>
        </p:spPr>
      </p:sp>
      <p:sp>
        <p:nvSpPr>
          <p:cNvPr id="4" name="Text 2"/>
          <p:cNvSpPr/>
          <p:nvPr/>
        </p:nvSpPr>
        <p:spPr>
          <a:xfrm>
            <a:off x="804672" y="2788920"/>
            <a:ext cx="822960" cy="822960"/>
          </a:xfrm>
          <a:prstGeom prst="rect">
            <a:avLst/>
          </a:prstGeom>
          <a:noFill/>
          <a:ln/>
        </p:spPr>
        <p:txBody>
          <a:bodyPr wrap="square" lIns="0" tIns="0" rIns="0" bIns="0" rtlCol="0" anchor="ctr"/>
          <a:lstStyle/>
          <a:p>
            <a:pPr algn="ctr" indent="0" marL="0">
              <a:buNone/>
            </a:pPr>
            <a:r>
              <a:rPr lang="en-US" sz="3000" b="1" dirty="0">
                <a:solidFill>
                  <a:srgbClr val="C9962C"/>
                </a:solidFill>
                <a:latin typeface="Calibri" pitchFamily="34" charset="0"/>
                <a:ea typeface="Calibri" pitchFamily="34" charset="-122"/>
                <a:cs typeface="Calibri" pitchFamily="34" charset="-120"/>
              </a:rPr>
              <a:t>U</a:t>
            </a:r>
            <a:endParaRPr lang="en-US" sz="3000" dirty="0"/>
          </a:p>
        </p:txBody>
      </p:sp>
      <p:sp>
        <p:nvSpPr>
          <p:cNvPr id="5" name="Text 3"/>
          <p:cNvSpPr/>
          <p:nvPr/>
        </p:nvSpPr>
        <p:spPr>
          <a:xfrm>
            <a:off x="1828800" y="2880360"/>
            <a:ext cx="8686800" cy="685800"/>
          </a:xfrm>
          <a:prstGeom prst="rect">
            <a:avLst/>
          </a:prstGeom>
          <a:noFill/>
          <a:ln/>
        </p:spPr>
        <p:txBody>
          <a:bodyPr wrap="square" lIns="0" tIns="0" rIns="0" bIns="0" rtlCol="0" anchor="ctr"/>
          <a:lstStyle/>
          <a:p>
            <a:pPr indent="0" marL="0">
              <a:buNone/>
            </a:pPr>
            <a:r>
              <a:rPr lang="en-US" sz="3000" b="1" dirty="0">
                <a:solidFill>
                  <a:srgbClr val="1B2A4A"/>
                </a:solidFill>
                <a:latin typeface="Calibri" pitchFamily="34" charset="0"/>
                <a:ea typeface="Calibri" pitchFamily="34" charset="-122"/>
                <a:cs typeface="Calibri" pitchFamily="34" charset="-120"/>
              </a:rPr>
              <a:t>Usecase</a:t>
            </a:r>
            <a:endParaRPr lang="en-US" sz="3000"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502920" y="320040"/>
            <a:ext cx="8229600" cy="292608"/>
          </a:xfrm>
          <a:prstGeom prst="rect">
            <a:avLst/>
          </a:prstGeom>
          <a:noFill/>
          <a:ln/>
        </p:spPr>
        <p:txBody>
          <a:bodyPr wrap="square" lIns="0" tIns="0" rIns="0" bIns="0" rtlCol="0" anchor="ctr"/>
          <a:lstStyle/>
          <a:p>
            <a:pPr indent="0" marL="0">
              <a:buNone/>
            </a:pPr>
            <a:r>
              <a:rPr lang="en-US" sz="1150" b="1" spc="150" kern="0" dirty="0">
                <a:solidFill>
                  <a:srgbClr val="C9962C"/>
                </a:solidFill>
                <a:latin typeface="Calibri" pitchFamily="34" charset="0"/>
                <a:ea typeface="Calibri" pitchFamily="34" charset="-122"/>
                <a:cs typeface="Calibri" pitchFamily="34" charset="-120"/>
              </a:rPr>
              <a:t>OPENTEXT</a:t>
            </a:r>
            <a:endParaRPr lang="en-US" sz="1150" dirty="0"/>
          </a:p>
        </p:txBody>
      </p:sp>
      <p:sp>
        <p:nvSpPr>
          <p:cNvPr id="3" name="Text 1"/>
          <p:cNvSpPr/>
          <p:nvPr/>
        </p:nvSpPr>
        <p:spPr>
          <a:xfrm>
            <a:off x="502920" y="621792"/>
            <a:ext cx="10607040" cy="502920"/>
          </a:xfrm>
          <a:prstGeom prst="rect">
            <a:avLst/>
          </a:prstGeom>
          <a:noFill/>
          <a:ln/>
        </p:spPr>
        <p:txBody>
          <a:bodyPr wrap="square" lIns="0" tIns="0" rIns="0" bIns="0" rtlCol="0" anchor="ctr"/>
          <a:lstStyle/>
          <a:p>
            <a:pPr indent="0" marL="0">
              <a:buNone/>
            </a:pPr>
            <a:r>
              <a:rPr lang="en-US" sz="2300" b="1" dirty="0">
                <a:solidFill>
                  <a:srgbClr val="1B2A4A"/>
                </a:solidFill>
                <a:latin typeface="Calibri" pitchFamily="34" charset="0"/>
                <a:ea typeface="Calibri" pitchFamily="34" charset="-122"/>
                <a:cs typeface="Calibri" pitchFamily="34" charset="-120"/>
              </a:rPr>
              <a:t>Usecase  •  AVIATOR AI</a:t>
            </a:r>
            <a:endParaRPr lang="en-US" sz="2300" dirty="0"/>
          </a:p>
        </p:txBody>
      </p:sp>
      <p:sp>
        <p:nvSpPr>
          <p:cNvPr id="4" name="Text 2"/>
          <p:cNvSpPr/>
          <p:nvPr/>
        </p:nvSpPr>
        <p:spPr>
          <a:xfrm>
            <a:off x="502920" y="1207008"/>
            <a:ext cx="10607040" cy="594360"/>
          </a:xfrm>
          <a:prstGeom prst="rect">
            <a:avLst/>
          </a:prstGeom>
          <a:noFill/>
          <a:ln/>
        </p:spPr>
        <p:txBody>
          <a:bodyPr wrap="square" lIns="0" tIns="0" rIns="0" bIns="0" rtlCol="0" anchor="t"/>
          <a:lstStyle/>
          <a:p>
            <a:pPr indent="0" marL="0">
              <a:buNone/>
            </a:pPr>
            <a:r>
              <a:rPr lang="en-US" sz="1250" i="1" dirty="0">
                <a:solidFill>
                  <a:srgbClr val="6B7686"/>
                </a:solidFill>
                <a:latin typeface="Calibri" pitchFamily="34" charset="0"/>
                <a:ea typeface="Calibri" pitchFamily="34" charset="-122"/>
                <a:cs typeface="Calibri" pitchFamily="34" charset="-120"/>
              </a:rPr>
              <a:t>Asisten AI generatif untuk pencarian dokumen, ringkas dokumen, terjemah, dan generate konten otomatis.</a:t>
            </a:r>
            <a:endParaRPr lang="en-US" sz="1250" dirty="0"/>
          </a:p>
        </p:txBody>
      </p:sp>
      <p:sp>
        <p:nvSpPr>
          <p:cNvPr id="5" name="Text 3"/>
          <p:cNvSpPr/>
          <p:nvPr/>
        </p:nvSpPr>
        <p:spPr>
          <a:xfrm>
            <a:off x="502920" y="1874520"/>
            <a:ext cx="5486400" cy="274320"/>
          </a:xfrm>
          <a:prstGeom prst="rect">
            <a:avLst/>
          </a:prstGeom>
          <a:noFill/>
          <a:ln/>
        </p:spPr>
        <p:txBody>
          <a:bodyPr wrap="square" lIns="0" tIns="0" rIns="0" bIns="0" rtlCol="0" anchor="ctr"/>
          <a:lstStyle/>
          <a:p>
            <a:pPr indent="0" marL="0">
              <a:buNone/>
            </a:pPr>
            <a:r>
              <a:rPr lang="en-US" sz="1100" b="1" spc="150" kern="0" dirty="0">
                <a:solidFill>
                  <a:srgbClr val="C9962C"/>
                </a:solidFill>
                <a:latin typeface="Calibri" pitchFamily="34" charset="0"/>
                <a:ea typeface="Calibri" pitchFamily="34" charset="-122"/>
                <a:cs typeface="Calibri" pitchFamily="34" charset="-120"/>
              </a:rPr>
              <a:t>USECASE UTAMA</a:t>
            </a:r>
            <a:endParaRPr lang="en-US" sz="1100" dirty="0"/>
          </a:p>
        </p:txBody>
      </p:sp>
      <p:sp>
        <p:nvSpPr>
          <p:cNvPr id="6" name="Shape 4"/>
          <p:cNvSpPr/>
          <p:nvPr/>
        </p:nvSpPr>
        <p:spPr>
          <a:xfrm>
            <a:off x="502920" y="2249424"/>
            <a:ext cx="100584" cy="100584"/>
          </a:xfrm>
          <a:prstGeom prst="ellipse">
            <a:avLst/>
          </a:prstGeom>
          <a:solidFill>
            <a:srgbClr val="C9962C"/>
          </a:solidFill>
          <a:ln/>
        </p:spPr>
      </p:sp>
      <p:sp>
        <p:nvSpPr>
          <p:cNvPr id="7" name="Text 5"/>
          <p:cNvSpPr/>
          <p:nvPr/>
        </p:nvSpPr>
        <p:spPr>
          <a:xfrm>
            <a:off x="722376" y="2157984"/>
            <a:ext cx="5221224" cy="402336"/>
          </a:xfrm>
          <a:prstGeom prst="rect">
            <a:avLst/>
          </a:prstGeom>
          <a:noFill/>
          <a:ln/>
        </p:spPr>
        <p:txBody>
          <a:bodyPr wrap="square" lIns="0" tIns="0" rIns="0" bIns="0" rtlCol="0" anchor="t"/>
          <a:lstStyle/>
          <a:p>
            <a:pPr indent="0" marL="0">
              <a:buNone/>
            </a:pPr>
            <a:r>
              <a:rPr lang="en-US" sz="1150" dirty="0">
                <a:solidFill>
                  <a:srgbClr val="3A4152"/>
                </a:solidFill>
                <a:latin typeface="Calibri" pitchFamily="34" charset="0"/>
                <a:ea typeface="Calibri" pitchFamily="34" charset="-122"/>
                <a:cs typeface="Calibri" pitchFamily="34" charset="-120"/>
              </a:rPr>
              <a:t>Pencarian dokumen via chat (AI pahami konteks)</a:t>
            </a:r>
            <a:endParaRPr lang="en-US" sz="1150" dirty="0"/>
          </a:p>
        </p:txBody>
      </p:sp>
      <p:sp>
        <p:nvSpPr>
          <p:cNvPr id="8" name="Shape 6"/>
          <p:cNvSpPr/>
          <p:nvPr/>
        </p:nvSpPr>
        <p:spPr>
          <a:xfrm>
            <a:off x="502920" y="2761488"/>
            <a:ext cx="100584" cy="100584"/>
          </a:xfrm>
          <a:prstGeom prst="ellipse">
            <a:avLst/>
          </a:prstGeom>
          <a:solidFill>
            <a:srgbClr val="C9962C"/>
          </a:solidFill>
          <a:ln/>
        </p:spPr>
      </p:sp>
      <p:sp>
        <p:nvSpPr>
          <p:cNvPr id="9" name="Text 7"/>
          <p:cNvSpPr/>
          <p:nvPr/>
        </p:nvSpPr>
        <p:spPr>
          <a:xfrm>
            <a:off x="722376" y="2670048"/>
            <a:ext cx="5221224" cy="402336"/>
          </a:xfrm>
          <a:prstGeom prst="rect">
            <a:avLst/>
          </a:prstGeom>
          <a:noFill/>
          <a:ln/>
        </p:spPr>
        <p:txBody>
          <a:bodyPr wrap="square" lIns="0" tIns="0" rIns="0" bIns="0" rtlCol="0" anchor="t"/>
          <a:lstStyle/>
          <a:p>
            <a:pPr indent="0" marL="0">
              <a:buNone/>
            </a:pPr>
            <a:r>
              <a:rPr lang="en-US" sz="1150" dirty="0">
                <a:solidFill>
                  <a:srgbClr val="3A4152"/>
                </a:solidFill>
                <a:latin typeface="Calibri" pitchFamily="34" charset="0"/>
                <a:ea typeface="Calibri" pitchFamily="34" charset="-122"/>
                <a:cs typeface="Calibri" pitchFamily="34" charset="-120"/>
              </a:rPr>
              <a:t>Ringkasan otomatis dokumen panjang</a:t>
            </a:r>
            <a:endParaRPr lang="en-US" sz="1150" dirty="0"/>
          </a:p>
        </p:txBody>
      </p:sp>
      <p:sp>
        <p:nvSpPr>
          <p:cNvPr id="10" name="Shape 8"/>
          <p:cNvSpPr/>
          <p:nvPr/>
        </p:nvSpPr>
        <p:spPr>
          <a:xfrm>
            <a:off x="502920" y="3273552"/>
            <a:ext cx="100584" cy="100584"/>
          </a:xfrm>
          <a:prstGeom prst="ellipse">
            <a:avLst/>
          </a:prstGeom>
          <a:solidFill>
            <a:srgbClr val="C9962C"/>
          </a:solidFill>
          <a:ln/>
        </p:spPr>
      </p:sp>
      <p:sp>
        <p:nvSpPr>
          <p:cNvPr id="11" name="Text 9"/>
          <p:cNvSpPr/>
          <p:nvPr/>
        </p:nvSpPr>
        <p:spPr>
          <a:xfrm>
            <a:off x="722376" y="3182112"/>
            <a:ext cx="5221224" cy="402336"/>
          </a:xfrm>
          <a:prstGeom prst="rect">
            <a:avLst/>
          </a:prstGeom>
          <a:noFill/>
          <a:ln/>
        </p:spPr>
        <p:txBody>
          <a:bodyPr wrap="square" lIns="0" tIns="0" rIns="0" bIns="0" rtlCol="0" anchor="t"/>
          <a:lstStyle/>
          <a:p>
            <a:pPr indent="0" marL="0">
              <a:buNone/>
            </a:pPr>
            <a:r>
              <a:rPr lang="en-US" sz="1150" dirty="0">
                <a:solidFill>
                  <a:srgbClr val="3A4152"/>
                </a:solidFill>
                <a:latin typeface="Calibri" pitchFamily="34" charset="0"/>
                <a:ea typeface="Calibri" pitchFamily="34" charset="-122"/>
                <a:cs typeface="Calibri" pitchFamily="34" charset="-120"/>
              </a:rPr>
              <a:t>Terjemahan dokumen 100+ bahasa</a:t>
            </a:r>
            <a:endParaRPr lang="en-US" sz="1150" dirty="0"/>
          </a:p>
        </p:txBody>
      </p:sp>
      <p:sp>
        <p:nvSpPr>
          <p:cNvPr id="12" name="Shape 10"/>
          <p:cNvSpPr/>
          <p:nvPr/>
        </p:nvSpPr>
        <p:spPr>
          <a:xfrm>
            <a:off x="502920" y="3785616"/>
            <a:ext cx="100584" cy="100584"/>
          </a:xfrm>
          <a:prstGeom prst="ellipse">
            <a:avLst/>
          </a:prstGeom>
          <a:solidFill>
            <a:srgbClr val="C9962C"/>
          </a:solidFill>
          <a:ln/>
        </p:spPr>
      </p:sp>
      <p:sp>
        <p:nvSpPr>
          <p:cNvPr id="13" name="Text 11"/>
          <p:cNvSpPr/>
          <p:nvPr/>
        </p:nvSpPr>
        <p:spPr>
          <a:xfrm>
            <a:off x="722376" y="3694176"/>
            <a:ext cx="5221224" cy="402336"/>
          </a:xfrm>
          <a:prstGeom prst="rect">
            <a:avLst/>
          </a:prstGeom>
          <a:noFill/>
          <a:ln/>
        </p:spPr>
        <p:txBody>
          <a:bodyPr wrap="square" lIns="0" tIns="0" rIns="0" bIns="0" rtlCol="0" anchor="t"/>
          <a:lstStyle/>
          <a:p>
            <a:pPr indent="0" marL="0">
              <a:buNone/>
            </a:pPr>
            <a:r>
              <a:rPr lang="en-US" sz="1150" dirty="0">
                <a:solidFill>
                  <a:srgbClr val="3A4152"/>
                </a:solidFill>
                <a:latin typeface="Calibri" pitchFamily="34" charset="0"/>
                <a:ea typeface="Calibri" pitchFamily="34" charset="-122"/>
                <a:cs typeface="Calibri" pitchFamily="34" charset="-120"/>
              </a:rPr>
              <a:t>Auto-draft email, proposal, laporan</a:t>
            </a:r>
            <a:endParaRPr lang="en-US" sz="1150" dirty="0"/>
          </a:p>
        </p:txBody>
      </p:sp>
      <p:sp>
        <p:nvSpPr>
          <p:cNvPr id="14" name="Shape 12"/>
          <p:cNvSpPr/>
          <p:nvPr/>
        </p:nvSpPr>
        <p:spPr>
          <a:xfrm>
            <a:off x="6245352" y="2249424"/>
            <a:ext cx="100584" cy="100584"/>
          </a:xfrm>
          <a:prstGeom prst="ellipse">
            <a:avLst/>
          </a:prstGeom>
          <a:solidFill>
            <a:srgbClr val="C9962C"/>
          </a:solidFill>
          <a:ln/>
        </p:spPr>
      </p:sp>
      <p:sp>
        <p:nvSpPr>
          <p:cNvPr id="15" name="Text 13"/>
          <p:cNvSpPr/>
          <p:nvPr/>
        </p:nvSpPr>
        <p:spPr>
          <a:xfrm>
            <a:off x="6464808" y="2157984"/>
            <a:ext cx="5221224" cy="402336"/>
          </a:xfrm>
          <a:prstGeom prst="rect">
            <a:avLst/>
          </a:prstGeom>
          <a:noFill/>
          <a:ln/>
        </p:spPr>
        <p:txBody>
          <a:bodyPr wrap="square" lIns="0" tIns="0" rIns="0" bIns="0" rtlCol="0" anchor="t"/>
          <a:lstStyle/>
          <a:p>
            <a:pPr indent="0" marL="0">
              <a:buNone/>
            </a:pPr>
            <a:r>
              <a:rPr lang="en-US" sz="1150" dirty="0">
                <a:solidFill>
                  <a:srgbClr val="3A4152"/>
                </a:solidFill>
                <a:latin typeface="Calibri" pitchFamily="34" charset="0"/>
                <a:ea typeface="Calibri" pitchFamily="34" charset="-122"/>
                <a:cs typeface="Calibri" pitchFamily="34" charset="-120"/>
              </a:rPr>
              <a:t>Virtual agent untuk IT support 24/7</a:t>
            </a:r>
            <a:endParaRPr lang="en-US" sz="1150" dirty="0"/>
          </a:p>
        </p:txBody>
      </p:sp>
      <p:sp>
        <p:nvSpPr>
          <p:cNvPr id="16" name="Shape 14"/>
          <p:cNvSpPr/>
          <p:nvPr/>
        </p:nvSpPr>
        <p:spPr>
          <a:xfrm>
            <a:off x="6245352" y="2761488"/>
            <a:ext cx="100584" cy="100584"/>
          </a:xfrm>
          <a:prstGeom prst="ellipse">
            <a:avLst/>
          </a:prstGeom>
          <a:solidFill>
            <a:srgbClr val="C9962C"/>
          </a:solidFill>
          <a:ln/>
        </p:spPr>
      </p:sp>
      <p:sp>
        <p:nvSpPr>
          <p:cNvPr id="17" name="Text 15"/>
          <p:cNvSpPr/>
          <p:nvPr/>
        </p:nvSpPr>
        <p:spPr>
          <a:xfrm>
            <a:off x="6464808" y="2670048"/>
            <a:ext cx="5221224" cy="402336"/>
          </a:xfrm>
          <a:prstGeom prst="rect">
            <a:avLst/>
          </a:prstGeom>
          <a:noFill/>
          <a:ln/>
        </p:spPr>
        <p:txBody>
          <a:bodyPr wrap="square" lIns="0" tIns="0" rIns="0" bIns="0" rtlCol="0" anchor="t"/>
          <a:lstStyle/>
          <a:p>
            <a:pPr indent="0" marL="0">
              <a:buNone/>
            </a:pPr>
            <a:r>
              <a:rPr lang="en-US" sz="1150" dirty="0">
                <a:solidFill>
                  <a:srgbClr val="3A4152"/>
                </a:solidFill>
                <a:latin typeface="Calibri" pitchFamily="34" charset="0"/>
                <a:ea typeface="Calibri" pitchFamily="34" charset="-122"/>
                <a:cs typeface="Calibri" pitchFamily="34" charset="-120"/>
              </a:rPr>
              <a:t>Test case generation untuk developer</a:t>
            </a:r>
            <a:endParaRPr lang="en-US" sz="1150" dirty="0"/>
          </a:p>
        </p:txBody>
      </p:sp>
      <p:sp>
        <p:nvSpPr>
          <p:cNvPr id="18" name="Shape 16"/>
          <p:cNvSpPr/>
          <p:nvPr/>
        </p:nvSpPr>
        <p:spPr>
          <a:xfrm>
            <a:off x="6245352" y="3273552"/>
            <a:ext cx="100584" cy="100584"/>
          </a:xfrm>
          <a:prstGeom prst="ellipse">
            <a:avLst/>
          </a:prstGeom>
          <a:solidFill>
            <a:srgbClr val="C9962C"/>
          </a:solidFill>
          <a:ln/>
        </p:spPr>
      </p:sp>
      <p:sp>
        <p:nvSpPr>
          <p:cNvPr id="19" name="Text 17"/>
          <p:cNvSpPr/>
          <p:nvPr/>
        </p:nvSpPr>
        <p:spPr>
          <a:xfrm>
            <a:off x="6464808" y="3182112"/>
            <a:ext cx="5221224" cy="402336"/>
          </a:xfrm>
          <a:prstGeom prst="rect">
            <a:avLst/>
          </a:prstGeom>
          <a:noFill/>
          <a:ln/>
        </p:spPr>
        <p:txBody>
          <a:bodyPr wrap="square" lIns="0" tIns="0" rIns="0" bIns="0" rtlCol="0" anchor="t"/>
          <a:lstStyle/>
          <a:p>
            <a:pPr indent="0" marL="0">
              <a:buNone/>
            </a:pPr>
            <a:r>
              <a:rPr lang="en-US" sz="1150" dirty="0">
                <a:solidFill>
                  <a:srgbClr val="3A4152"/>
                </a:solidFill>
                <a:latin typeface="Calibri" pitchFamily="34" charset="0"/>
                <a:ea typeface="Calibri" pitchFamily="34" charset="-122"/>
                <a:cs typeface="Calibri" pitchFamily="34" charset="-120"/>
              </a:rPr>
              <a:t>Connect dokumen related otomatis</a:t>
            </a:r>
            <a:endParaRPr lang="en-US" sz="1150" dirty="0"/>
          </a:p>
        </p:txBody>
      </p:sp>
      <p:sp>
        <p:nvSpPr>
          <p:cNvPr id="20" name="Shape 18"/>
          <p:cNvSpPr/>
          <p:nvPr/>
        </p:nvSpPr>
        <p:spPr>
          <a:xfrm>
            <a:off x="502920" y="5989320"/>
            <a:ext cx="11183112" cy="594360"/>
          </a:xfrm>
          <a:prstGeom prst="roundRect">
            <a:avLst>
              <a:gd name="adj" fmla="val 9231"/>
            </a:avLst>
          </a:prstGeom>
          <a:solidFill>
            <a:srgbClr val="1B2A4A"/>
          </a:solidFill>
          <a:ln/>
        </p:spPr>
      </p:sp>
      <p:sp>
        <p:nvSpPr>
          <p:cNvPr id="21" name="Text 19"/>
          <p:cNvSpPr/>
          <p:nvPr/>
        </p:nvSpPr>
        <p:spPr>
          <a:xfrm>
            <a:off x="777240" y="5989320"/>
            <a:ext cx="10607040" cy="594360"/>
          </a:xfrm>
          <a:prstGeom prst="rect">
            <a:avLst/>
          </a:prstGeom>
          <a:noFill/>
          <a:ln/>
        </p:spPr>
        <p:txBody>
          <a:bodyPr wrap="square" lIns="0" tIns="0" rIns="0" bIns="0" rtlCol="0" anchor="ctr"/>
          <a:lstStyle/>
          <a:p>
            <a:pPr indent="0" marL="0">
              <a:buNone/>
            </a:pPr>
            <a:r>
              <a:rPr lang="en-US" sz="1150" b="1" dirty="0">
                <a:solidFill>
                  <a:srgbClr val="C9962C"/>
                </a:solidFill>
                <a:latin typeface="Calibri" pitchFamily="34" charset="0"/>
                <a:ea typeface="Calibri" pitchFamily="34" charset="-122"/>
                <a:cs typeface="Calibri" pitchFamily="34" charset="-120"/>
              </a:rPr>
              <a:t>Solusi:  </a:t>
            </a:r>
            <a:pPr indent="0" marL="0">
              <a:buNone/>
            </a:pPr>
            <a:r>
              <a:rPr lang="en-US" sz="1150" dirty="0">
                <a:solidFill>
                  <a:srgbClr val="FFFFFF"/>
                </a:solidFill>
                <a:latin typeface="Calibri" pitchFamily="34" charset="0"/>
                <a:ea typeface="Calibri" pitchFamily="34" charset="-122"/>
                <a:cs typeface="Calibri" pitchFamily="34" charset="-120"/>
              </a:rPr>
              <a:t>AI assistant yang dipercaya enterprise - data tetap aman, tidak dipindah ke cloud publik.</a:t>
            </a:r>
            <a:endParaRPr lang="en-US" sz="1150"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502920" y="320040"/>
            <a:ext cx="8229600" cy="292608"/>
          </a:xfrm>
          <a:prstGeom prst="rect">
            <a:avLst/>
          </a:prstGeom>
          <a:noFill/>
          <a:ln/>
        </p:spPr>
        <p:txBody>
          <a:bodyPr wrap="square" lIns="0" tIns="0" rIns="0" bIns="0" rtlCol="0" anchor="ctr"/>
          <a:lstStyle/>
          <a:p>
            <a:pPr indent="0" marL="0">
              <a:buNone/>
            </a:pPr>
            <a:r>
              <a:rPr lang="en-US" sz="1150" b="1" spc="150" kern="0" dirty="0">
                <a:solidFill>
                  <a:srgbClr val="C9962C"/>
                </a:solidFill>
                <a:latin typeface="Calibri" pitchFamily="34" charset="0"/>
                <a:ea typeface="Calibri" pitchFamily="34" charset="-122"/>
                <a:cs typeface="Calibri" pitchFamily="34" charset="-120"/>
              </a:rPr>
              <a:t>OPENTEXT</a:t>
            </a:r>
            <a:endParaRPr lang="en-US" sz="1150" dirty="0"/>
          </a:p>
        </p:txBody>
      </p:sp>
      <p:sp>
        <p:nvSpPr>
          <p:cNvPr id="3" name="Text 1"/>
          <p:cNvSpPr/>
          <p:nvPr/>
        </p:nvSpPr>
        <p:spPr>
          <a:xfrm>
            <a:off x="502920" y="621792"/>
            <a:ext cx="10607040" cy="502920"/>
          </a:xfrm>
          <a:prstGeom prst="rect">
            <a:avLst/>
          </a:prstGeom>
          <a:noFill/>
          <a:ln/>
        </p:spPr>
        <p:txBody>
          <a:bodyPr wrap="square" lIns="0" tIns="0" rIns="0" bIns="0" rtlCol="0" anchor="ctr"/>
          <a:lstStyle/>
          <a:p>
            <a:pPr indent="0" marL="0">
              <a:buNone/>
            </a:pPr>
            <a:r>
              <a:rPr lang="en-US" sz="2300" b="1" dirty="0">
                <a:solidFill>
                  <a:srgbClr val="1B2A4A"/>
                </a:solidFill>
                <a:latin typeface="Calibri" pitchFamily="34" charset="0"/>
                <a:ea typeface="Calibri" pitchFamily="34" charset="-122"/>
                <a:cs typeface="Calibri" pitchFamily="34" charset="-120"/>
              </a:rPr>
              <a:t>Usecase  •  Business Network</a:t>
            </a:r>
            <a:endParaRPr lang="en-US" sz="2300" dirty="0"/>
          </a:p>
        </p:txBody>
      </p:sp>
      <p:sp>
        <p:nvSpPr>
          <p:cNvPr id="4" name="Text 2"/>
          <p:cNvSpPr/>
          <p:nvPr/>
        </p:nvSpPr>
        <p:spPr>
          <a:xfrm>
            <a:off x="502920" y="1207008"/>
            <a:ext cx="10607040" cy="594360"/>
          </a:xfrm>
          <a:prstGeom prst="rect">
            <a:avLst/>
          </a:prstGeom>
          <a:noFill/>
          <a:ln/>
        </p:spPr>
        <p:txBody>
          <a:bodyPr wrap="square" lIns="0" tIns="0" rIns="0" bIns="0" rtlCol="0" anchor="t"/>
          <a:lstStyle/>
          <a:p>
            <a:pPr indent="0" marL="0">
              <a:buNone/>
            </a:pPr>
            <a:r>
              <a:rPr lang="en-US" sz="1250" i="1" dirty="0">
                <a:solidFill>
                  <a:srgbClr val="6B7686"/>
                </a:solidFill>
                <a:latin typeface="Calibri" pitchFamily="34" charset="0"/>
                <a:ea typeface="Calibri" pitchFamily="34" charset="-122"/>
                <a:cs typeface="Calibri" pitchFamily="34" charset="-120"/>
              </a:rPr>
              <a:t>Platform B2B integration untuk automation supply chain - EDI, e-invoicing, trading partner management, real-time visibility.</a:t>
            </a:r>
            <a:endParaRPr lang="en-US" sz="1250" dirty="0"/>
          </a:p>
        </p:txBody>
      </p:sp>
      <p:sp>
        <p:nvSpPr>
          <p:cNvPr id="5" name="Text 3"/>
          <p:cNvSpPr/>
          <p:nvPr/>
        </p:nvSpPr>
        <p:spPr>
          <a:xfrm>
            <a:off x="502920" y="1874520"/>
            <a:ext cx="5486400" cy="274320"/>
          </a:xfrm>
          <a:prstGeom prst="rect">
            <a:avLst/>
          </a:prstGeom>
          <a:noFill/>
          <a:ln/>
        </p:spPr>
        <p:txBody>
          <a:bodyPr wrap="square" lIns="0" tIns="0" rIns="0" bIns="0" rtlCol="0" anchor="ctr"/>
          <a:lstStyle/>
          <a:p>
            <a:pPr indent="0" marL="0">
              <a:buNone/>
            </a:pPr>
            <a:r>
              <a:rPr lang="en-US" sz="1100" b="1" spc="150" kern="0" dirty="0">
                <a:solidFill>
                  <a:srgbClr val="C9962C"/>
                </a:solidFill>
                <a:latin typeface="Calibri" pitchFamily="34" charset="0"/>
                <a:ea typeface="Calibri" pitchFamily="34" charset="-122"/>
                <a:cs typeface="Calibri" pitchFamily="34" charset="-120"/>
              </a:rPr>
              <a:t>USECASE UTAMA</a:t>
            </a:r>
            <a:endParaRPr lang="en-US" sz="1100" dirty="0"/>
          </a:p>
        </p:txBody>
      </p:sp>
      <p:sp>
        <p:nvSpPr>
          <p:cNvPr id="6" name="Shape 4"/>
          <p:cNvSpPr/>
          <p:nvPr/>
        </p:nvSpPr>
        <p:spPr>
          <a:xfrm>
            <a:off x="502920" y="2249424"/>
            <a:ext cx="100584" cy="100584"/>
          </a:xfrm>
          <a:prstGeom prst="ellipse">
            <a:avLst/>
          </a:prstGeom>
          <a:solidFill>
            <a:srgbClr val="C9962C"/>
          </a:solidFill>
          <a:ln/>
        </p:spPr>
      </p:sp>
      <p:sp>
        <p:nvSpPr>
          <p:cNvPr id="7" name="Text 5"/>
          <p:cNvSpPr/>
          <p:nvPr/>
        </p:nvSpPr>
        <p:spPr>
          <a:xfrm>
            <a:off x="722376" y="2157984"/>
            <a:ext cx="5221224" cy="402336"/>
          </a:xfrm>
          <a:prstGeom prst="rect">
            <a:avLst/>
          </a:prstGeom>
          <a:noFill/>
          <a:ln/>
        </p:spPr>
        <p:txBody>
          <a:bodyPr wrap="square" lIns="0" tIns="0" rIns="0" bIns="0" rtlCol="0" anchor="t"/>
          <a:lstStyle/>
          <a:p>
            <a:pPr indent="0" marL="0">
              <a:buNone/>
            </a:pPr>
            <a:r>
              <a:rPr lang="en-US" sz="1150" dirty="0">
                <a:solidFill>
                  <a:srgbClr val="3A4152"/>
                </a:solidFill>
                <a:latin typeface="Calibri" pitchFamily="34" charset="0"/>
                <a:ea typeface="Calibri" pitchFamily="34" charset="-122"/>
                <a:cs typeface="Calibri" pitchFamily="34" charset="-120"/>
              </a:rPr>
              <a:t>EDI otomatis dengan supplier</a:t>
            </a:r>
            <a:endParaRPr lang="en-US" sz="1150" dirty="0"/>
          </a:p>
        </p:txBody>
      </p:sp>
      <p:sp>
        <p:nvSpPr>
          <p:cNvPr id="8" name="Shape 6"/>
          <p:cNvSpPr/>
          <p:nvPr/>
        </p:nvSpPr>
        <p:spPr>
          <a:xfrm>
            <a:off x="502920" y="2761488"/>
            <a:ext cx="100584" cy="100584"/>
          </a:xfrm>
          <a:prstGeom prst="ellipse">
            <a:avLst/>
          </a:prstGeom>
          <a:solidFill>
            <a:srgbClr val="C9962C"/>
          </a:solidFill>
          <a:ln/>
        </p:spPr>
      </p:sp>
      <p:sp>
        <p:nvSpPr>
          <p:cNvPr id="9" name="Text 7"/>
          <p:cNvSpPr/>
          <p:nvPr/>
        </p:nvSpPr>
        <p:spPr>
          <a:xfrm>
            <a:off x="722376" y="2670048"/>
            <a:ext cx="5221224" cy="402336"/>
          </a:xfrm>
          <a:prstGeom prst="rect">
            <a:avLst/>
          </a:prstGeom>
          <a:noFill/>
          <a:ln/>
        </p:spPr>
        <p:txBody>
          <a:bodyPr wrap="square" lIns="0" tIns="0" rIns="0" bIns="0" rtlCol="0" anchor="t"/>
          <a:lstStyle/>
          <a:p>
            <a:pPr indent="0" marL="0">
              <a:buNone/>
            </a:pPr>
            <a:r>
              <a:rPr lang="en-US" sz="1150" dirty="0">
                <a:solidFill>
                  <a:srgbClr val="3A4152"/>
                </a:solidFill>
                <a:latin typeface="Calibri" pitchFamily="34" charset="0"/>
                <a:ea typeface="Calibri" pitchFamily="34" charset="-122"/>
                <a:cs typeface="Calibri" pitchFamily="34" charset="-120"/>
              </a:rPr>
              <a:t>E-invoicing ke 50+ negara</a:t>
            </a:r>
            <a:endParaRPr lang="en-US" sz="1150" dirty="0"/>
          </a:p>
        </p:txBody>
      </p:sp>
      <p:sp>
        <p:nvSpPr>
          <p:cNvPr id="10" name="Shape 8"/>
          <p:cNvSpPr/>
          <p:nvPr/>
        </p:nvSpPr>
        <p:spPr>
          <a:xfrm>
            <a:off x="502920" y="3273552"/>
            <a:ext cx="100584" cy="100584"/>
          </a:xfrm>
          <a:prstGeom prst="ellipse">
            <a:avLst/>
          </a:prstGeom>
          <a:solidFill>
            <a:srgbClr val="C9962C"/>
          </a:solidFill>
          <a:ln/>
        </p:spPr>
      </p:sp>
      <p:sp>
        <p:nvSpPr>
          <p:cNvPr id="11" name="Text 9"/>
          <p:cNvSpPr/>
          <p:nvPr/>
        </p:nvSpPr>
        <p:spPr>
          <a:xfrm>
            <a:off x="722376" y="3182112"/>
            <a:ext cx="5221224" cy="402336"/>
          </a:xfrm>
          <a:prstGeom prst="rect">
            <a:avLst/>
          </a:prstGeom>
          <a:noFill/>
          <a:ln/>
        </p:spPr>
        <p:txBody>
          <a:bodyPr wrap="square" lIns="0" tIns="0" rIns="0" bIns="0" rtlCol="0" anchor="t"/>
          <a:lstStyle/>
          <a:p>
            <a:pPr indent="0" marL="0">
              <a:buNone/>
            </a:pPr>
            <a:r>
              <a:rPr lang="en-US" sz="1150" dirty="0">
                <a:solidFill>
                  <a:srgbClr val="3A4152"/>
                </a:solidFill>
                <a:latin typeface="Calibri" pitchFamily="34" charset="0"/>
                <a:ea typeface="Calibri" pitchFamily="34" charset="-122"/>
                <a:cs typeface="Calibri" pitchFamily="34" charset="-120"/>
              </a:rPr>
              <a:t>Visibility supply chain real-time</a:t>
            </a:r>
            <a:endParaRPr lang="en-US" sz="1150" dirty="0"/>
          </a:p>
        </p:txBody>
      </p:sp>
      <p:sp>
        <p:nvSpPr>
          <p:cNvPr id="12" name="Shape 10"/>
          <p:cNvSpPr/>
          <p:nvPr/>
        </p:nvSpPr>
        <p:spPr>
          <a:xfrm>
            <a:off x="502920" y="3785616"/>
            <a:ext cx="100584" cy="100584"/>
          </a:xfrm>
          <a:prstGeom prst="ellipse">
            <a:avLst/>
          </a:prstGeom>
          <a:solidFill>
            <a:srgbClr val="C9962C"/>
          </a:solidFill>
          <a:ln/>
        </p:spPr>
      </p:sp>
      <p:sp>
        <p:nvSpPr>
          <p:cNvPr id="13" name="Text 11"/>
          <p:cNvSpPr/>
          <p:nvPr/>
        </p:nvSpPr>
        <p:spPr>
          <a:xfrm>
            <a:off x="722376" y="3694176"/>
            <a:ext cx="5221224" cy="402336"/>
          </a:xfrm>
          <a:prstGeom prst="rect">
            <a:avLst/>
          </a:prstGeom>
          <a:noFill/>
          <a:ln/>
        </p:spPr>
        <p:txBody>
          <a:bodyPr wrap="square" lIns="0" tIns="0" rIns="0" bIns="0" rtlCol="0" anchor="t"/>
          <a:lstStyle/>
          <a:p>
            <a:pPr indent="0" marL="0">
              <a:buNone/>
            </a:pPr>
            <a:r>
              <a:rPr lang="en-US" sz="1150" dirty="0">
                <a:solidFill>
                  <a:srgbClr val="3A4152"/>
                </a:solidFill>
                <a:latin typeface="Calibri" pitchFamily="34" charset="0"/>
                <a:ea typeface="Calibri" pitchFamily="34" charset="-122"/>
                <a:cs typeface="Calibri" pitchFamily="34" charset="-120"/>
              </a:rPr>
              <a:t>Procurement automation (order-to-payment)</a:t>
            </a:r>
            <a:endParaRPr lang="en-US" sz="1150" dirty="0"/>
          </a:p>
        </p:txBody>
      </p:sp>
      <p:sp>
        <p:nvSpPr>
          <p:cNvPr id="14" name="Shape 12"/>
          <p:cNvSpPr/>
          <p:nvPr/>
        </p:nvSpPr>
        <p:spPr>
          <a:xfrm>
            <a:off x="6245352" y="2249424"/>
            <a:ext cx="100584" cy="100584"/>
          </a:xfrm>
          <a:prstGeom prst="ellipse">
            <a:avLst/>
          </a:prstGeom>
          <a:solidFill>
            <a:srgbClr val="C9962C"/>
          </a:solidFill>
          <a:ln/>
        </p:spPr>
      </p:sp>
      <p:sp>
        <p:nvSpPr>
          <p:cNvPr id="15" name="Text 13"/>
          <p:cNvSpPr/>
          <p:nvPr/>
        </p:nvSpPr>
        <p:spPr>
          <a:xfrm>
            <a:off x="6464808" y="2157984"/>
            <a:ext cx="5221224" cy="402336"/>
          </a:xfrm>
          <a:prstGeom prst="rect">
            <a:avLst/>
          </a:prstGeom>
          <a:noFill/>
          <a:ln/>
        </p:spPr>
        <p:txBody>
          <a:bodyPr wrap="square" lIns="0" tIns="0" rIns="0" bIns="0" rtlCol="0" anchor="t"/>
          <a:lstStyle/>
          <a:p>
            <a:pPr indent="0" marL="0">
              <a:buNone/>
            </a:pPr>
            <a:r>
              <a:rPr lang="en-US" sz="1150" dirty="0">
                <a:solidFill>
                  <a:srgbClr val="3A4152"/>
                </a:solidFill>
                <a:latin typeface="Calibri" pitchFamily="34" charset="0"/>
                <a:ea typeface="Calibri" pitchFamily="34" charset="-122"/>
                <a:cs typeface="Calibri" pitchFamily="34" charset="-120"/>
              </a:rPr>
              <a:t>Onboarding supplier baru cepat</a:t>
            </a:r>
            <a:endParaRPr lang="en-US" sz="1150" dirty="0"/>
          </a:p>
        </p:txBody>
      </p:sp>
      <p:sp>
        <p:nvSpPr>
          <p:cNvPr id="16" name="Shape 14"/>
          <p:cNvSpPr/>
          <p:nvPr/>
        </p:nvSpPr>
        <p:spPr>
          <a:xfrm>
            <a:off x="6245352" y="2761488"/>
            <a:ext cx="100584" cy="100584"/>
          </a:xfrm>
          <a:prstGeom prst="ellipse">
            <a:avLst/>
          </a:prstGeom>
          <a:solidFill>
            <a:srgbClr val="C9962C"/>
          </a:solidFill>
          <a:ln/>
        </p:spPr>
      </p:sp>
      <p:sp>
        <p:nvSpPr>
          <p:cNvPr id="17" name="Text 15"/>
          <p:cNvSpPr/>
          <p:nvPr/>
        </p:nvSpPr>
        <p:spPr>
          <a:xfrm>
            <a:off x="6464808" y="2670048"/>
            <a:ext cx="5221224" cy="402336"/>
          </a:xfrm>
          <a:prstGeom prst="rect">
            <a:avLst/>
          </a:prstGeom>
          <a:noFill/>
          <a:ln/>
        </p:spPr>
        <p:txBody>
          <a:bodyPr wrap="square" lIns="0" tIns="0" rIns="0" bIns="0" rtlCol="0" anchor="t"/>
          <a:lstStyle/>
          <a:p>
            <a:pPr indent="0" marL="0">
              <a:buNone/>
            </a:pPr>
            <a:r>
              <a:rPr lang="en-US" sz="1150" dirty="0">
                <a:solidFill>
                  <a:srgbClr val="3A4152"/>
                </a:solidFill>
                <a:latin typeface="Calibri" pitchFamily="34" charset="0"/>
                <a:ea typeface="Calibri" pitchFamily="34" charset="-122"/>
                <a:cs typeface="Calibri" pitchFamily="34" charset="-120"/>
              </a:rPr>
              <a:t>Inventory management integration</a:t>
            </a:r>
            <a:endParaRPr lang="en-US" sz="1150" dirty="0"/>
          </a:p>
        </p:txBody>
      </p:sp>
      <p:sp>
        <p:nvSpPr>
          <p:cNvPr id="18" name="Shape 16"/>
          <p:cNvSpPr/>
          <p:nvPr/>
        </p:nvSpPr>
        <p:spPr>
          <a:xfrm>
            <a:off x="6245352" y="3273552"/>
            <a:ext cx="100584" cy="100584"/>
          </a:xfrm>
          <a:prstGeom prst="ellipse">
            <a:avLst/>
          </a:prstGeom>
          <a:solidFill>
            <a:srgbClr val="C9962C"/>
          </a:solidFill>
          <a:ln/>
        </p:spPr>
      </p:sp>
      <p:sp>
        <p:nvSpPr>
          <p:cNvPr id="19" name="Text 17"/>
          <p:cNvSpPr/>
          <p:nvPr/>
        </p:nvSpPr>
        <p:spPr>
          <a:xfrm>
            <a:off x="6464808" y="3182112"/>
            <a:ext cx="5221224" cy="402336"/>
          </a:xfrm>
          <a:prstGeom prst="rect">
            <a:avLst/>
          </a:prstGeom>
          <a:noFill/>
          <a:ln/>
        </p:spPr>
        <p:txBody>
          <a:bodyPr wrap="square" lIns="0" tIns="0" rIns="0" bIns="0" rtlCol="0" anchor="t"/>
          <a:lstStyle/>
          <a:p>
            <a:pPr indent="0" marL="0">
              <a:buNone/>
            </a:pPr>
            <a:r>
              <a:rPr lang="en-US" sz="1150" dirty="0">
                <a:solidFill>
                  <a:srgbClr val="3A4152"/>
                </a:solidFill>
                <a:latin typeface="Calibri" pitchFamily="34" charset="0"/>
                <a:ea typeface="Calibri" pitchFamily="34" charset="-122"/>
                <a:cs typeface="Calibri" pitchFamily="34" charset="-120"/>
              </a:rPr>
              <a:t>Compliance multi-negara otomatis</a:t>
            </a:r>
            <a:endParaRPr lang="en-US" sz="1150" dirty="0"/>
          </a:p>
        </p:txBody>
      </p:sp>
      <p:sp>
        <p:nvSpPr>
          <p:cNvPr id="20" name="Shape 18"/>
          <p:cNvSpPr/>
          <p:nvPr/>
        </p:nvSpPr>
        <p:spPr>
          <a:xfrm>
            <a:off x="502920" y="5989320"/>
            <a:ext cx="11183112" cy="594360"/>
          </a:xfrm>
          <a:prstGeom prst="roundRect">
            <a:avLst>
              <a:gd name="adj" fmla="val 9231"/>
            </a:avLst>
          </a:prstGeom>
          <a:solidFill>
            <a:srgbClr val="1B2A4A"/>
          </a:solidFill>
          <a:ln/>
        </p:spPr>
      </p:sp>
      <p:sp>
        <p:nvSpPr>
          <p:cNvPr id="21" name="Text 19"/>
          <p:cNvSpPr/>
          <p:nvPr/>
        </p:nvSpPr>
        <p:spPr>
          <a:xfrm>
            <a:off x="777240" y="5989320"/>
            <a:ext cx="10607040" cy="594360"/>
          </a:xfrm>
          <a:prstGeom prst="rect">
            <a:avLst/>
          </a:prstGeom>
          <a:noFill/>
          <a:ln/>
        </p:spPr>
        <p:txBody>
          <a:bodyPr wrap="square" lIns="0" tIns="0" rIns="0" bIns="0" rtlCol="0" anchor="ctr"/>
          <a:lstStyle/>
          <a:p>
            <a:pPr indent="0" marL="0">
              <a:buNone/>
            </a:pPr>
            <a:r>
              <a:rPr lang="en-US" sz="1150" b="1" dirty="0">
                <a:solidFill>
                  <a:srgbClr val="C9962C"/>
                </a:solidFill>
                <a:latin typeface="Calibri" pitchFamily="34" charset="0"/>
                <a:ea typeface="Calibri" pitchFamily="34" charset="-122"/>
                <a:cs typeface="Calibri" pitchFamily="34" charset="-120"/>
              </a:rPr>
              <a:t>Solusi:  </a:t>
            </a:r>
            <a:pPr indent="0" marL="0">
              <a:buNone/>
            </a:pPr>
            <a:r>
              <a:rPr lang="en-US" sz="1150" dirty="0">
                <a:solidFill>
                  <a:srgbClr val="FFFFFF"/>
                </a:solidFill>
                <a:latin typeface="Calibri" pitchFamily="34" charset="0"/>
                <a:ea typeface="Calibri" pitchFamily="34" charset="-122"/>
                <a:cs typeface="Calibri" pitchFamily="34" charset="-120"/>
              </a:rPr>
              <a:t>Connect dengan 1000+ trading partner tanpa manual intervention.</a:t>
            </a:r>
            <a:endParaRPr lang="en-US" sz="1150"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502920" y="320040"/>
            <a:ext cx="8229600" cy="292608"/>
          </a:xfrm>
          <a:prstGeom prst="rect">
            <a:avLst/>
          </a:prstGeom>
          <a:noFill/>
          <a:ln/>
        </p:spPr>
        <p:txBody>
          <a:bodyPr wrap="square" lIns="0" tIns="0" rIns="0" bIns="0" rtlCol="0" anchor="ctr"/>
          <a:lstStyle/>
          <a:p>
            <a:pPr indent="0" marL="0">
              <a:buNone/>
            </a:pPr>
            <a:r>
              <a:rPr lang="en-US" sz="1150" b="1" spc="150" kern="0" dirty="0">
                <a:solidFill>
                  <a:srgbClr val="C9962C"/>
                </a:solidFill>
                <a:latin typeface="Calibri" pitchFamily="34" charset="0"/>
                <a:ea typeface="Calibri" pitchFamily="34" charset="-122"/>
                <a:cs typeface="Calibri" pitchFamily="34" charset="-120"/>
              </a:rPr>
              <a:t>OPENTEXT</a:t>
            </a:r>
            <a:endParaRPr lang="en-US" sz="1150" dirty="0"/>
          </a:p>
        </p:txBody>
      </p:sp>
      <p:sp>
        <p:nvSpPr>
          <p:cNvPr id="3" name="Text 1"/>
          <p:cNvSpPr/>
          <p:nvPr/>
        </p:nvSpPr>
        <p:spPr>
          <a:xfrm>
            <a:off x="502920" y="621792"/>
            <a:ext cx="10607040" cy="502920"/>
          </a:xfrm>
          <a:prstGeom prst="rect">
            <a:avLst/>
          </a:prstGeom>
          <a:noFill/>
          <a:ln/>
        </p:spPr>
        <p:txBody>
          <a:bodyPr wrap="square" lIns="0" tIns="0" rIns="0" bIns="0" rtlCol="0" anchor="ctr"/>
          <a:lstStyle/>
          <a:p>
            <a:pPr indent="0" marL="0">
              <a:buNone/>
            </a:pPr>
            <a:r>
              <a:rPr lang="en-US" sz="2300" b="1" dirty="0">
                <a:solidFill>
                  <a:srgbClr val="1B2A4A"/>
                </a:solidFill>
                <a:latin typeface="Calibri" pitchFamily="34" charset="0"/>
                <a:ea typeface="Calibri" pitchFamily="34" charset="-122"/>
                <a:cs typeface="Calibri" pitchFamily="34" charset="-120"/>
              </a:rPr>
              <a:t>Usecase  •  Content Management</a:t>
            </a:r>
            <a:endParaRPr lang="en-US" sz="2300" dirty="0"/>
          </a:p>
        </p:txBody>
      </p:sp>
      <p:sp>
        <p:nvSpPr>
          <p:cNvPr id="4" name="Text 2"/>
          <p:cNvSpPr/>
          <p:nvPr/>
        </p:nvSpPr>
        <p:spPr>
          <a:xfrm>
            <a:off x="502920" y="1207008"/>
            <a:ext cx="10607040" cy="594360"/>
          </a:xfrm>
          <a:prstGeom prst="rect">
            <a:avLst/>
          </a:prstGeom>
          <a:noFill/>
          <a:ln/>
        </p:spPr>
        <p:txBody>
          <a:bodyPr wrap="square" lIns="0" tIns="0" rIns="0" bIns="0" rtlCol="0" anchor="t"/>
          <a:lstStyle/>
          <a:p>
            <a:pPr indent="0" marL="0">
              <a:buNone/>
            </a:pPr>
            <a:r>
              <a:rPr lang="en-US" sz="1250" i="1" dirty="0">
                <a:solidFill>
                  <a:srgbClr val="6B7686"/>
                </a:solidFill>
                <a:latin typeface="Calibri" pitchFamily="34" charset="0"/>
                <a:ea typeface="Calibri" pitchFamily="34" charset="-122"/>
                <a:cs typeface="Calibri" pitchFamily="34" charset="-120"/>
              </a:rPr>
              <a:t>Platform terpusat untuk store, organize, manage dokumen dengan workflow automation, version control, kolaborasi real-time.</a:t>
            </a:r>
            <a:endParaRPr lang="en-US" sz="1250" dirty="0"/>
          </a:p>
        </p:txBody>
      </p:sp>
      <p:sp>
        <p:nvSpPr>
          <p:cNvPr id="5" name="Text 3"/>
          <p:cNvSpPr/>
          <p:nvPr/>
        </p:nvSpPr>
        <p:spPr>
          <a:xfrm>
            <a:off x="502920" y="1874520"/>
            <a:ext cx="5486400" cy="274320"/>
          </a:xfrm>
          <a:prstGeom prst="rect">
            <a:avLst/>
          </a:prstGeom>
          <a:noFill/>
          <a:ln/>
        </p:spPr>
        <p:txBody>
          <a:bodyPr wrap="square" lIns="0" tIns="0" rIns="0" bIns="0" rtlCol="0" anchor="ctr"/>
          <a:lstStyle/>
          <a:p>
            <a:pPr indent="0" marL="0">
              <a:buNone/>
            </a:pPr>
            <a:r>
              <a:rPr lang="en-US" sz="1100" b="1" spc="150" kern="0" dirty="0">
                <a:solidFill>
                  <a:srgbClr val="C9962C"/>
                </a:solidFill>
                <a:latin typeface="Calibri" pitchFamily="34" charset="0"/>
                <a:ea typeface="Calibri" pitchFamily="34" charset="-122"/>
                <a:cs typeface="Calibri" pitchFamily="34" charset="-120"/>
              </a:rPr>
              <a:t>USECASE UTAMA</a:t>
            </a:r>
            <a:endParaRPr lang="en-US" sz="1100" dirty="0"/>
          </a:p>
        </p:txBody>
      </p:sp>
      <p:sp>
        <p:nvSpPr>
          <p:cNvPr id="6" name="Shape 4"/>
          <p:cNvSpPr/>
          <p:nvPr/>
        </p:nvSpPr>
        <p:spPr>
          <a:xfrm>
            <a:off x="502920" y="2249424"/>
            <a:ext cx="100584" cy="100584"/>
          </a:xfrm>
          <a:prstGeom prst="ellipse">
            <a:avLst/>
          </a:prstGeom>
          <a:solidFill>
            <a:srgbClr val="C9962C"/>
          </a:solidFill>
          <a:ln/>
        </p:spPr>
      </p:sp>
      <p:sp>
        <p:nvSpPr>
          <p:cNvPr id="7" name="Text 5"/>
          <p:cNvSpPr/>
          <p:nvPr/>
        </p:nvSpPr>
        <p:spPr>
          <a:xfrm>
            <a:off x="722376" y="2157984"/>
            <a:ext cx="5221224" cy="402336"/>
          </a:xfrm>
          <a:prstGeom prst="rect">
            <a:avLst/>
          </a:prstGeom>
          <a:noFill/>
          <a:ln/>
        </p:spPr>
        <p:txBody>
          <a:bodyPr wrap="square" lIns="0" tIns="0" rIns="0" bIns="0" rtlCol="0" anchor="t"/>
          <a:lstStyle/>
          <a:p>
            <a:pPr indent="0" marL="0">
              <a:buNone/>
            </a:pPr>
            <a:r>
              <a:rPr lang="en-US" sz="1150" dirty="0">
                <a:solidFill>
                  <a:srgbClr val="3A4152"/>
                </a:solidFill>
                <a:latin typeface="Calibri" pitchFamily="34" charset="0"/>
                <a:ea typeface="Calibri" pitchFamily="34" charset="-122"/>
                <a:cs typeface="Calibri" pitchFamily="34" charset="-120"/>
              </a:rPr>
              <a:t>Repositori terpusat semua dokumen</a:t>
            </a:r>
            <a:endParaRPr lang="en-US" sz="1150" dirty="0"/>
          </a:p>
        </p:txBody>
      </p:sp>
      <p:sp>
        <p:nvSpPr>
          <p:cNvPr id="8" name="Shape 6"/>
          <p:cNvSpPr/>
          <p:nvPr/>
        </p:nvSpPr>
        <p:spPr>
          <a:xfrm>
            <a:off x="502920" y="2761488"/>
            <a:ext cx="100584" cy="100584"/>
          </a:xfrm>
          <a:prstGeom prst="ellipse">
            <a:avLst/>
          </a:prstGeom>
          <a:solidFill>
            <a:srgbClr val="C9962C"/>
          </a:solidFill>
          <a:ln/>
        </p:spPr>
      </p:sp>
      <p:sp>
        <p:nvSpPr>
          <p:cNvPr id="9" name="Text 7"/>
          <p:cNvSpPr/>
          <p:nvPr/>
        </p:nvSpPr>
        <p:spPr>
          <a:xfrm>
            <a:off x="722376" y="2670048"/>
            <a:ext cx="5221224" cy="402336"/>
          </a:xfrm>
          <a:prstGeom prst="rect">
            <a:avLst/>
          </a:prstGeom>
          <a:noFill/>
          <a:ln/>
        </p:spPr>
        <p:txBody>
          <a:bodyPr wrap="square" lIns="0" tIns="0" rIns="0" bIns="0" rtlCol="0" anchor="t"/>
          <a:lstStyle/>
          <a:p>
            <a:pPr indent="0" marL="0">
              <a:buNone/>
            </a:pPr>
            <a:r>
              <a:rPr lang="en-US" sz="1150" dirty="0">
                <a:solidFill>
                  <a:srgbClr val="3A4152"/>
                </a:solidFill>
                <a:latin typeface="Calibri" pitchFamily="34" charset="0"/>
                <a:ea typeface="Calibri" pitchFamily="34" charset="-122"/>
                <a:cs typeface="Calibri" pitchFamily="34" charset="-120"/>
              </a:rPr>
              <a:t>Workflow approval otomatis</a:t>
            </a:r>
            <a:endParaRPr lang="en-US" sz="1150" dirty="0"/>
          </a:p>
        </p:txBody>
      </p:sp>
      <p:sp>
        <p:nvSpPr>
          <p:cNvPr id="10" name="Shape 8"/>
          <p:cNvSpPr/>
          <p:nvPr/>
        </p:nvSpPr>
        <p:spPr>
          <a:xfrm>
            <a:off x="502920" y="3273552"/>
            <a:ext cx="100584" cy="100584"/>
          </a:xfrm>
          <a:prstGeom prst="ellipse">
            <a:avLst/>
          </a:prstGeom>
          <a:solidFill>
            <a:srgbClr val="C9962C"/>
          </a:solidFill>
          <a:ln/>
        </p:spPr>
      </p:sp>
      <p:sp>
        <p:nvSpPr>
          <p:cNvPr id="11" name="Text 9"/>
          <p:cNvSpPr/>
          <p:nvPr/>
        </p:nvSpPr>
        <p:spPr>
          <a:xfrm>
            <a:off x="722376" y="3182112"/>
            <a:ext cx="5221224" cy="402336"/>
          </a:xfrm>
          <a:prstGeom prst="rect">
            <a:avLst/>
          </a:prstGeom>
          <a:noFill/>
          <a:ln/>
        </p:spPr>
        <p:txBody>
          <a:bodyPr wrap="square" lIns="0" tIns="0" rIns="0" bIns="0" rtlCol="0" anchor="t"/>
          <a:lstStyle/>
          <a:p>
            <a:pPr indent="0" marL="0">
              <a:buNone/>
            </a:pPr>
            <a:r>
              <a:rPr lang="en-US" sz="1150" dirty="0">
                <a:solidFill>
                  <a:srgbClr val="3A4152"/>
                </a:solidFill>
                <a:latin typeface="Calibri" pitchFamily="34" charset="0"/>
                <a:ea typeface="Calibri" pitchFamily="34" charset="-122"/>
                <a:cs typeface="Calibri" pitchFamily="34" charset="-120"/>
              </a:rPr>
              <a:t>Version control &amp; audit trail</a:t>
            </a:r>
            <a:endParaRPr lang="en-US" sz="1150" dirty="0"/>
          </a:p>
        </p:txBody>
      </p:sp>
      <p:sp>
        <p:nvSpPr>
          <p:cNvPr id="12" name="Shape 10"/>
          <p:cNvSpPr/>
          <p:nvPr/>
        </p:nvSpPr>
        <p:spPr>
          <a:xfrm>
            <a:off x="502920" y="3785616"/>
            <a:ext cx="100584" cy="100584"/>
          </a:xfrm>
          <a:prstGeom prst="ellipse">
            <a:avLst/>
          </a:prstGeom>
          <a:solidFill>
            <a:srgbClr val="C9962C"/>
          </a:solidFill>
          <a:ln/>
        </p:spPr>
      </p:sp>
      <p:sp>
        <p:nvSpPr>
          <p:cNvPr id="13" name="Text 11"/>
          <p:cNvSpPr/>
          <p:nvPr/>
        </p:nvSpPr>
        <p:spPr>
          <a:xfrm>
            <a:off x="722376" y="3694176"/>
            <a:ext cx="5221224" cy="402336"/>
          </a:xfrm>
          <a:prstGeom prst="rect">
            <a:avLst/>
          </a:prstGeom>
          <a:noFill/>
          <a:ln/>
        </p:spPr>
        <p:txBody>
          <a:bodyPr wrap="square" lIns="0" tIns="0" rIns="0" bIns="0" rtlCol="0" anchor="t"/>
          <a:lstStyle/>
          <a:p>
            <a:pPr indent="0" marL="0">
              <a:buNone/>
            </a:pPr>
            <a:r>
              <a:rPr lang="en-US" sz="1150" dirty="0">
                <a:solidFill>
                  <a:srgbClr val="3A4152"/>
                </a:solidFill>
                <a:latin typeface="Calibri" pitchFamily="34" charset="0"/>
                <a:ea typeface="Calibri" pitchFamily="34" charset="-122"/>
                <a:cs typeface="Calibri" pitchFamily="34" charset="-120"/>
              </a:rPr>
              <a:t>Kolaborasi real-time dokumen</a:t>
            </a:r>
            <a:endParaRPr lang="en-US" sz="1150" dirty="0"/>
          </a:p>
        </p:txBody>
      </p:sp>
      <p:sp>
        <p:nvSpPr>
          <p:cNvPr id="14" name="Shape 12"/>
          <p:cNvSpPr/>
          <p:nvPr/>
        </p:nvSpPr>
        <p:spPr>
          <a:xfrm>
            <a:off x="6245352" y="2249424"/>
            <a:ext cx="100584" cy="100584"/>
          </a:xfrm>
          <a:prstGeom prst="ellipse">
            <a:avLst/>
          </a:prstGeom>
          <a:solidFill>
            <a:srgbClr val="C9962C"/>
          </a:solidFill>
          <a:ln/>
        </p:spPr>
      </p:sp>
      <p:sp>
        <p:nvSpPr>
          <p:cNvPr id="15" name="Text 13"/>
          <p:cNvSpPr/>
          <p:nvPr/>
        </p:nvSpPr>
        <p:spPr>
          <a:xfrm>
            <a:off x="6464808" y="2157984"/>
            <a:ext cx="5221224" cy="402336"/>
          </a:xfrm>
          <a:prstGeom prst="rect">
            <a:avLst/>
          </a:prstGeom>
          <a:noFill/>
          <a:ln/>
        </p:spPr>
        <p:txBody>
          <a:bodyPr wrap="square" lIns="0" tIns="0" rIns="0" bIns="0" rtlCol="0" anchor="t"/>
          <a:lstStyle/>
          <a:p>
            <a:pPr indent="0" marL="0">
              <a:buNone/>
            </a:pPr>
            <a:r>
              <a:rPr lang="en-US" sz="1150" dirty="0">
                <a:solidFill>
                  <a:srgbClr val="3A4152"/>
                </a:solidFill>
                <a:latin typeface="Calibri" pitchFamily="34" charset="0"/>
                <a:ea typeface="Calibri" pitchFamily="34" charset="-122"/>
                <a:cs typeface="Calibri" pitchFamily="34" charset="-120"/>
              </a:rPr>
              <a:t>Smart search instant</a:t>
            </a:r>
            <a:endParaRPr lang="en-US" sz="1150" dirty="0"/>
          </a:p>
        </p:txBody>
      </p:sp>
      <p:sp>
        <p:nvSpPr>
          <p:cNvPr id="16" name="Shape 14"/>
          <p:cNvSpPr/>
          <p:nvPr/>
        </p:nvSpPr>
        <p:spPr>
          <a:xfrm>
            <a:off x="6245352" y="2761488"/>
            <a:ext cx="100584" cy="100584"/>
          </a:xfrm>
          <a:prstGeom prst="ellipse">
            <a:avLst/>
          </a:prstGeom>
          <a:solidFill>
            <a:srgbClr val="C9962C"/>
          </a:solidFill>
          <a:ln/>
        </p:spPr>
      </p:sp>
      <p:sp>
        <p:nvSpPr>
          <p:cNvPr id="17" name="Text 15"/>
          <p:cNvSpPr/>
          <p:nvPr/>
        </p:nvSpPr>
        <p:spPr>
          <a:xfrm>
            <a:off x="6464808" y="2670048"/>
            <a:ext cx="5221224" cy="402336"/>
          </a:xfrm>
          <a:prstGeom prst="rect">
            <a:avLst/>
          </a:prstGeom>
          <a:noFill/>
          <a:ln/>
        </p:spPr>
        <p:txBody>
          <a:bodyPr wrap="square" lIns="0" tIns="0" rIns="0" bIns="0" rtlCol="0" anchor="t"/>
          <a:lstStyle/>
          <a:p>
            <a:pPr indent="0" marL="0">
              <a:buNone/>
            </a:pPr>
            <a:r>
              <a:rPr lang="en-US" sz="1150" dirty="0">
                <a:solidFill>
                  <a:srgbClr val="3A4152"/>
                </a:solidFill>
                <a:latin typeface="Calibri" pitchFamily="34" charset="0"/>
                <a:ea typeface="Calibri" pitchFamily="34" charset="-122"/>
                <a:cs typeface="Calibri" pitchFamily="34" charset="-120"/>
              </a:rPr>
              <a:t>Case management terpadu</a:t>
            </a:r>
            <a:endParaRPr lang="en-US" sz="1150" dirty="0"/>
          </a:p>
        </p:txBody>
      </p:sp>
      <p:sp>
        <p:nvSpPr>
          <p:cNvPr id="18" name="Shape 16"/>
          <p:cNvSpPr/>
          <p:nvPr/>
        </p:nvSpPr>
        <p:spPr>
          <a:xfrm>
            <a:off x="6245352" y="3273552"/>
            <a:ext cx="100584" cy="100584"/>
          </a:xfrm>
          <a:prstGeom prst="ellipse">
            <a:avLst/>
          </a:prstGeom>
          <a:solidFill>
            <a:srgbClr val="C9962C"/>
          </a:solidFill>
          <a:ln/>
        </p:spPr>
      </p:sp>
      <p:sp>
        <p:nvSpPr>
          <p:cNvPr id="19" name="Text 17"/>
          <p:cNvSpPr/>
          <p:nvPr/>
        </p:nvSpPr>
        <p:spPr>
          <a:xfrm>
            <a:off x="6464808" y="3182112"/>
            <a:ext cx="5221224" cy="402336"/>
          </a:xfrm>
          <a:prstGeom prst="rect">
            <a:avLst/>
          </a:prstGeom>
          <a:noFill/>
          <a:ln/>
        </p:spPr>
        <p:txBody>
          <a:bodyPr wrap="square" lIns="0" tIns="0" rIns="0" bIns="0" rtlCol="0" anchor="t"/>
          <a:lstStyle/>
          <a:p>
            <a:pPr indent="0" marL="0">
              <a:buNone/>
            </a:pPr>
            <a:r>
              <a:rPr lang="en-US" sz="1150" dirty="0">
                <a:solidFill>
                  <a:srgbClr val="3A4152"/>
                </a:solidFill>
                <a:latin typeface="Calibri" pitchFamily="34" charset="0"/>
                <a:ea typeface="Calibri" pitchFamily="34" charset="-122"/>
                <a:cs typeface="Calibri" pitchFamily="34" charset="-120"/>
              </a:rPr>
              <a:t>Integration dengan SAP, Salesforce, Teams</a:t>
            </a:r>
            <a:endParaRPr lang="en-US" sz="1150" dirty="0"/>
          </a:p>
        </p:txBody>
      </p:sp>
      <p:sp>
        <p:nvSpPr>
          <p:cNvPr id="20" name="Shape 18"/>
          <p:cNvSpPr/>
          <p:nvPr/>
        </p:nvSpPr>
        <p:spPr>
          <a:xfrm>
            <a:off x="502920" y="5989320"/>
            <a:ext cx="11183112" cy="594360"/>
          </a:xfrm>
          <a:prstGeom prst="roundRect">
            <a:avLst>
              <a:gd name="adj" fmla="val 9231"/>
            </a:avLst>
          </a:prstGeom>
          <a:solidFill>
            <a:srgbClr val="1B2A4A"/>
          </a:solidFill>
          <a:ln/>
        </p:spPr>
      </p:sp>
      <p:sp>
        <p:nvSpPr>
          <p:cNvPr id="21" name="Text 19"/>
          <p:cNvSpPr/>
          <p:nvPr/>
        </p:nvSpPr>
        <p:spPr>
          <a:xfrm>
            <a:off x="777240" y="5989320"/>
            <a:ext cx="10607040" cy="594360"/>
          </a:xfrm>
          <a:prstGeom prst="rect">
            <a:avLst/>
          </a:prstGeom>
          <a:noFill/>
          <a:ln/>
        </p:spPr>
        <p:txBody>
          <a:bodyPr wrap="square" lIns="0" tIns="0" rIns="0" bIns="0" rtlCol="0" anchor="ctr"/>
          <a:lstStyle/>
          <a:p>
            <a:pPr indent="0" marL="0">
              <a:buNone/>
            </a:pPr>
            <a:r>
              <a:rPr lang="en-US" sz="1150" b="1" dirty="0">
                <a:solidFill>
                  <a:srgbClr val="C9962C"/>
                </a:solidFill>
                <a:latin typeface="Calibri" pitchFamily="34" charset="0"/>
                <a:ea typeface="Calibri" pitchFamily="34" charset="-122"/>
                <a:cs typeface="Calibri" pitchFamily="34" charset="-120"/>
              </a:rPr>
              <a:t>Solusi:  </a:t>
            </a:r>
            <a:pPr indent="0" marL="0">
              <a:buNone/>
            </a:pPr>
            <a:r>
              <a:rPr lang="en-US" sz="1150" dirty="0">
                <a:solidFill>
                  <a:srgbClr val="FFFFFF"/>
                </a:solidFill>
                <a:latin typeface="Calibri" pitchFamily="34" charset="0"/>
                <a:ea typeface="Calibri" pitchFamily="34" charset="-122"/>
                <a:cs typeface="Calibri" pitchFamily="34" charset="-120"/>
              </a:rPr>
              <a:t>Single source of truth untuk semua dokumen perusahaan.</a:t>
            </a:r>
            <a:endParaRPr lang="en-US" sz="1150"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2">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502920" y="320040"/>
            <a:ext cx="8229600" cy="292608"/>
          </a:xfrm>
          <a:prstGeom prst="rect">
            <a:avLst/>
          </a:prstGeom>
          <a:noFill/>
          <a:ln/>
        </p:spPr>
        <p:txBody>
          <a:bodyPr wrap="square" lIns="0" tIns="0" rIns="0" bIns="0" rtlCol="0" anchor="ctr"/>
          <a:lstStyle/>
          <a:p>
            <a:pPr indent="0" marL="0">
              <a:buNone/>
            </a:pPr>
            <a:r>
              <a:rPr lang="en-US" sz="1150" b="1" spc="150" kern="0" dirty="0">
                <a:solidFill>
                  <a:srgbClr val="C9962C"/>
                </a:solidFill>
                <a:latin typeface="Calibri" pitchFamily="34" charset="0"/>
                <a:ea typeface="Calibri" pitchFamily="34" charset="-122"/>
                <a:cs typeface="Calibri" pitchFamily="34" charset="-120"/>
              </a:rPr>
              <a:t>OPENTEXT</a:t>
            </a:r>
            <a:endParaRPr lang="en-US" sz="1150" dirty="0"/>
          </a:p>
        </p:txBody>
      </p:sp>
      <p:sp>
        <p:nvSpPr>
          <p:cNvPr id="3" name="Text 1"/>
          <p:cNvSpPr/>
          <p:nvPr/>
        </p:nvSpPr>
        <p:spPr>
          <a:xfrm>
            <a:off x="502920" y="621792"/>
            <a:ext cx="10607040" cy="502920"/>
          </a:xfrm>
          <a:prstGeom prst="rect">
            <a:avLst/>
          </a:prstGeom>
          <a:noFill/>
          <a:ln/>
        </p:spPr>
        <p:txBody>
          <a:bodyPr wrap="square" lIns="0" tIns="0" rIns="0" bIns="0" rtlCol="0" anchor="ctr"/>
          <a:lstStyle/>
          <a:p>
            <a:pPr indent="0" marL="0">
              <a:buNone/>
            </a:pPr>
            <a:r>
              <a:rPr lang="en-US" sz="2300" b="1" dirty="0">
                <a:solidFill>
                  <a:srgbClr val="1B2A4A"/>
                </a:solidFill>
                <a:latin typeface="Calibri" pitchFamily="34" charset="0"/>
                <a:ea typeface="Calibri" pitchFamily="34" charset="-122"/>
                <a:cs typeface="Calibri" pitchFamily="34" charset="-120"/>
              </a:rPr>
              <a:t>Usecase  •  CYBERSECURITY</a:t>
            </a:r>
            <a:endParaRPr lang="en-US" sz="2300" dirty="0"/>
          </a:p>
        </p:txBody>
      </p:sp>
      <p:sp>
        <p:nvSpPr>
          <p:cNvPr id="4" name="Text 2"/>
          <p:cNvSpPr/>
          <p:nvPr/>
        </p:nvSpPr>
        <p:spPr>
          <a:xfrm>
            <a:off x="502920" y="1207008"/>
            <a:ext cx="10607040" cy="594360"/>
          </a:xfrm>
          <a:prstGeom prst="rect">
            <a:avLst/>
          </a:prstGeom>
          <a:noFill/>
          <a:ln/>
        </p:spPr>
        <p:txBody>
          <a:bodyPr wrap="square" lIns="0" tIns="0" rIns="0" bIns="0" rtlCol="0" anchor="t"/>
          <a:lstStyle/>
          <a:p>
            <a:pPr indent="0" marL="0">
              <a:buNone/>
            </a:pPr>
            <a:r>
              <a:rPr lang="en-US" sz="1250" i="1" dirty="0">
                <a:solidFill>
                  <a:srgbClr val="6B7686"/>
                </a:solidFill>
                <a:latin typeface="Calibri" pitchFamily="34" charset="0"/>
                <a:ea typeface="Calibri" pitchFamily="34" charset="-122"/>
                <a:cs typeface="Calibri" pitchFamily="34" charset="-120"/>
              </a:rPr>
              <a:t>Suite lengkap keamanan - application security testing, data encryption, threat detection, identity management, forensics.</a:t>
            </a:r>
            <a:endParaRPr lang="en-US" sz="1250" dirty="0"/>
          </a:p>
        </p:txBody>
      </p:sp>
      <p:sp>
        <p:nvSpPr>
          <p:cNvPr id="5" name="Text 3"/>
          <p:cNvSpPr/>
          <p:nvPr/>
        </p:nvSpPr>
        <p:spPr>
          <a:xfrm>
            <a:off x="502920" y="1874520"/>
            <a:ext cx="5486400" cy="274320"/>
          </a:xfrm>
          <a:prstGeom prst="rect">
            <a:avLst/>
          </a:prstGeom>
          <a:noFill/>
          <a:ln/>
        </p:spPr>
        <p:txBody>
          <a:bodyPr wrap="square" lIns="0" tIns="0" rIns="0" bIns="0" rtlCol="0" anchor="ctr"/>
          <a:lstStyle/>
          <a:p>
            <a:pPr indent="0" marL="0">
              <a:buNone/>
            </a:pPr>
            <a:r>
              <a:rPr lang="en-US" sz="1100" b="1" spc="150" kern="0" dirty="0">
                <a:solidFill>
                  <a:srgbClr val="C9962C"/>
                </a:solidFill>
                <a:latin typeface="Calibri" pitchFamily="34" charset="0"/>
                <a:ea typeface="Calibri" pitchFamily="34" charset="-122"/>
                <a:cs typeface="Calibri" pitchFamily="34" charset="-120"/>
              </a:rPr>
              <a:t>USECASE UTAMA</a:t>
            </a:r>
            <a:endParaRPr lang="en-US" sz="1100" dirty="0"/>
          </a:p>
        </p:txBody>
      </p:sp>
      <p:sp>
        <p:nvSpPr>
          <p:cNvPr id="6" name="Shape 4"/>
          <p:cNvSpPr/>
          <p:nvPr/>
        </p:nvSpPr>
        <p:spPr>
          <a:xfrm>
            <a:off x="502920" y="2249424"/>
            <a:ext cx="100584" cy="100584"/>
          </a:xfrm>
          <a:prstGeom prst="ellipse">
            <a:avLst/>
          </a:prstGeom>
          <a:solidFill>
            <a:srgbClr val="C9962C"/>
          </a:solidFill>
          <a:ln/>
        </p:spPr>
      </p:sp>
      <p:sp>
        <p:nvSpPr>
          <p:cNvPr id="7" name="Text 5"/>
          <p:cNvSpPr/>
          <p:nvPr/>
        </p:nvSpPr>
        <p:spPr>
          <a:xfrm>
            <a:off x="722376" y="2157984"/>
            <a:ext cx="5221224" cy="402336"/>
          </a:xfrm>
          <a:prstGeom prst="rect">
            <a:avLst/>
          </a:prstGeom>
          <a:noFill/>
          <a:ln/>
        </p:spPr>
        <p:txBody>
          <a:bodyPr wrap="square" lIns="0" tIns="0" rIns="0" bIns="0" rtlCol="0" anchor="t"/>
          <a:lstStyle/>
          <a:p>
            <a:pPr indent="0" marL="0">
              <a:buNone/>
            </a:pPr>
            <a:r>
              <a:rPr lang="en-US" sz="1150" dirty="0">
                <a:solidFill>
                  <a:srgbClr val="3A4152"/>
                </a:solidFill>
                <a:latin typeface="Calibri" pitchFamily="34" charset="0"/>
                <a:ea typeface="Calibri" pitchFamily="34" charset="-122"/>
                <a:cs typeface="Calibri" pitchFamily="34" charset="-120"/>
              </a:rPr>
              <a:t>Scan kode untuk vulnerability (SAST)</a:t>
            </a:r>
            <a:endParaRPr lang="en-US" sz="1150" dirty="0"/>
          </a:p>
        </p:txBody>
      </p:sp>
      <p:sp>
        <p:nvSpPr>
          <p:cNvPr id="8" name="Shape 6"/>
          <p:cNvSpPr/>
          <p:nvPr/>
        </p:nvSpPr>
        <p:spPr>
          <a:xfrm>
            <a:off x="502920" y="2761488"/>
            <a:ext cx="100584" cy="100584"/>
          </a:xfrm>
          <a:prstGeom prst="ellipse">
            <a:avLst/>
          </a:prstGeom>
          <a:solidFill>
            <a:srgbClr val="C9962C"/>
          </a:solidFill>
          <a:ln/>
        </p:spPr>
      </p:sp>
      <p:sp>
        <p:nvSpPr>
          <p:cNvPr id="9" name="Text 7"/>
          <p:cNvSpPr/>
          <p:nvPr/>
        </p:nvSpPr>
        <p:spPr>
          <a:xfrm>
            <a:off x="722376" y="2670048"/>
            <a:ext cx="5221224" cy="402336"/>
          </a:xfrm>
          <a:prstGeom prst="rect">
            <a:avLst/>
          </a:prstGeom>
          <a:noFill/>
          <a:ln/>
        </p:spPr>
        <p:txBody>
          <a:bodyPr wrap="square" lIns="0" tIns="0" rIns="0" bIns="0" rtlCol="0" anchor="t"/>
          <a:lstStyle/>
          <a:p>
            <a:pPr indent="0" marL="0">
              <a:buNone/>
            </a:pPr>
            <a:r>
              <a:rPr lang="en-US" sz="1150" dirty="0">
                <a:solidFill>
                  <a:srgbClr val="3A4152"/>
                </a:solidFill>
                <a:latin typeface="Calibri" pitchFamily="34" charset="0"/>
                <a:ea typeface="Calibri" pitchFamily="34" charset="-122"/>
                <a:cs typeface="Calibri" pitchFamily="34" charset="-120"/>
              </a:rPr>
              <a:t>Enkripsi data at-rest &amp; in-transit</a:t>
            </a:r>
            <a:endParaRPr lang="en-US" sz="1150" dirty="0"/>
          </a:p>
        </p:txBody>
      </p:sp>
      <p:sp>
        <p:nvSpPr>
          <p:cNvPr id="10" name="Shape 8"/>
          <p:cNvSpPr/>
          <p:nvPr/>
        </p:nvSpPr>
        <p:spPr>
          <a:xfrm>
            <a:off x="502920" y="3273552"/>
            <a:ext cx="100584" cy="100584"/>
          </a:xfrm>
          <a:prstGeom prst="ellipse">
            <a:avLst/>
          </a:prstGeom>
          <a:solidFill>
            <a:srgbClr val="C9962C"/>
          </a:solidFill>
          <a:ln/>
        </p:spPr>
      </p:sp>
      <p:sp>
        <p:nvSpPr>
          <p:cNvPr id="11" name="Text 9"/>
          <p:cNvSpPr/>
          <p:nvPr/>
        </p:nvSpPr>
        <p:spPr>
          <a:xfrm>
            <a:off x="722376" y="3182112"/>
            <a:ext cx="5221224" cy="402336"/>
          </a:xfrm>
          <a:prstGeom prst="rect">
            <a:avLst/>
          </a:prstGeom>
          <a:noFill/>
          <a:ln/>
        </p:spPr>
        <p:txBody>
          <a:bodyPr wrap="square" lIns="0" tIns="0" rIns="0" bIns="0" rtlCol="0" anchor="t"/>
          <a:lstStyle/>
          <a:p>
            <a:pPr indent="0" marL="0">
              <a:buNone/>
            </a:pPr>
            <a:r>
              <a:rPr lang="en-US" sz="1150" dirty="0">
                <a:solidFill>
                  <a:srgbClr val="3A4152"/>
                </a:solidFill>
                <a:latin typeface="Calibri" pitchFamily="34" charset="0"/>
                <a:ea typeface="Calibri" pitchFamily="34" charset="-122"/>
                <a:cs typeface="Calibri" pitchFamily="34" charset="-120"/>
              </a:rPr>
              <a:t>Real-time threat detection</a:t>
            </a:r>
            <a:endParaRPr lang="en-US" sz="1150" dirty="0"/>
          </a:p>
        </p:txBody>
      </p:sp>
      <p:sp>
        <p:nvSpPr>
          <p:cNvPr id="12" name="Shape 10"/>
          <p:cNvSpPr/>
          <p:nvPr/>
        </p:nvSpPr>
        <p:spPr>
          <a:xfrm>
            <a:off x="502920" y="3785616"/>
            <a:ext cx="100584" cy="100584"/>
          </a:xfrm>
          <a:prstGeom prst="ellipse">
            <a:avLst/>
          </a:prstGeom>
          <a:solidFill>
            <a:srgbClr val="C9962C"/>
          </a:solidFill>
          <a:ln/>
        </p:spPr>
      </p:sp>
      <p:sp>
        <p:nvSpPr>
          <p:cNvPr id="13" name="Text 11"/>
          <p:cNvSpPr/>
          <p:nvPr/>
        </p:nvSpPr>
        <p:spPr>
          <a:xfrm>
            <a:off x="722376" y="3694176"/>
            <a:ext cx="5221224" cy="402336"/>
          </a:xfrm>
          <a:prstGeom prst="rect">
            <a:avLst/>
          </a:prstGeom>
          <a:noFill/>
          <a:ln/>
        </p:spPr>
        <p:txBody>
          <a:bodyPr wrap="square" lIns="0" tIns="0" rIns="0" bIns="0" rtlCol="0" anchor="t"/>
          <a:lstStyle/>
          <a:p>
            <a:pPr indent="0" marL="0">
              <a:buNone/>
            </a:pPr>
            <a:r>
              <a:rPr lang="en-US" sz="1150" dirty="0">
                <a:solidFill>
                  <a:srgbClr val="3A4152"/>
                </a:solidFill>
                <a:latin typeface="Calibri" pitchFamily="34" charset="0"/>
                <a:ea typeface="Calibri" pitchFamily="34" charset="-122"/>
                <a:cs typeface="Calibri" pitchFamily="34" charset="-120"/>
              </a:rPr>
              <a:t>Identity &amp; access management terpusat</a:t>
            </a:r>
            <a:endParaRPr lang="en-US" sz="1150" dirty="0"/>
          </a:p>
        </p:txBody>
      </p:sp>
      <p:sp>
        <p:nvSpPr>
          <p:cNvPr id="14" name="Shape 12"/>
          <p:cNvSpPr/>
          <p:nvPr/>
        </p:nvSpPr>
        <p:spPr>
          <a:xfrm>
            <a:off x="6245352" y="2249424"/>
            <a:ext cx="100584" cy="100584"/>
          </a:xfrm>
          <a:prstGeom prst="ellipse">
            <a:avLst/>
          </a:prstGeom>
          <a:solidFill>
            <a:srgbClr val="C9962C"/>
          </a:solidFill>
          <a:ln/>
        </p:spPr>
      </p:sp>
      <p:sp>
        <p:nvSpPr>
          <p:cNvPr id="15" name="Text 13"/>
          <p:cNvSpPr/>
          <p:nvPr/>
        </p:nvSpPr>
        <p:spPr>
          <a:xfrm>
            <a:off x="6464808" y="2157984"/>
            <a:ext cx="5221224" cy="402336"/>
          </a:xfrm>
          <a:prstGeom prst="rect">
            <a:avLst/>
          </a:prstGeom>
          <a:noFill/>
          <a:ln/>
        </p:spPr>
        <p:txBody>
          <a:bodyPr wrap="square" lIns="0" tIns="0" rIns="0" bIns="0" rtlCol="0" anchor="t"/>
          <a:lstStyle/>
          <a:p>
            <a:pPr indent="0" marL="0">
              <a:buNone/>
            </a:pPr>
            <a:r>
              <a:rPr lang="en-US" sz="1150" dirty="0">
                <a:solidFill>
                  <a:srgbClr val="3A4152"/>
                </a:solidFill>
                <a:latin typeface="Calibri" pitchFamily="34" charset="0"/>
                <a:ea typeface="Calibri" pitchFamily="34" charset="-122"/>
                <a:cs typeface="Calibri" pitchFamily="34" charset="-120"/>
              </a:rPr>
              <a:t>Vulnerability prioritization</a:t>
            </a:r>
            <a:endParaRPr lang="en-US" sz="1150" dirty="0"/>
          </a:p>
        </p:txBody>
      </p:sp>
      <p:sp>
        <p:nvSpPr>
          <p:cNvPr id="16" name="Shape 14"/>
          <p:cNvSpPr/>
          <p:nvPr/>
        </p:nvSpPr>
        <p:spPr>
          <a:xfrm>
            <a:off x="6245352" y="2761488"/>
            <a:ext cx="100584" cy="100584"/>
          </a:xfrm>
          <a:prstGeom prst="ellipse">
            <a:avLst/>
          </a:prstGeom>
          <a:solidFill>
            <a:srgbClr val="C9962C"/>
          </a:solidFill>
          <a:ln/>
        </p:spPr>
      </p:sp>
      <p:sp>
        <p:nvSpPr>
          <p:cNvPr id="17" name="Text 15"/>
          <p:cNvSpPr/>
          <p:nvPr/>
        </p:nvSpPr>
        <p:spPr>
          <a:xfrm>
            <a:off x="6464808" y="2670048"/>
            <a:ext cx="5221224" cy="402336"/>
          </a:xfrm>
          <a:prstGeom prst="rect">
            <a:avLst/>
          </a:prstGeom>
          <a:noFill/>
          <a:ln/>
        </p:spPr>
        <p:txBody>
          <a:bodyPr wrap="square" lIns="0" tIns="0" rIns="0" bIns="0" rtlCol="0" anchor="t"/>
          <a:lstStyle/>
          <a:p>
            <a:pPr indent="0" marL="0">
              <a:buNone/>
            </a:pPr>
            <a:r>
              <a:rPr lang="en-US" sz="1150" dirty="0">
                <a:solidFill>
                  <a:srgbClr val="3A4152"/>
                </a:solidFill>
                <a:latin typeface="Calibri" pitchFamily="34" charset="0"/>
                <a:ea typeface="Calibri" pitchFamily="34" charset="-122"/>
                <a:cs typeface="Calibri" pitchFamily="34" charset="-120"/>
              </a:rPr>
              <a:t>Data loss prevention (DLP)</a:t>
            </a:r>
            <a:endParaRPr lang="en-US" sz="1150" dirty="0"/>
          </a:p>
        </p:txBody>
      </p:sp>
      <p:sp>
        <p:nvSpPr>
          <p:cNvPr id="18" name="Shape 16"/>
          <p:cNvSpPr/>
          <p:nvPr/>
        </p:nvSpPr>
        <p:spPr>
          <a:xfrm>
            <a:off x="6245352" y="3273552"/>
            <a:ext cx="100584" cy="100584"/>
          </a:xfrm>
          <a:prstGeom prst="ellipse">
            <a:avLst/>
          </a:prstGeom>
          <a:solidFill>
            <a:srgbClr val="C9962C"/>
          </a:solidFill>
          <a:ln/>
        </p:spPr>
      </p:sp>
      <p:sp>
        <p:nvSpPr>
          <p:cNvPr id="19" name="Text 17"/>
          <p:cNvSpPr/>
          <p:nvPr/>
        </p:nvSpPr>
        <p:spPr>
          <a:xfrm>
            <a:off x="6464808" y="3182112"/>
            <a:ext cx="5221224" cy="402336"/>
          </a:xfrm>
          <a:prstGeom prst="rect">
            <a:avLst/>
          </a:prstGeom>
          <a:noFill/>
          <a:ln/>
        </p:spPr>
        <p:txBody>
          <a:bodyPr wrap="square" lIns="0" tIns="0" rIns="0" bIns="0" rtlCol="0" anchor="t"/>
          <a:lstStyle/>
          <a:p>
            <a:pPr indent="0" marL="0">
              <a:buNone/>
            </a:pPr>
            <a:r>
              <a:rPr lang="en-US" sz="1150" dirty="0">
                <a:solidFill>
                  <a:srgbClr val="3A4152"/>
                </a:solidFill>
                <a:latin typeface="Calibri" pitchFamily="34" charset="0"/>
                <a:ea typeface="Calibri" pitchFamily="34" charset="-122"/>
                <a:cs typeface="Calibri" pitchFamily="34" charset="-120"/>
              </a:rPr>
              <a:t>Forensic investigation &amp; evidence recovery</a:t>
            </a:r>
            <a:endParaRPr lang="en-US" sz="1150" dirty="0"/>
          </a:p>
        </p:txBody>
      </p:sp>
      <p:sp>
        <p:nvSpPr>
          <p:cNvPr id="20" name="Shape 18"/>
          <p:cNvSpPr/>
          <p:nvPr/>
        </p:nvSpPr>
        <p:spPr>
          <a:xfrm>
            <a:off x="502920" y="5989320"/>
            <a:ext cx="11183112" cy="594360"/>
          </a:xfrm>
          <a:prstGeom prst="roundRect">
            <a:avLst>
              <a:gd name="adj" fmla="val 9231"/>
            </a:avLst>
          </a:prstGeom>
          <a:solidFill>
            <a:srgbClr val="1B2A4A"/>
          </a:solidFill>
          <a:ln/>
        </p:spPr>
      </p:sp>
      <p:sp>
        <p:nvSpPr>
          <p:cNvPr id="21" name="Text 19"/>
          <p:cNvSpPr/>
          <p:nvPr/>
        </p:nvSpPr>
        <p:spPr>
          <a:xfrm>
            <a:off x="777240" y="5989320"/>
            <a:ext cx="10607040" cy="594360"/>
          </a:xfrm>
          <a:prstGeom prst="rect">
            <a:avLst/>
          </a:prstGeom>
          <a:noFill/>
          <a:ln/>
        </p:spPr>
        <p:txBody>
          <a:bodyPr wrap="square" lIns="0" tIns="0" rIns="0" bIns="0" rtlCol="0" anchor="ctr"/>
          <a:lstStyle/>
          <a:p>
            <a:pPr indent="0" marL="0">
              <a:buNone/>
            </a:pPr>
            <a:r>
              <a:rPr lang="en-US" sz="1150" b="1" dirty="0">
                <a:solidFill>
                  <a:srgbClr val="C9962C"/>
                </a:solidFill>
                <a:latin typeface="Calibri" pitchFamily="34" charset="0"/>
                <a:ea typeface="Calibri" pitchFamily="34" charset="-122"/>
                <a:cs typeface="Calibri" pitchFamily="34" charset="-120"/>
              </a:rPr>
              <a:t>Solusi:  </a:t>
            </a:r>
            <a:pPr indent="0" marL="0">
              <a:buNone/>
            </a:pPr>
            <a:r>
              <a:rPr lang="en-US" sz="1150" dirty="0">
                <a:solidFill>
                  <a:srgbClr val="FFFFFF"/>
                </a:solidFill>
                <a:latin typeface="Calibri" pitchFamily="34" charset="0"/>
                <a:ea typeface="Calibri" pitchFamily="34" charset="-122"/>
                <a:cs typeface="Calibri" pitchFamily="34" charset="-120"/>
              </a:rPr>
              <a:t>Protect aplikasi dan data dari serangan cyber.</a:t>
            </a:r>
            <a:endParaRPr lang="en-US" sz="1150"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33">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502920" y="320040"/>
            <a:ext cx="8229600" cy="292608"/>
          </a:xfrm>
          <a:prstGeom prst="rect">
            <a:avLst/>
          </a:prstGeom>
          <a:noFill/>
          <a:ln/>
        </p:spPr>
        <p:txBody>
          <a:bodyPr wrap="square" lIns="0" tIns="0" rIns="0" bIns="0" rtlCol="0" anchor="ctr"/>
          <a:lstStyle/>
          <a:p>
            <a:pPr indent="0" marL="0">
              <a:buNone/>
            </a:pPr>
            <a:r>
              <a:rPr lang="en-US" sz="1150" b="1" spc="150" kern="0" dirty="0">
                <a:solidFill>
                  <a:srgbClr val="C9962C"/>
                </a:solidFill>
                <a:latin typeface="Calibri" pitchFamily="34" charset="0"/>
                <a:ea typeface="Calibri" pitchFamily="34" charset="-122"/>
                <a:cs typeface="Calibri" pitchFamily="34" charset="-120"/>
              </a:rPr>
              <a:t>OPENTEXT</a:t>
            </a:r>
            <a:endParaRPr lang="en-US" sz="1150" dirty="0"/>
          </a:p>
        </p:txBody>
      </p:sp>
      <p:sp>
        <p:nvSpPr>
          <p:cNvPr id="3" name="Text 1"/>
          <p:cNvSpPr/>
          <p:nvPr/>
        </p:nvSpPr>
        <p:spPr>
          <a:xfrm>
            <a:off x="502920" y="621792"/>
            <a:ext cx="10607040" cy="502920"/>
          </a:xfrm>
          <a:prstGeom prst="rect">
            <a:avLst/>
          </a:prstGeom>
          <a:noFill/>
          <a:ln/>
        </p:spPr>
        <p:txBody>
          <a:bodyPr wrap="square" lIns="0" tIns="0" rIns="0" bIns="0" rtlCol="0" anchor="ctr"/>
          <a:lstStyle/>
          <a:p>
            <a:pPr indent="0" marL="0">
              <a:buNone/>
            </a:pPr>
            <a:r>
              <a:rPr lang="en-US" sz="2300" b="1" dirty="0">
                <a:solidFill>
                  <a:srgbClr val="1B2A4A"/>
                </a:solidFill>
                <a:latin typeface="Calibri" pitchFamily="34" charset="0"/>
                <a:ea typeface="Calibri" pitchFamily="34" charset="-122"/>
                <a:cs typeface="Calibri" pitchFamily="34" charset="-120"/>
              </a:rPr>
              <a:t>Usecase  •  DEVOPS</a:t>
            </a:r>
            <a:endParaRPr lang="en-US" sz="2300" dirty="0"/>
          </a:p>
        </p:txBody>
      </p:sp>
      <p:sp>
        <p:nvSpPr>
          <p:cNvPr id="4" name="Text 2"/>
          <p:cNvSpPr/>
          <p:nvPr/>
        </p:nvSpPr>
        <p:spPr>
          <a:xfrm>
            <a:off x="502920" y="1207008"/>
            <a:ext cx="10607040" cy="594360"/>
          </a:xfrm>
          <a:prstGeom prst="rect">
            <a:avLst/>
          </a:prstGeom>
          <a:noFill/>
          <a:ln/>
        </p:spPr>
        <p:txBody>
          <a:bodyPr wrap="square" lIns="0" tIns="0" rIns="0" bIns="0" rtlCol="0" anchor="t"/>
          <a:lstStyle/>
          <a:p>
            <a:pPr indent="0" marL="0">
              <a:buNone/>
            </a:pPr>
            <a:r>
              <a:rPr lang="en-US" sz="1250" i="1" dirty="0">
                <a:solidFill>
                  <a:srgbClr val="6B7686"/>
                </a:solidFill>
                <a:latin typeface="Calibri" pitchFamily="34" charset="0"/>
                <a:ea typeface="Calibri" pitchFamily="34" charset="-122"/>
                <a:cs typeface="Calibri" pitchFamily="34" charset="-120"/>
              </a:rPr>
              <a:t>Platform lengkap untuk accelerate software delivery - CI/CD, automated testing, DevSecOps, quality assurance dengan AI.</a:t>
            </a:r>
            <a:endParaRPr lang="en-US" sz="1250" dirty="0"/>
          </a:p>
        </p:txBody>
      </p:sp>
      <p:sp>
        <p:nvSpPr>
          <p:cNvPr id="5" name="Text 3"/>
          <p:cNvSpPr/>
          <p:nvPr/>
        </p:nvSpPr>
        <p:spPr>
          <a:xfrm>
            <a:off x="502920" y="1874520"/>
            <a:ext cx="5486400" cy="274320"/>
          </a:xfrm>
          <a:prstGeom prst="rect">
            <a:avLst/>
          </a:prstGeom>
          <a:noFill/>
          <a:ln/>
        </p:spPr>
        <p:txBody>
          <a:bodyPr wrap="square" lIns="0" tIns="0" rIns="0" bIns="0" rtlCol="0" anchor="ctr"/>
          <a:lstStyle/>
          <a:p>
            <a:pPr indent="0" marL="0">
              <a:buNone/>
            </a:pPr>
            <a:r>
              <a:rPr lang="en-US" sz="1100" b="1" spc="150" kern="0" dirty="0">
                <a:solidFill>
                  <a:srgbClr val="C9962C"/>
                </a:solidFill>
                <a:latin typeface="Calibri" pitchFamily="34" charset="0"/>
                <a:ea typeface="Calibri" pitchFamily="34" charset="-122"/>
                <a:cs typeface="Calibri" pitchFamily="34" charset="-120"/>
              </a:rPr>
              <a:t>USECASE UTAMA</a:t>
            </a:r>
            <a:endParaRPr lang="en-US" sz="1100" dirty="0"/>
          </a:p>
        </p:txBody>
      </p:sp>
      <p:sp>
        <p:nvSpPr>
          <p:cNvPr id="6" name="Shape 4"/>
          <p:cNvSpPr/>
          <p:nvPr/>
        </p:nvSpPr>
        <p:spPr>
          <a:xfrm>
            <a:off x="502920" y="2249424"/>
            <a:ext cx="100584" cy="100584"/>
          </a:xfrm>
          <a:prstGeom prst="ellipse">
            <a:avLst/>
          </a:prstGeom>
          <a:solidFill>
            <a:srgbClr val="C9962C"/>
          </a:solidFill>
          <a:ln/>
        </p:spPr>
      </p:sp>
      <p:sp>
        <p:nvSpPr>
          <p:cNvPr id="7" name="Text 5"/>
          <p:cNvSpPr/>
          <p:nvPr/>
        </p:nvSpPr>
        <p:spPr>
          <a:xfrm>
            <a:off x="722376" y="2157984"/>
            <a:ext cx="5221224" cy="402336"/>
          </a:xfrm>
          <a:prstGeom prst="rect">
            <a:avLst/>
          </a:prstGeom>
          <a:noFill/>
          <a:ln/>
        </p:spPr>
        <p:txBody>
          <a:bodyPr wrap="square" lIns="0" tIns="0" rIns="0" bIns="0" rtlCol="0" anchor="t"/>
          <a:lstStyle/>
          <a:p>
            <a:pPr indent="0" marL="0">
              <a:buNone/>
            </a:pPr>
            <a:r>
              <a:rPr lang="en-US" sz="1150" dirty="0">
                <a:solidFill>
                  <a:srgbClr val="3A4152"/>
                </a:solidFill>
                <a:latin typeface="Calibri" pitchFamily="34" charset="0"/>
                <a:ea typeface="Calibri" pitchFamily="34" charset="-122"/>
                <a:cs typeface="Calibri" pitchFamily="34" charset="-120"/>
              </a:rPr>
              <a:t>CI/CD pipeline automation</a:t>
            </a:r>
            <a:endParaRPr lang="en-US" sz="1150" dirty="0"/>
          </a:p>
        </p:txBody>
      </p:sp>
      <p:sp>
        <p:nvSpPr>
          <p:cNvPr id="8" name="Shape 6"/>
          <p:cNvSpPr/>
          <p:nvPr/>
        </p:nvSpPr>
        <p:spPr>
          <a:xfrm>
            <a:off x="502920" y="2761488"/>
            <a:ext cx="100584" cy="100584"/>
          </a:xfrm>
          <a:prstGeom prst="ellipse">
            <a:avLst/>
          </a:prstGeom>
          <a:solidFill>
            <a:srgbClr val="C9962C"/>
          </a:solidFill>
          <a:ln/>
        </p:spPr>
      </p:sp>
      <p:sp>
        <p:nvSpPr>
          <p:cNvPr id="9" name="Text 7"/>
          <p:cNvSpPr/>
          <p:nvPr/>
        </p:nvSpPr>
        <p:spPr>
          <a:xfrm>
            <a:off x="722376" y="2670048"/>
            <a:ext cx="5221224" cy="402336"/>
          </a:xfrm>
          <a:prstGeom prst="rect">
            <a:avLst/>
          </a:prstGeom>
          <a:noFill/>
          <a:ln/>
        </p:spPr>
        <p:txBody>
          <a:bodyPr wrap="square" lIns="0" tIns="0" rIns="0" bIns="0" rtlCol="0" anchor="t"/>
          <a:lstStyle/>
          <a:p>
            <a:pPr indent="0" marL="0">
              <a:buNone/>
            </a:pPr>
            <a:r>
              <a:rPr lang="en-US" sz="1150" dirty="0">
                <a:solidFill>
                  <a:srgbClr val="3A4152"/>
                </a:solidFill>
                <a:latin typeface="Calibri" pitchFamily="34" charset="0"/>
                <a:ea typeface="Calibri" pitchFamily="34" charset="-122"/>
                <a:cs typeface="Calibri" pitchFamily="34" charset="-120"/>
              </a:rPr>
              <a:t>Automated testing (60 hours/minggu save)</a:t>
            </a:r>
            <a:endParaRPr lang="en-US" sz="1150" dirty="0"/>
          </a:p>
        </p:txBody>
      </p:sp>
      <p:sp>
        <p:nvSpPr>
          <p:cNvPr id="10" name="Shape 8"/>
          <p:cNvSpPr/>
          <p:nvPr/>
        </p:nvSpPr>
        <p:spPr>
          <a:xfrm>
            <a:off x="502920" y="3273552"/>
            <a:ext cx="100584" cy="100584"/>
          </a:xfrm>
          <a:prstGeom prst="ellipse">
            <a:avLst/>
          </a:prstGeom>
          <a:solidFill>
            <a:srgbClr val="C9962C"/>
          </a:solidFill>
          <a:ln/>
        </p:spPr>
      </p:sp>
      <p:sp>
        <p:nvSpPr>
          <p:cNvPr id="11" name="Text 9"/>
          <p:cNvSpPr/>
          <p:nvPr/>
        </p:nvSpPr>
        <p:spPr>
          <a:xfrm>
            <a:off x="722376" y="3182112"/>
            <a:ext cx="5221224" cy="402336"/>
          </a:xfrm>
          <a:prstGeom prst="rect">
            <a:avLst/>
          </a:prstGeom>
          <a:noFill/>
          <a:ln/>
        </p:spPr>
        <p:txBody>
          <a:bodyPr wrap="square" lIns="0" tIns="0" rIns="0" bIns="0" rtlCol="0" anchor="t"/>
          <a:lstStyle/>
          <a:p>
            <a:pPr indent="0" marL="0">
              <a:buNone/>
            </a:pPr>
            <a:r>
              <a:rPr lang="en-US" sz="1150" dirty="0">
                <a:solidFill>
                  <a:srgbClr val="3A4152"/>
                </a:solidFill>
                <a:latin typeface="Calibri" pitchFamily="34" charset="0"/>
                <a:ea typeface="Calibri" pitchFamily="34" charset="-122"/>
                <a:cs typeface="Calibri" pitchFamily="34" charset="-120"/>
              </a:rPr>
              <a:t>Quality assurance &amp; bug detection</a:t>
            </a:r>
            <a:endParaRPr lang="en-US" sz="1150" dirty="0"/>
          </a:p>
        </p:txBody>
      </p:sp>
      <p:sp>
        <p:nvSpPr>
          <p:cNvPr id="12" name="Shape 10"/>
          <p:cNvSpPr/>
          <p:nvPr/>
        </p:nvSpPr>
        <p:spPr>
          <a:xfrm>
            <a:off x="502920" y="3785616"/>
            <a:ext cx="100584" cy="100584"/>
          </a:xfrm>
          <a:prstGeom prst="ellipse">
            <a:avLst/>
          </a:prstGeom>
          <a:solidFill>
            <a:srgbClr val="C9962C"/>
          </a:solidFill>
          <a:ln/>
        </p:spPr>
      </p:sp>
      <p:sp>
        <p:nvSpPr>
          <p:cNvPr id="13" name="Text 11"/>
          <p:cNvSpPr/>
          <p:nvPr/>
        </p:nvSpPr>
        <p:spPr>
          <a:xfrm>
            <a:off x="722376" y="3694176"/>
            <a:ext cx="5221224" cy="402336"/>
          </a:xfrm>
          <a:prstGeom prst="rect">
            <a:avLst/>
          </a:prstGeom>
          <a:noFill/>
          <a:ln/>
        </p:spPr>
        <p:txBody>
          <a:bodyPr wrap="square" lIns="0" tIns="0" rIns="0" bIns="0" rtlCol="0" anchor="t"/>
          <a:lstStyle/>
          <a:p>
            <a:pPr indent="0" marL="0">
              <a:buNone/>
            </a:pPr>
            <a:r>
              <a:rPr lang="en-US" sz="1150" dirty="0">
                <a:solidFill>
                  <a:srgbClr val="3A4152"/>
                </a:solidFill>
                <a:latin typeface="Calibri" pitchFamily="34" charset="0"/>
                <a:ea typeface="Calibri" pitchFamily="34" charset="-122"/>
                <a:cs typeface="Calibri" pitchFamily="34" charset="-120"/>
              </a:rPr>
              <a:t>Performance testing cloud-based</a:t>
            </a:r>
            <a:endParaRPr lang="en-US" sz="1150" dirty="0"/>
          </a:p>
        </p:txBody>
      </p:sp>
      <p:sp>
        <p:nvSpPr>
          <p:cNvPr id="14" name="Shape 12"/>
          <p:cNvSpPr/>
          <p:nvPr/>
        </p:nvSpPr>
        <p:spPr>
          <a:xfrm>
            <a:off x="6245352" y="2249424"/>
            <a:ext cx="100584" cy="100584"/>
          </a:xfrm>
          <a:prstGeom prst="ellipse">
            <a:avLst/>
          </a:prstGeom>
          <a:solidFill>
            <a:srgbClr val="C9962C"/>
          </a:solidFill>
          <a:ln/>
        </p:spPr>
      </p:sp>
      <p:sp>
        <p:nvSpPr>
          <p:cNvPr id="15" name="Text 13"/>
          <p:cNvSpPr/>
          <p:nvPr/>
        </p:nvSpPr>
        <p:spPr>
          <a:xfrm>
            <a:off x="6464808" y="2157984"/>
            <a:ext cx="5221224" cy="402336"/>
          </a:xfrm>
          <a:prstGeom prst="rect">
            <a:avLst/>
          </a:prstGeom>
          <a:noFill/>
          <a:ln/>
        </p:spPr>
        <p:txBody>
          <a:bodyPr wrap="square" lIns="0" tIns="0" rIns="0" bIns="0" rtlCol="0" anchor="t"/>
          <a:lstStyle/>
          <a:p>
            <a:pPr indent="0" marL="0">
              <a:buNone/>
            </a:pPr>
            <a:r>
              <a:rPr lang="en-US" sz="1150" dirty="0">
                <a:solidFill>
                  <a:srgbClr val="3A4152"/>
                </a:solidFill>
                <a:latin typeface="Calibri" pitchFamily="34" charset="0"/>
                <a:ea typeface="Calibri" pitchFamily="34" charset="-122"/>
                <a:cs typeface="Calibri" pitchFamily="34" charset="-120"/>
              </a:rPr>
              <a:t>DevSecOps (shift security left)</a:t>
            </a:r>
            <a:endParaRPr lang="en-US" sz="1150" dirty="0"/>
          </a:p>
        </p:txBody>
      </p:sp>
      <p:sp>
        <p:nvSpPr>
          <p:cNvPr id="16" name="Shape 14"/>
          <p:cNvSpPr/>
          <p:nvPr/>
        </p:nvSpPr>
        <p:spPr>
          <a:xfrm>
            <a:off x="6245352" y="2761488"/>
            <a:ext cx="100584" cy="100584"/>
          </a:xfrm>
          <a:prstGeom prst="ellipse">
            <a:avLst/>
          </a:prstGeom>
          <a:solidFill>
            <a:srgbClr val="C9962C"/>
          </a:solidFill>
          <a:ln/>
        </p:spPr>
      </p:sp>
      <p:sp>
        <p:nvSpPr>
          <p:cNvPr id="17" name="Text 15"/>
          <p:cNvSpPr/>
          <p:nvPr/>
        </p:nvSpPr>
        <p:spPr>
          <a:xfrm>
            <a:off x="6464808" y="2670048"/>
            <a:ext cx="5221224" cy="402336"/>
          </a:xfrm>
          <a:prstGeom prst="rect">
            <a:avLst/>
          </a:prstGeom>
          <a:noFill/>
          <a:ln/>
        </p:spPr>
        <p:txBody>
          <a:bodyPr wrap="square" lIns="0" tIns="0" rIns="0" bIns="0" rtlCol="0" anchor="t"/>
          <a:lstStyle/>
          <a:p>
            <a:pPr indent="0" marL="0">
              <a:buNone/>
            </a:pPr>
            <a:r>
              <a:rPr lang="en-US" sz="1150" dirty="0">
                <a:solidFill>
                  <a:srgbClr val="3A4152"/>
                </a:solidFill>
                <a:latin typeface="Calibri" pitchFamily="34" charset="0"/>
                <a:ea typeface="Calibri" pitchFamily="34" charset="-122"/>
                <a:cs typeface="Calibri" pitchFamily="34" charset="-120"/>
              </a:rPr>
              <a:t>Agile management &amp; velocity tracking</a:t>
            </a:r>
            <a:endParaRPr lang="en-US" sz="1150" dirty="0"/>
          </a:p>
        </p:txBody>
      </p:sp>
      <p:sp>
        <p:nvSpPr>
          <p:cNvPr id="18" name="Shape 16"/>
          <p:cNvSpPr/>
          <p:nvPr/>
        </p:nvSpPr>
        <p:spPr>
          <a:xfrm>
            <a:off x="6245352" y="3273552"/>
            <a:ext cx="100584" cy="100584"/>
          </a:xfrm>
          <a:prstGeom prst="ellipse">
            <a:avLst/>
          </a:prstGeom>
          <a:solidFill>
            <a:srgbClr val="C9962C"/>
          </a:solidFill>
          <a:ln/>
        </p:spPr>
      </p:sp>
      <p:sp>
        <p:nvSpPr>
          <p:cNvPr id="19" name="Text 17"/>
          <p:cNvSpPr/>
          <p:nvPr/>
        </p:nvSpPr>
        <p:spPr>
          <a:xfrm>
            <a:off x="6464808" y="3182112"/>
            <a:ext cx="5221224" cy="402336"/>
          </a:xfrm>
          <a:prstGeom prst="rect">
            <a:avLst/>
          </a:prstGeom>
          <a:noFill/>
          <a:ln/>
        </p:spPr>
        <p:txBody>
          <a:bodyPr wrap="square" lIns="0" tIns="0" rIns="0" bIns="0" rtlCol="0" anchor="t"/>
          <a:lstStyle/>
          <a:p>
            <a:pPr indent="0" marL="0">
              <a:buNone/>
            </a:pPr>
            <a:r>
              <a:rPr lang="en-US" sz="1150" dirty="0">
                <a:solidFill>
                  <a:srgbClr val="3A4152"/>
                </a:solidFill>
                <a:latin typeface="Calibri" pitchFamily="34" charset="0"/>
                <a:ea typeface="Calibri" pitchFamily="34" charset="-122"/>
                <a:cs typeface="Calibri" pitchFamily="34" charset="-120"/>
              </a:rPr>
              <a:t>Continuous deployment otomatis</a:t>
            </a:r>
            <a:endParaRPr lang="en-US" sz="1150" dirty="0"/>
          </a:p>
        </p:txBody>
      </p:sp>
      <p:sp>
        <p:nvSpPr>
          <p:cNvPr id="20" name="Shape 18"/>
          <p:cNvSpPr/>
          <p:nvPr/>
        </p:nvSpPr>
        <p:spPr>
          <a:xfrm>
            <a:off x="502920" y="5989320"/>
            <a:ext cx="11183112" cy="594360"/>
          </a:xfrm>
          <a:prstGeom prst="roundRect">
            <a:avLst>
              <a:gd name="adj" fmla="val 9231"/>
            </a:avLst>
          </a:prstGeom>
          <a:solidFill>
            <a:srgbClr val="1B2A4A"/>
          </a:solidFill>
          <a:ln/>
        </p:spPr>
      </p:sp>
      <p:sp>
        <p:nvSpPr>
          <p:cNvPr id="21" name="Text 19"/>
          <p:cNvSpPr/>
          <p:nvPr/>
        </p:nvSpPr>
        <p:spPr>
          <a:xfrm>
            <a:off x="777240" y="5989320"/>
            <a:ext cx="10607040" cy="594360"/>
          </a:xfrm>
          <a:prstGeom prst="rect">
            <a:avLst/>
          </a:prstGeom>
          <a:noFill/>
          <a:ln/>
        </p:spPr>
        <p:txBody>
          <a:bodyPr wrap="square" lIns="0" tIns="0" rIns="0" bIns="0" rtlCol="0" anchor="ctr"/>
          <a:lstStyle/>
          <a:p>
            <a:pPr indent="0" marL="0">
              <a:buNone/>
            </a:pPr>
            <a:r>
              <a:rPr lang="en-US" sz="1150" b="1" dirty="0">
                <a:solidFill>
                  <a:srgbClr val="C9962C"/>
                </a:solidFill>
                <a:latin typeface="Calibri" pitchFamily="34" charset="0"/>
                <a:ea typeface="Calibri" pitchFamily="34" charset="-122"/>
                <a:cs typeface="Calibri" pitchFamily="34" charset="-120"/>
              </a:rPr>
              <a:t>Solusi:  </a:t>
            </a:r>
            <a:pPr indent="0" marL="0">
              <a:buNone/>
            </a:pPr>
            <a:r>
              <a:rPr lang="en-US" sz="1150" dirty="0">
                <a:solidFill>
                  <a:srgbClr val="FFFFFF"/>
                </a:solidFill>
                <a:latin typeface="Calibri" pitchFamily="34" charset="0"/>
                <a:ea typeface="Calibri" pitchFamily="34" charset="-122"/>
                <a:cs typeface="Calibri" pitchFamily="34" charset="-120"/>
              </a:rPr>
              <a:t>Release software 2x lebih cepat tanpa sacrifice quality.</a:t>
            </a:r>
            <a:endParaRPr lang="en-US" sz="1150"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34">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502920" y="320040"/>
            <a:ext cx="8229600" cy="292608"/>
          </a:xfrm>
          <a:prstGeom prst="rect">
            <a:avLst/>
          </a:prstGeom>
          <a:noFill/>
          <a:ln/>
        </p:spPr>
        <p:txBody>
          <a:bodyPr wrap="square" lIns="0" tIns="0" rIns="0" bIns="0" rtlCol="0" anchor="ctr"/>
          <a:lstStyle/>
          <a:p>
            <a:pPr indent="0" marL="0">
              <a:buNone/>
            </a:pPr>
            <a:r>
              <a:rPr lang="en-US" sz="1150" b="1" spc="150" kern="0" dirty="0">
                <a:solidFill>
                  <a:srgbClr val="C9962C"/>
                </a:solidFill>
                <a:latin typeface="Calibri" pitchFamily="34" charset="0"/>
                <a:ea typeface="Calibri" pitchFamily="34" charset="-122"/>
                <a:cs typeface="Calibri" pitchFamily="34" charset="-120"/>
              </a:rPr>
              <a:t>OPENTEXT</a:t>
            </a:r>
            <a:endParaRPr lang="en-US" sz="1150" dirty="0"/>
          </a:p>
        </p:txBody>
      </p:sp>
      <p:sp>
        <p:nvSpPr>
          <p:cNvPr id="3" name="Text 1"/>
          <p:cNvSpPr/>
          <p:nvPr/>
        </p:nvSpPr>
        <p:spPr>
          <a:xfrm>
            <a:off x="502920" y="621792"/>
            <a:ext cx="10607040" cy="502920"/>
          </a:xfrm>
          <a:prstGeom prst="rect">
            <a:avLst/>
          </a:prstGeom>
          <a:noFill/>
          <a:ln/>
        </p:spPr>
        <p:txBody>
          <a:bodyPr wrap="square" lIns="0" tIns="0" rIns="0" bIns="0" rtlCol="0" anchor="ctr"/>
          <a:lstStyle/>
          <a:p>
            <a:pPr indent="0" marL="0">
              <a:buNone/>
            </a:pPr>
            <a:r>
              <a:rPr lang="en-US" sz="2300" b="1" dirty="0">
                <a:solidFill>
                  <a:srgbClr val="1B2A4A"/>
                </a:solidFill>
                <a:latin typeface="Calibri" pitchFamily="34" charset="0"/>
                <a:ea typeface="Calibri" pitchFamily="34" charset="-122"/>
                <a:cs typeface="Calibri" pitchFamily="34" charset="-120"/>
              </a:rPr>
              <a:t>Usecase  •  Customer Communication</a:t>
            </a:r>
            <a:endParaRPr lang="en-US" sz="2300" dirty="0"/>
          </a:p>
        </p:txBody>
      </p:sp>
      <p:sp>
        <p:nvSpPr>
          <p:cNvPr id="4" name="Text 2"/>
          <p:cNvSpPr/>
          <p:nvPr/>
        </p:nvSpPr>
        <p:spPr>
          <a:xfrm>
            <a:off x="502920" y="1207008"/>
            <a:ext cx="10607040" cy="594360"/>
          </a:xfrm>
          <a:prstGeom prst="rect">
            <a:avLst/>
          </a:prstGeom>
          <a:noFill/>
          <a:ln/>
        </p:spPr>
        <p:txBody>
          <a:bodyPr wrap="square" lIns="0" tIns="0" rIns="0" bIns="0" rtlCol="0" anchor="t"/>
          <a:lstStyle/>
          <a:p>
            <a:pPr indent="0" marL="0">
              <a:buNone/>
            </a:pPr>
            <a:r>
              <a:rPr lang="en-US" sz="1250" i="1" dirty="0">
                <a:solidFill>
                  <a:srgbClr val="6B7686"/>
                </a:solidFill>
                <a:latin typeface="Calibri" pitchFamily="34" charset="0"/>
                <a:ea typeface="Calibri" pitchFamily="34" charset="-122"/>
                <a:cs typeface="Calibri" pitchFamily="34" charset="-120"/>
              </a:rPr>
              <a:t>Omnichannel communication platform untuk email, SMS, WhatsApp, RCS, voice, fax, push notification dari satu platform.</a:t>
            </a:r>
            <a:endParaRPr lang="en-US" sz="1250" dirty="0"/>
          </a:p>
        </p:txBody>
      </p:sp>
      <p:sp>
        <p:nvSpPr>
          <p:cNvPr id="5" name="Text 3"/>
          <p:cNvSpPr/>
          <p:nvPr/>
        </p:nvSpPr>
        <p:spPr>
          <a:xfrm>
            <a:off x="502920" y="1874520"/>
            <a:ext cx="5486400" cy="274320"/>
          </a:xfrm>
          <a:prstGeom prst="rect">
            <a:avLst/>
          </a:prstGeom>
          <a:noFill/>
          <a:ln/>
        </p:spPr>
        <p:txBody>
          <a:bodyPr wrap="square" lIns="0" tIns="0" rIns="0" bIns="0" rtlCol="0" anchor="ctr"/>
          <a:lstStyle/>
          <a:p>
            <a:pPr indent="0" marL="0">
              <a:buNone/>
            </a:pPr>
            <a:r>
              <a:rPr lang="en-US" sz="1100" b="1" spc="150" kern="0" dirty="0">
                <a:solidFill>
                  <a:srgbClr val="C9962C"/>
                </a:solidFill>
                <a:latin typeface="Calibri" pitchFamily="34" charset="0"/>
                <a:ea typeface="Calibri" pitchFamily="34" charset="-122"/>
                <a:cs typeface="Calibri" pitchFamily="34" charset="-120"/>
              </a:rPr>
              <a:t>USECASE UTAMA</a:t>
            </a:r>
            <a:endParaRPr lang="en-US" sz="1100" dirty="0"/>
          </a:p>
        </p:txBody>
      </p:sp>
      <p:sp>
        <p:nvSpPr>
          <p:cNvPr id="6" name="Shape 4"/>
          <p:cNvSpPr/>
          <p:nvPr/>
        </p:nvSpPr>
        <p:spPr>
          <a:xfrm>
            <a:off x="502920" y="2249424"/>
            <a:ext cx="100584" cy="100584"/>
          </a:xfrm>
          <a:prstGeom prst="ellipse">
            <a:avLst/>
          </a:prstGeom>
          <a:solidFill>
            <a:srgbClr val="C9962C"/>
          </a:solidFill>
          <a:ln/>
        </p:spPr>
      </p:sp>
      <p:sp>
        <p:nvSpPr>
          <p:cNvPr id="7" name="Text 5"/>
          <p:cNvSpPr/>
          <p:nvPr/>
        </p:nvSpPr>
        <p:spPr>
          <a:xfrm>
            <a:off x="722376" y="2157984"/>
            <a:ext cx="5221224" cy="402336"/>
          </a:xfrm>
          <a:prstGeom prst="rect">
            <a:avLst/>
          </a:prstGeom>
          <a:noFill/>
          <a:ln/>
        </p:spPr>
        <p:txBody>
          <a:bodyPr wrap="square" lIns="0" tIns="0" rIns="0" bIns="0" rtlCol="0" anchor="t"/>
          <a:lstStyle/>
          <a:p>
            <a:pPr indent="0" marL="0">
              <a:buNone/>
            </a:pPr>
            <a:r>
              <a:rPr lang="en-US" sz="1150" dirty="0">
                <a:solidFill>
                  <a:srgbClr val="3A4152"/>
                </a:solidFill>
                <a:latin typeface="Calibri" pitchFamily="34" charset="0"/>
                <a:ea typeface="Calibri" pitchFamily="34" charset="-122"/>
                <a:cs typeface="Calibri" pitchFamily="34" charset="-120"/>
              </a:rPr>
              <a:t>Multi-channel messaging</a:t>
            </a:r>
            <a:endParaRPr lang="en-US" sz="1150" dirty="0"/>
          </a:p>
        </p:txBody>
      </p:sp>
      <p:sp>
        <p:nvSpPr>
          <p:cNvPr id="8" name="Shape 6"/>
          <p:cNvSpPr/>
          <p:nvPr/>
        </p:nvSpPr>
        <p:spPr>
          <a:xfrm>
            <a:off x="502920" y="2761488"/>
            <a:ext cx="100584" cy="100584"/>
          </a:xfrm>
          <a:prstGeom prst="ellipse">
            <a:avLst/>
          </a:prstGeom>
          <a:solidFill>
            <a:srgbClr val="C9962C"/>
          </a:solidFill>
          <a:ln/>
        </p:spPr>
      </p:sp>
      <p:sp>
        <p:nvSpPr>
          <p:cNvPr id="9" name="Text 7"/>
          <p:cNvSpPr/>
          <p:nvPr/>
        </p:nvSpPr>
        <p:spPr>
          <a:xfrm>
            <a:off x="722376" y="2670048"/>
            <a:ext cx="5221224" cy="402336"/>
          </a:xfrm>
          <a:prstGeom prst="rect">
            <a:avLst/>
          </a:prstGeom>
          <a:noFill/>
          <a:ln/>
        </p:spPr>
        <p:txBody>
          <a:bodyPr wrap="square" lIns="0" tIns="0" rIns="0" bIns="0" rtlCol="0" anchor="t"/>
          <a:lstStyle/>
          <a:p>
            <a:pPr indent="0" marL="0">
              <a:buNone/>
            </a:pPr>
            <a:r>
              <a:rPr lang="en-US" sz="1150" dirty="0">
                <a:solidFill>
                  <a:srgbClr val="3A4152"/>
                </a:solidFill>
                <a:latin typeface="Calibri" pitchFamily="34" charset="0"/>
                <a:ea typeface="Calibri" pitchFamily="34" charset="-122"/>
                <a:cs typeface="Calibri" pitchFamily="34" charset="-120"/>
              </a:rPr>
              <a:t>Personalized content auto-generate</a:t>
            </a:r>
            <a:endParaRPr lang="en-US" sz="1150" dirty="0"/>
          </a:p>
        </p:txBody>
      </p:sp>
      <p:sp>
        <p:nvSpPr>
          <p:cNvPr id="10" name="Shape 8"/>
          <p:cNvSpPr/>
          <p:nvPr/>
        </p:nvSpPr>
        <p:spPr>
          <a:xfrm>
            <a:off x="502920" y="3273552"/>
            <a:ext cx="100584" cy="100584"/>
          </a:xfrm>
          <a:prstGeom prst="ellipse">
            <a:avLst/>
          </a:prstGeom>
          <a:solidFill>
            <a:srgbClr val="C9962C"/>
          </a:solidFill>
          <a:ln/>
        </p:spPr>
      </p:sp>
      <p:sp>
        <p:nvSpPr>
          <p:cNvPr id="11" name="Text 9"/>
          <p:cNvSpPr/>
          <p:nvPr/>
        </p:nvSpPr>
        <p:spPr>
          <a:xfrm>
            <a:off x="722376" y="3182112"/>
            <a:ext cx="5221224" cy="402336"/>
          </a:xfrm>
          <a:prstGeom prst="rect">
            <a:avLst/>
          </a:prstGeom>
          <a:noFill/>
          <a:ln/>
        </p:spPr>
        <p:txBody>
          <a:bodyPr wrap="square" lIns="0" tIns="0" rIns="0" bIns="0" rtlCol="0" anchor="t"/>
          <a:lstStyle/>
          <a:p>
            <a:pPr indent="0" marL="0">
              <a:buNone/>
            </a:pPr>
            <a:r>
              <a:rPr lang="en-US" sz="1150" dirty="0">
                <a:solidFill>
                  <a:srgbClr val="3A4152"/>
                </a:solidFill>
                <a:latin typeface="Calibri" pitchFamily="34" charset="0"/>
                <a:ea typeface="Calibri" pitchFamily="34" charset="-122"/>
                <a:cs typeface="Calibri" pitchFamily="34" charset="-120"/>
              </a:rPr>
              <a:t>High-volume dokumen delivery (print &amp; mail)</a:t>
            </a:r>
            <a:endParaRPr lang="en-US" sz="1150" dirty="0"/>
          </a:p>
        </p:txBody>
      </p:sp>
      <p:sp>
        <p:nvSpPr>
          <p:cNvPr id="12" name="Shape 10"/>
          <p:cNvSpPr/>
          <p:nvPr/>
        </p:nvSpPr>
        <p:spPr>
          <a:xfrm>
            <a:off x="502920" y="3785616"/>
            <a:ext cx="100584" cy="100584"/>
          </a:xfrm>
          <a:prstGeom prst="ellipse">
            <a:avLst/>
          </a:prstGeom>
          <a:solidFill>
            <a:srgbClr val="C9962C"/>
          </a:solidFill>
          <a:ln/>
        </p:spPr>
      </p:sp>
      <p:sp>
        <p:nvSpPr>
          <p:cNvPr id="13" name="Text 11"/>
          <p:cNvSpPr/>
          <p:nvPr/>
        </p:nvSpPr>
        <p:spPr>
          <a:xfrm>
            <a:off x="722376" y="3694176"/>
            <a:ext cx="5221224" cy="402336"/>
          </a:xfrm>
          <a:prstGeom prst="rect">
            <a:avLst/>
          </a:prstGeom>
          <a:noFill/>
          <a:ln/>
        </p:spPr>
        <p:txBody>
          <a:bodyPr wrap="square" lIns="0" tIns="0" rIns="0" bIns="0" rtlCol="0" anchor="t"/>
          <a:lstStyle/>
          <a:p>
            <a:pPr indent="0" marL="0">
              <a:buNone/>
            </a:pPr>
            <a:r>
              <a:rPr lang="en-US" sz="1150" dirty="0">
                <a:solidFill>
                  <a:srgbClr val="3A4152"/>
                </a:solidFill>
                <a:latin typeface="Calibri" pitchFamily="34" charset="0"/>
                <a:ea typeface="Calibri" pitchFamily="34" charset="-122"/>
                <a:cs typeface="Calibri" pitchFamily="34" charset="-120"/>
              </a:rPr>
              <a:t>Marketing campaign automation</a:t>
            </a:r>
            <a:endParaRPr lang="en-US" sz="1150" dirty="0"/>
          </a:p>
        </p:txBody>
      </p:sp>
      <p:sp>
        <p:nvSpPr>
          <p:cNvPr id="14" name="Shape 12"/>
          <p:cNvSpPr/>
          <p:nvPr/>
        </p:nvSpPr>
        <p:spPr>
          <a:xfrm>
            <a:off x="6245352" y="2249424"/>
            <a:ext cx="100584" cy="100584"/>
          </a:xfrm>
          <a:prstGeom prst="ellipse">
            <a:avLst/>
          </a:prstGeom>
          <a:solidFill>
            <a:srgbClr val="C9962C"/>
          </a:solidFill>
          <a:ln/>
        </p:spPr>
      </p:sp>
      <p:sp>
        <p:nvSpPr>
          <p:cNvPr id="15" name="Text 13"/>
          <p:cNvSpPr/>
          <p:nvPr/>
        </p:nvSpPr>
        <p:spPr>
          <a:xfrm>
            <a:off x="6464808" y="2157984"/>
            <a:ext cx="5221224" cy="402336"/>
          </a:xfrm>
          <a:prstGeom prst="rect">
            <a:avLst/>
          </a:prstGeom>
          <a:noFill/>
          <a:ln/>
        </p:spPr>
        <p:txBody>
          <a:bodyPr wrap="square" lIns="0" tIns="0" rIns="0" bIns="0" rtlCol="0" anchor="t"/>
          <a:lstStyle/>
          <a:p>
            <a:pPr indent="0" marL="0">
              <a:buNone/>
            </a:pPr>
            <a:r>
              <a:rPr lang="en-US" sz="1150" dirty="0">
                <a:solidFill>
                  <a:srgbClr val="3A4152"/>
                </a:solidFill>
                <a:latin typeface="Calibri" pitchFamily="34" charset="0"/>
                <a:ea typeface="Calibri" pitchFamily="34" charset="-122"/>
                <a:cs typeface="Calibri" pitchFamily="34" charset="-120"/>
              </a:rPr>
              <a:t>Delivery &amp; engagement tracking</a:t>
            </a:r>
            <a:endParaRPr lang="en-US" sz="1150" dirty="0"/>
          </a:p>
        </p:txBody>
      </p:sp>
      <p:sp>
        <p:nvSpPr>
          <p:cNvPr id="16" name="Shape 14"/>
          <p:cNvSpPr/>
          <p:nvPr/>
        </p:nvSpPr>
        <p:spPr>
          <a:xfrm>
            <a:off x="6245352" y="2761488"/>
            <a:ext cx="100584" cy="100584"/>
          </a:xfrm>
          <a:prstGeom prst="ellipse">
            <a:avLst/>
          </a:prstGeom>
          <a:solidFill>
            <a:srgbClr val="C9962C"/>
          </a:solidFill>
          <a:ln/>
        </p:spPr>
      </p:sp>
      <p:sp>
        <p:nvSpPr>
          <p:cNvPr id="17" name="Text 15"/>
          <p:cNvSpPr/>
          <p:nvPr/>
        </p:nvSpPr>
        <p:spPr>
          <a:xfrm>
            <a:off x="6464808" y="2670048"/>
            <a:ext cx="5221224" cy="402336"/>
          </a:xfrm>
          <a:prstGeom prst="rect">
            <a:avLst/>
          </a:prstGeom>
          <a:noFill/>
          <a:ln/>
        </p:spPr>
        <p:txBody>
          <a:bodyPr wrap="square" lIns="0" tIns="0" rIns="0" bIns="0" rtlCol="0" anchor="t"/>
          <a:lstStyle/>
          <a:p>
            <a:pPr indent="0" marL="0">
              <a:buNone/>
            </a:pPr>
            <a:r>
              <a:rPr lang="en-US" sz="1150" dirty="0">
                <a:solidFill>
                  <a:srgbClr val="3A4152"/>
                </a:solidFill>
                <a:latin typeface="Calibri" pitchFamily="34" charset="0"/>
                <a:ea typeface="Calibri" pitchFamily="34" charset="-122"/>
                <a:cs typeface="Calibri" pitchFamily="34" charset="-120"/>
              </a:rPr>
              <a:t>Brand compliance terpusat</a:t>
            </a:r>
            <a:endParaRPr lang="en-US" sz="1150" dirty="0"/>
          </a:p>
        </p:txBody>
      </p:sp>
      <p:sp>
        <p:nvSpPr>
          <p:cNvPr id="18" name="Shape 16"/>
          <p:cNvSpPr/>
          <p:nvPr/>
        </p:nvSpPr>
        <p:spPr>
          <a:xfrm>
            <a:off x="6245352" y="3273552"/>
            <a:ext cx="100584" cy="100584"/>
          </a:xfrm>
          <a:prstGeom prst="ellipse">
            <a:avLst/>
          </a:prstGeom>
          <a:solidFill>
            <a:srgbClr val="C9962C"/>
          </a:solidFill>
          <a:ln/>
        </p:spPr>
      </p:sp>
      <p:sp>
        <p:nvSpPr>
          <p:cNvPr id="19" name="Text 17"/>
          <p:cNvSpPr/>
          <p:nvPr/>
        </p:nvSpPr>
        <p:spPr>
          <a:xfrm>
            <a:off x="6464808" y="3182112"/>
            <a:ext cx="5221224" cy="402336"/>
          </a:xfrm>
          <a:prstGeom prst="rect">
            <a:avLst/>
          </a:prstGeom>
          <a:noFill/>
          <a:ln/>
        </p:spPr>
        <p:txBody>
          <a:bodyPr wrap="square" lIns="0" tIns="0" rIns="0" bIns="0" rtlCol="0" anchor="t"/>
          <a:lstStyle/>
          <a:p>
            <a:pPr indent="0" marL="0">
              <a:buNone/>
            </a:pPr>
            <a:r>
              <a:rPr lang="en-US" sz="1150" dirty="0">
                <a:solidFill>
                  <a:srgbClr val="3A4152"/>
                </a:solidFill>
                <a:latin typeface="Calibri" pitchFamily="34" charset="0"/>
                <a:ea typeface="Calibri" pitchFamily="34" charset="-122"/>
                <a:cs typeface="Calibri" pitchFamily="34" charset="-120"/>
              </a:rPr>
              <a:t>Digital signature integration</a:t>
            </a:r>
            <a:endParaRPr lang="en-US" sz="1150" dirty="0"/>
          </a:p>
        </p:txBody>
      </p:sp>
      <p:sp>
        <p:nvSpPr>
          <p:cNvPr id="20" name="Shape 18"/>
          <p:cNvSpPr/>
          <p:nvPr/>
        </p:nvSpPr>
        <p:spPr>
          <a:xfrm>
            <a:off x="502920" y="5989320"/>
            <a:ext cx="11183112" cy="594360"/>
          </a:xfrm>
          <a:prstGeom prst="roundRect">
            <a:avLst>
              <a:gd name="adj" fmla="val 9231"/>
            </a:avLst>
          </a:prstGeom>
          <a:solidFill>
            <a:srgbClr val="1B2A4A"/>
          </a:solidFill>
          <a:ln/>
        </p:spPr>
      </p:sp>
      <p:sp>
        <p:nvSpPr>
          <p:cNvPr id="21" name="Text 19"/>
          <p:cNvSpPr/>
          <p:nvPr/>
        </p:nvSpPr>
        <p:spPr>
          <a:xfrm>
            <a:off x="777240" y="5989320"/>
            <a:ext cx="10607040" cy="594360"/>
          </a:xfrm>
          <a:prstGeom prst="rect">
            <a:avLst/>
          </a:prstGeom>
          <a:noFill/>
          <a:ln/>
        </p:spPr>
        <p:txBody>
          <a:bodyPr wrap="square" lIns="0" tIns="0" rIns="0" bIns="0" rtlCol="0" anchor="ctr"/>
          <a:lstStyle/>
          <a:p>
            <a:pPr indent="0" marL="0">
              <a:buNone/>
            </a:pPr>
            <a:r>
              <a:rPr lang="en-US" sz="1150" b="1" dirty="0">
                <a:solidFill>
                  <a:srgbClr val="C9962C"/>
                </a:solidFill>
                <a:latin typeface="Calibri" pitchFamily="34" charset="0"/>
                <a:ea typeface="Calibri" pitchFamily="34" charset="-122"/>
                <a:cs typeface="Calibri" pitchFamily="34" charset="-120"/>
              </a:rPr>
              <a:t>Solusi:  </a:t>
            </a:r>
            <a:pPr indent="0" marL="0">
              <a:buNone/>
            </a:pPr>
            <a:r>
              <a:rPr lang="en-US" sz="1150" dirty="0">
                <a:solidFill>
                  <a:srgbClr val="FFFFFF"/>
                </a:solidFill>
                <a:latin typeface="Calibri" pitchFamily="34" charset="0"/>
                <a:ea typeface="Calibri" pitchFamily="34" charset="-122"/>
                <a:cs typeface="Calibri" pitchFamily="34" charset="-120"/>
              </a:rPr>
              <a:t>Reach customer di channel pilihan mereka dengan pesan personalized.</a:t>
            </a:r>
            <a:endParaRPr lang="en-US" sz="1150"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Slide 35">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502920" y="320040"/>
            <a:ext cx="8229600" cy="292608"/>
          </a:xfrm>
          <a:prstGeom prst="rect">
            <a:avLst/>
          </a:prstGeom>
          <a:noFill/>
          <a:ln/>
        </p:spPr>
        <p:txBody>
          <a:bodyPr wrap="square" lIns="0" tIns="0" rIns="0" bIns="0" rtlCol="0" anchor="ctr"/>
          <a:lstStyle/>
          <a:p>
            <a:pPr indent="0" marL="0">
              <a:buNone/>
            </a:pPr>
            <a:r>
              <a:rPr lang="en-US" sz="1150" b="1" spc="150" kern="0" dirty="0">
                <a:solidFill>
                  <a:srgbClr val="C9962C"/>
                </a:solidFill>
                <a:latin typeface="Calibri" pitchFamily="34" charset="0"/>
                <a:ea typeface="Calibri" pitchFamily="34" charset="-122"/>
                <a:cs typeface="Calibri" pitchFamily="34" charset="-120"/>
              </a:rPr>
              <a:t>OPENTEXT</a:t>
            </a:r>
            <a:endParaRPr lang="en-US" sz="1150" dirty="0"/>
          </a:p>
        </p:txBody>
      </p:sp>
      <p:sp>
        <p:nvSpPr>
          <p:cNvPr id="3" name="Text 1"/>
          <p:cNvSpPr/>
          <p:nvPr/>
        </p:nvSpPr>
        <p:spPr>
          <a:xfrm>
            <a:off x="502920" y="621792"/>
            <a:ext cx="10607040" cy="502920"/>
          </a:xfrm>
          <a:prstGeom prst="rect">
            <a:avLst/>
          </a:prstGeom>
          <a:noFill/>
          <a:ln/>
        </p:spPr>
        <p:txBody>
          <a:bodyPr wrap="square" lIns="0" tIns="0" rIns="0" bIns="0" rtlCol="0" anchor="ctr"/>
          <a:lstStyle/>
          <a:p>
            <a:pPr indent="0" marL="0">
              <a:buNone/>
            </a:pPr>
            <a:r>
              <a:rPr lang="en-US" sz="2300" b="1" dirty="0">
                <a:solidFill>
                  <a:srgbClr val="1B2A4A"/>
                </a:solidFill>
                <a:latin typeface="Calibri" pitchFamily="34" charset="0"/>
                <a:ea typeface="Calibri" pitchFamily="34" charset="-122"/>
                <a:cs typeface="Calibri" pitchFamily="34" charset="-120"/>
              </a:rPr>
              <a:t>Usecase  •  LEGAL TECH</a:t>
            </a:r>
            <a:endParaRPr lang="en-US" sz="2300" dirty="0"/>
          </a:p>
        </p:txBody>
      </p:sp>
      <p:sp>
        <p:nvSpPr>
          <p:cNvPr id="4" name="Text 2"/>
          <p:cNvSpPr/>
          <p:nvPr/>
        </p:nvSpPr>
        <p:spPr>
          <a:xfrm>
            <a:off x="502920" y="1207008"/>
            <a:ext cx="10607040" cy="594360"/>
          </a:xfrm>
          <a:prstGeom prst="rect">
            <a:avLst/>
          </a:prstGeom>
          <a:noFill/>
          <a:ln/>
        </p:spPr>
        <p:txBody>
          <a:bodyPr wrap="square" lIns="0" tIns="0" rIns="0" bIns="0" rtlCol="0" anchor="t"/>
          <a:lstStyle/>
          <a:p>
            <a:pPr indent="0" marL="0">
              <a:buNone/>
            </a:pPr>
            <a:r>
              <a:rPr lang="en-US" sz="1250" i="1" dirty="0">
                <a:solidFill>
                  <a:srgbClr val="6B7686"/>
                </a:solidFill>
                <a:latin typeface="Calibri" pitchFamily="34" charset="0"/>
                <a:ea typeface="Calibri" pitchFamily="34" charset="-122"/>
                <a:cs typeface="Calibri" pitchFamily="34" charset="-120"/>
              </a:rPr>
              <a:t>Platform untuk manage legal process - e-discovery, legal hold, case management, compliance tracking, litigation support.</a:t>
            </a:r>
            <a:endParaRPr lang="en-US" sz="1250" dirty="0"/>
          </a:p>
        </p:txBody>
      </p:sp>
      <p:sp>
        <p:nvSpPr>
          <p:cNvPr id="5" name="Text 3"/>
          <p:cNvSpPr/>
          <p:nvPr/>
        </p:nvSpPr>
        <p:spPr>
          <a:xfrm>
            <a:off x="502920" y="1874520"/>
            <a:ext cx="5486400" cy="274320"/>
          </a:xfrm>
          <a:prstGeom prst="rect">
            <a:avLst/>
          </a:prstGeom>
          <a:noFill/>
          <a:ln/>
        </p:spPr>
        <p:txBody>
          <a:bodyPr wrap="square" lIns="0" tIns="0" rIns="0" bIns="0" rtlCol="0" anchor="ctr"/>
          <a:lstStyle/>
          <a:p>
            <a:pPr indent="0" marL="0">
              <a:buNone/>
            </a:pPr>
            <a:r>
              <a:rPr lang="en-US" sz="1100" b="1" spc="150" kern="0" dirty="0">
                <a:solidFill>
                  <a:srgbClr val="C9962C"/>
                </a:solidFill>
                <a:latin typeface="Calibri" pitchFamily="34" charset="0"/>
                <a:ea typeface="Calibri" pitchFamily="34" charset="-122"/>
                <a:cs typeface="Calibri" pitchFamily="34" charset="-120"/>
              </a:rPr>
              <a:t>USECASE UTAMA</a:t>
            </a:r>
            <a:endParaRPr lang="en-US" sz="1100" dirty="0"/>
          </a:p>
        </p:txBody>
      </p:sp>
      <p:sp>
        <p:nvSpPr>
          <p:cNvPr id="6" name="Shape 4"/>
          <p:cNvSpPr/>
          <p:nvPr/>
        </p:nvSpPr>
        <p:spPr>
          <a:xfrm>
            <a:off x="502920" y="2249424"/>
            <a:ext cx="100584" cy="100584"/>
          </a:xfrm>
          <a:prstGeom prst="ellipse">
            <a:avLst/>
          </a:prstGeom>
          <a:solidFill>
            <a:srgbClr val="C9962C"/>
          </a:solidFill>
          <a:ln/>
        </p:spPr>
      </p:sp>
      <p:sp>
        <p:nvSpPr>
          <p:cNvPr id="7" name="Text 5"/>
          <p:cNvSpPr/>
          <p:nvPr/>
        </p:nvSpPr>
        <p:spPr>
          <a:xfrm>
            <a:off x="722376" y="2157984"/>
            <a:ext cx="5221224" cy="402336"/>
          </a:xfrm>
          <a:prstGeom prst="rect">
            <a:avLst/>
          </a:prstGeom>
          <a:noFill/>
          <a:ln/>
        </p:spPr>
        <p:txBody>
          <a:bodyPr wrap="square" lIns="0" tIns="0" rIns="0" bIns="0" rtlCol="0" anchor="t"/>
          <a:lstStyle/>
          <a:p>
            <a:pPr indent="0" marL="0">
              <a:buNone/>
            </a:pPr>
            <a:r>
              <a:rPr lang="en-US" sz="1150" dirty="0">
                <a:solidFill>
                  <a:srgbClr val="3A4152"/>
                </a:solidFill>
                <a:latin typeface="Calibri" pitchFamily="34" charset="0"/>
                <a:ea typeface="Calibri" pitchFamily="34" charset="-122"/>
                <a:cs typeface="Calibri" pitchFamily="34" charset="-120"/>
              </a:rPr>
              <a:t>E-discovery</a:t>
            </a:r>
            <a:endParaRPr lang="en-US" sz="1150" dirty="0"/>
          </a:p>
        </p:txBody>
      </p:sp>
      <p:sp>
        <p:nvSpPr>
          <p:cNvPr id="8" name="Shape 6"/>
          <p:cNvSpPr/>
          <p:nvPr/>
        </p:nvSpPr>
        <p:spPr>
          <a:xfrm>
            <a:off x="502920" y="2761488"/>
            <a:ext cx="100584" cy="100584"/>
          </a:xfrm>
          <a:prstGeom prst="ellipse">
            <a:avLst/>
          </a:prstGeom>
          <a:solidFill>
            <a:srgbClr val="C9962C"/>
          </a:solidFill>
          <a:ln/>
        </p:spPr>
      </p:sp>
      <p:sp>
        <p:nvSpPr>
          <p:cNvPr id="9" name="Text 7"/>
          <p:cNvSpPr/>
          <p:nvPr/>
        </p:nvSpPr>
        <p:spPr>
          <a:xfrm>
            <a:off x="722376" y="2670048"/>
            <a:ext cx="5221224" cy="402336"/>
          </a:xfrm>
          <a:prstGeom prst="rect">
            <a:avLst/>
          </a:prstGeom>
          <a:noFill/>
          <a:ln/>
        </p:spPr>
        <p:txBody>
          <a:bodyPr wrap="square" lIns="0" tIns="0" rIns="0" bIns="0" rtlCol="0" anchor="t"/>
          <a:lstStyle/>
          <a:p>
            <a:pPr indent="0" marL="0">
              <a:buNone/>
            </a:pPr>
            <a:r>
              <a:rPr lang="en-US" sz="1150" dirty="0">
                <a:solidFill>
                  <a:srgbClr val="3A4152"/>
                </a:solidFill>
                <a:latin typeface="Calibri" pitchFamily="34" charset="0"/>
                <a:ea typeface="Calibri" pitchFamily="34" charset="-122"/>
                <a:cs typeface="Calibri" pitchFamily="34" charset="-120"/>
              </a:rPr>
              <a:t>Legal hold automation</a:t>
            </a:r>
            <a:endParaRPr lang="en-US" sz="1150" dirty="0"/>
          </a:p>
        </p:txBody>
      </p:sp>
      <p:sp>
        <p:nvSpPr>
          <p:cNvPr id="10" name="Shape 8"/>
          <p:cNvSpPr/>
          <p:nvPr/>
        </p:nvSpPr>
        <p:spPr>
          <a:xfrm>
            <a:off x="502920" y="3273552"/>
            <a:ext cx="100584" cy="100584"/>
          </a:xfrm>
          <a:prstGeom prst="ellipse">
            <a:avLst/>
          </a:prstGeom>
          <a:solidFill>
            <a:srgbClr val="C9962C"/>
          </a:solidFill>
          <a:ln/>
        </p:spPr>
      </p:sp>
      <p:sp>
        <p:nvSpPr>
          <p:cNvPr id="11" name="Text 9"/>
          <p:cNvSpPr/>
          <p:nvPr/>
        </p:nvSpPr>
        <p:spPr>
          <a:xfrm>
            <a:off x="722376" y="3182112"/>
            <a:ext cx="5221224" cy="402336"/>
          </a:xfrm>
          <a:prstGeom prst="rect">
            <a:avLst/>
          </a:prstGeom>
          <a:noFill/>
          <a:ln/>
        </p:spPr>
        <p:txBody>
          <a:bodyPr wrap="square" lIns="0" tIns="0" rIns="0" bIns="0" rtlCol="0" anchor="t"/>
          <a:lstStyle/>
          <a:p>
            <a:pPr indent="0" marL="0">
              <a:buNone/>
            </a:pPr>
            <a:r>
              <a:rPr lang="en-US" sz="1150" dirty="0">
                <a:solidFill>
                  <a:srgbClr val="3A4152"/>
                </a:solidFill>
                <a:latin typeface="Calibri" pitchFamily="34" charset="0"/>
                <a:ea typeface="Calibri" pitchFamily="34" charset="-122"/>
                <a:cs typeface="Calibri" pitchFamily="34" charset="-120"/>
              </a:rPr>
              <a:t>Case analytics &amp; predictive</a:t>
            </a:r>
            <a:endParaRPr lang="en-US" sz="1150" dirty="0"/>
          </a:p>
        </p:txBody>
      </p:sp>
      <p:sp>
        <p:nvSpPr>
          <p:cNvPr id="12" name="Shape 10"/>
          <p:cNvSpPr/>
          <p:nvPr/>
        </p:nvSpPr>
        <p:spPr>
          <a:xfrm>
            <a:off x="502920" y="3785616"/>
            <a:ext cx="100584" cy="100584"/>
          </a:xfrm>
          <a:prstGeom prst="ellipse">
            <a:avLst/>
          </a:prstGeom>
          <a:solidFill>
            <a:srgbClr val="C9962C"/>
          </a:solidFill>
          <a:ln/>
        </p:spPr>
      </p:sp>
      <p:sp>
        <p:nvSpPr>
          <p:cNvPr id="13" name="Text 11"/>
          <p:cNvSpPr/>
          <p:nvPr/>
        </p:nvSpPr>
        <p:spPr>
          <a:xfrm>
            <a:off x="722376" y="3694176"/>
            <a:ext cx="5221224" cy="402336"/>
          </a:xfrm>
          <a:prstGeom prst="rect">
            <a:avLst/>
          </a:prstGeom>
          <a:noFill/>
          <a:ln/>
        </p:spPr>
        <p:txBody>
          <a:bodyPr wrap="square" lIns="0" tIns="0" rIns="0" bIns="0" rtlCol="0" anchor="t"/>
          <a:lstStyle/>
          <a:p>
            <a:pPr indent="0" marL="0">
              <a:buNone/>
            </a:pPr>
            <a:r>
              <a:rPr lang="en-US" sz="1150" dirty="0">
                <a:solidFill>
                  <a:srgbClr val="3A4152"/>
                </a:solidFill>
                <a:latin typeface="Calibri" pitchFamily="34" charset="0"/>
                <a:ea typeface="Calibri" pitchFamily="34" charset="-122"/>
                <a:cs typeface="Calibri" pitchFamily="34" charset="-120"/>
              </a:rPr>
              <a:t>AI-assisted document review</a:t>
            </a:r>
            <a:endParaRPr lang="en-US" sz="1150" dirty="0"/>
          </a:p>
        </p:txBody>
      </p:sp>
      <p:sp>
        <p:nvSpPr>
          <p:cNvPr id="14" name="Shape 12"/>
          <p:cNvSpPr/>
          <p:nvPr/>
        </p:nvSpPr>
        <p:spPr>
          <a:xfrm>
            <a:off x="6245352" y="2249424"/>
            <a:ext cx="100584" cy="100584"/>
          </a:xfrm>
          <a:prstGeom prst="ellipse">
            <a:avLst/>
          </a:prstGeom>
          <a:solidFill>
            <a:srgbClr val="C9962C"/>
          </a:solidFill>
          <a:ln/>
        </p:spPr>
      </p:sp>
      <p:sp>
        <p:nvSpPr>
          <p:cNvPr id="15" name="Text 13"/>
          <p:cNvSpPr/>
          <p:nvPr/>
        </p:nvSpPr>
        <p:spPr>
          <a:xfrm>
            <a:off x="6464808" y="2157984"/>
            <a:ext cx="5221224" cy="402336"/>
          </a:xfrm>
          <a:prstGeom prst="rect">
            <a:avLst/>
          </a:prstGeom>
          <a:noFill/>
          <a:ln/>
        </p:spPr>
        <p:txBody>
          <a:bodyPr wrap="square" lIns="0" tIns="0" rIns="0" bIns="0" rtlCol="0" anchor="t"/>
          <a:lstStyle/>
          <a:p>
            <a:pPr indent="0" marL="0">
              <a:buNone/>
            </a:pPr>
            <a:r>
              <a:rPr lang="en-US" sz="1150" dirty="0">
                <a:solidFill>
                  <a:srgbClr val="3A4152"/>
                </a:solidFill>
                <a:latin typeface="Calibri" pitchFamily="34" charset="0"/>
                <a:ea typeface="Calibri" pitchFamily="34" charset="-122"/>
                <a:cs typeface="Calibri" pitchFamily="34" charset="-120"/>
              </a:rPr>
              <a:t>Compliance deadline tracking</a:t>
            </a:r>
            <a:endParaRPr lang="en-US" sz="1150" dirty="0"/>
          </a:p>
        </p:txBody>
      </p:sp>
      <p:sp>
        <p:nvSpPr>
          <p:cNvPr id="16" name="Shape 14"/>
          <p:cNvSpPr/>
          <p:nvPr/>
        </p:nvSpPr>
        <p:spPr>
          <a:xfrm>
            <a:off x="6245352" y="2761488"/>
            <a:ext cx="100584" cy="100584"/>
          </a:xfrm>
          <a:prstGeom prst="ellipse">
            <a:avLst/>
          </a:prstGeom>
          <a:solidFill>
            <a:srgbClr val="C9962C"/>
          </a:solidFill>
          <a:ln/>
        </p:spPr>
      </p:sp>
      <p:sp>
        <p:nvSpPr>
          <p:cNvPr id="17" name="Text 15"/>
          <p:cNvSpPr/>
          <p:nvPr/>
        </p:nvSpPr>
        <p:spPr>
          <a:xfrm>
            <a:off x="6464808" y="2670048"/>
            <a:ext cx="5221224" cy="402336"/>
          </a:xfrm>
          <a:prstGeom prst="rect">
            <a:avLst/>
          </a:prstGeom>
          <a:noFill/>
          <a:ln/>
        </p:spPr>
        <p:txBody>
          <a:bodyPr wrap="square" lIns="0" tIns="0" rIns="0" bIns="0" rtlCol="0" anchor="t"/>
          <a:lstStyle/>
          <a:p>
            <a:pPr indent="0" marL="0">
              <a:buNone/>
            </a:pPr>
            <a:r>
              <a:rPr lang="en-US" sz="1150" dirty="0">
                <a:solidFill>
                  <a:srgbClr val="3A4152"/>
                </a:solidFill>
                <a:latin typeface="Calibri" pitchFamily="34" charset="0"/>
                <a:ea typeface="Calibri" pitchFamily="34" charset="-122"/>
                <a:cs typeface="Calibri" pitchFamily="34" charset="-120"/>
              </a:rPr>
              <a:t>Matter management terpusat</a:t>
            </a:r>
            <a:endParaRPr lang="en-US" sz="1150" dirty="0"/>
          </a:p>
        </p:txBody>
      </p:sp>
      <p:sp>
        <p:nvSpPr>
          <p:cNvPr id="18" name="Shape 16"/>
          <p:cNvSpPr/>
          <p:nvPr/>
        </p:nvSpPr>
        <p:spPr>
          <a:xfrm>
            <a:off x="6245352" y="3273552"/>
            <a:ext cx="100584" cy="100584"/>
          </a:xfrm>
          <a:prstGeom prst="ellipse">
            <a:avLst/>
          </a:prstGeom>
          <a:solidFill>
            <a:srgbClr val="C9962C"/>
          </a:solidFill>
          <a:ln/>
        </p:spPr>
      </p:sp>
      <p:sp>
        <p:nvSpPr>
          <p:cNvPr id="19" name="Text 17"/>
          <p:cNvSpPr/>
          <p:nvPr/>
        </p:nvSpPr>
        <p:spPr>
          <a:xfrm>
            <a:off x="6464808" y="3182112"/>
            <a:ext cx="5221224" cy="402336"/>
          </a:xfrm>
          <a:prstGeom prst="rect">
            <a:avLst/>
          </a:prstGeom>
          <a:noFill/>
          <a:ln/>
        </p:spPr>
        <p:txBody>
          <a:bodyPr wrap="square" lIns="0" tIns="0" rIns="0" bIns="0" rtlCol="0" anchor="t"/>
          <a:lstStyle/>
          <a:p>
            <a:pPr indent="0" marL="0">
              <a:buNone/>
            </a:pPr>
            <a:r>
              <a:rPr lang="en-US" sz="1150" dirty="0">
                <a:solidFill>
                  <a:srgbClr val="3A4152"/>
                </a:solidFill>
                <a:latin typeface="Calibri" pitchFamily="34" charset="0"/>
                <a:ea typeface="Calibri" pitchFamily="34" charset="-122"/>
                <a:cs typeface="Calibri" pitchFamily="34" charset="-120"/>
              </a:rPr>
              <a:t>Litigation support &amp; investigation</a:t>
            </a:r>
            <a:endParaRPr lang="en-US" sz="1150" dirty="0"/>
          </a:p>
        </p:txBody>
      </p:sp>
      <p:sp>
        <p:nvSpPr>
          <p:cNvPr id="20" name="Shape 18"/>
          <p:cNvSpPr/>
          <p:nvPr/>
        </p:nvSpPr>
        <p:spPr>
          <a:xfrm>
            <a:off x="502920" y="5989320"/>
            <a:ext cx="11183112" cy="594360"/>
          </a:xfrm>
          <a:prstGeom prst="roundRect">
            <a:avLst>
              <a:gd name="adj" fmla="val 9231"/>
            </a:avLst>
          </a:prstGeom>
          <a:solidFill>
            <a:srgbClr val="1B2A4A"/>
          </a:solidFill>
          <a:ln/>
        </p:spPr>
      </p:sp>
      <p:sp>
        <p:nvSpPr>
          <p:cNvPr id="21" name="Text 19"/>
          <p:cNvSpPr/>
          <p:nvPr/>
        </p:nvSpPr>
        <p:spPr>
          <a:xfrm>
            <a:off x="777240" y="5989320"/>
            <a:ext cx="10607040" cy="594360"/>
          </a:xfrm>
          <a:prstGeom prst="rect">
            <a:avLst/>
          </a:prstGeom>
          <a:noFill/>
          <a:ln/>
        </p:spPr>
        <p:txBody>
          <a:bodyPr wrap="square" lIns="0" tIns="0" rIns="0" bIns="0" rtlCol="0" anchor="ctr"/>
          <a:lstStyle/>
          <a:p>
            <a:pPr indent="0" marL="0">
              <a:buNone/>
            </a:pPr>
            <a:r>
              <a:rPr lang="en-US" sz="1150" b="1" dirty="0">
                <a:solidFill>
                  <a:srgbClr val="C9962C"/>
                </a:solidFill>
                <a:latin typeface="Calibri" pitchFamily="34" charset="0"/>
                <a:ea typeface="Calibri" pitchFamily="34" charset="-122"/>
                <a:cs typeface="Calibri" pitchFamily="34" charset="-120"/>
              </a:rPr>
              <a:t>Solusi:  </a:t>
            </a:r>
            <a:pPr indent="0" marL="0">
              <a:buNone/>
            </a:pPr>
            <a:r>
              <a:rPr lang="en-US" sz="1150" dirty="0">
                <a:solidFill>
                  <a:srgbClr val="FFFFFF"/>
                </a:solidFill>
                <a:latin typeface="Calibri" pitchFamily="34" charset="0"/>
                <a:ea typeface="Calibri" pitchFamily="34" charset="-122"/>
                <a:cs typeface="Calibri" pitchFamily="34" charset="-120"/>
              </a:rPr>
              <a:t>Accelerate legal process dengan AI-powered analytics.</a:t>
            </a:r>
            <a:endParaRPr lang="en-US" sz="1150" dirty="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name="Slide 36">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502920" y="320040"/>
            <a:ext cx="8229600" cy="292608"/>
          </a:xfrm>
          <a:prstGeom prst="rect">
            <a:avLst/>
          </a:prstGeom>
          <a:noFill/>
          <a:ln/>
        </p:spPr>
        <p:txBody>
          <a:bodyPr wrap="square" lIns="0" tIns="0" rIns="0" bIns="0" rtlCol="0" anchor="ctr"/>
          <a:lstStyle/>
          <a:p>
            <a:pPr indent="0" marL="0">
              <a:buNone/>
            </a:pPr>
            <a:r>
              <a:rPr lang="en-US" sz="1150" b="1" spc="150" kern="0" dirty="0">
                <a:solidFill>
                  <a:srgbClr val="C9962C"/>
                </a:solidFill>
                <a:latin typeface="Calibri" pitchFamily="34" charset="0"/>
                <a:ea typeface="Calibri" pitchFamily="34" charset="-122"/>
                <a:cs typeface="Calibri" pitchFamily="34" charset="-120"/>
              </a:rPr>
              <a:t>OPENTEXT</a:t>
            </a:r>
            <a:endParaRPr lang="en-US" sz="1150" dirty="0"/>
          </a:p>
        </p:txBody>
      </p:sp>
      <p:sp>
        <p:nvSpPr>
          <p:cNvPr id="3" name="Text 1"/>
          <p:cNvSpPr/>
          <p:nvPr/>
        </p:nvSpPr>
        <p:spPr>
          <a:xfrm>
            <a:off x="502920" y="621792"/>
            <a:ext cx="10607040" cy="502920"/>
          </a:xfrm>
          <a:prstGeom prst="rect">
            <a:avLst/>
          </a:prstGeom>
          <a:noFill/>
          <a:ln/>
        </p:spPr>
        <p:txBody>
          <a:bodyPr wrap="square" lIns="0" tIns="0" rIns="0" bIns="0" rtlCol="0" anchor="ctr"/>
          <a:lstStyle/>
          <a:p>
            <a:pPr indent="0" marL="0">
              <a:buNone/>
            </a:pPr>
            <a:r>
              <a:rPr lang="en-US" sz="2300" b="1" dirty="0">
                <a:solidFill>
                  <a:srgbClr val="1B2A4A"/>
                </a:solidFill>
                <a:latin typeface="Calibri" pitchFamily="34" charset="0"/>
                <a:ea typeface="Calibri" pitchFamily="34" charset="-122"/>
                <a:cs typeface="Calibri" pitchFamily="34" charset="-120"/>
              </a:rPr>
              <a:t>Usecase  •  OBSERVABILITAS &amp; MANAJEMEN LAYANAN</a:t>
            </a:r>
            <a:endParaRPr lang="en-US" sz="2300" dirty="0"/>
          </a:p>
        </p:txBody>
      </p:sp>
      <p:sp>
        <p:nvSpPr>
          <p:cNvPr id="4" name="Text 2"/>
          <p:cNvSpPr/>
          <p:nvPr/>
        </p:nvSpPr>
        <p:spPr>
          <a:xfrm>
            <a:off x="502920" y="1207008"/>
            <a:ext cx="10607040" cy="594360"/>
          </a:xfrm>
          <a:prstGeom prst="rect">
            <a:avLst/>
          </a:prstGeom>
          <a:noFill/>
          <a:ln/>
        </p:spPr>
        <p:txBody>
          <a:bodyPr wrap="square" lIns="0" tIns="0" rIns="0" bIns="0" rtlCol="0" anchor="t"/>
          <a:lstStyle/>
          <a:p>
            <a:pPr indent="0" marL="0">
              <a:buNone/>
            </a:pPr>
            <a:r>
              <a:rPr lang="en-US" sz="1250" i="1" dirty="0">
                <a:solidFill>
                  <a:srgbClr val="6B7686"/>
                </a:solidFill>
                <a:latin typeface="Calibri" pitchFamily="34" charset="0"/>
                <a:ea typeface="Calibri" pitchFamily="34" charset="-122"/>
                <a:cs typeface="Calibri" pitchFamily="34" charset="-120"/>
              </a:rPr>
              <a:t>Platform untuk IT operations - real-time monitoring, incident automation, AIOps, service desk, performance management.</a:t>
            </a:r>
            <a:endParaRPr lang="en-US" sz="1250" dirty="0"/>
          </a:p>
        </p:txBody>
      </p:sp>
      <p:sp>
        <p:nvSpPr>
          <p:cNvPr id="5" name="Text 3"/>
          <p:cNvSpPr/>
          <p:nvPr/>
        </p:nvSpPr>
        <p:spPr>
          <a:xfrm>
            <a:off x="502920" y="1874520"/>
            <a:ext cx="5486400" cy="274320"/>
          </a:xfrm>
          <a:prstGeom prst="rect">
            <a:avLst/>
          </a:prstGeom>
          <a:noFill/>
          <a:ln/>
        </p:spPr>
        <p:txBody>
          <a:bodyPr wrap="square" lIns="0" tIns="0" rIns="0" bIns="0" rtlCol="0" anchor="ctr"/>
          <a:lstStyle/>
          <a:p>
            <a:pPr indent="0" marL="0">
              <a:buNone/>
            </a:pPr>
            <a:r>
              <a:rPr lang="en-US" sz="1100" b="1" spc="150" kern="0" dirty="0">
                <a:solidFill>
                  <a:srgbClr val="C9962C"/>
                </a:solidFill>
                <a:latin typeface="Calibri" pitchFamily="34" charset="0"/>
                <a:ea typeface="Calibri" pitchFamily="34" charset="-122"/>
                <a:cs typeface="Calibri" pitchFamily="34" charset="-120"/>
              </a:rPr>
              <a:t>USECASE UTAMA</a:t>
            </a:r>
            <a:endParaRPr lang="en-US" sz="1100" dirty="0"/>
          </a:p>
        </p:txBody>
      </p:sp>
      <p:sp>
        <p:nvSpPr>
          <p:cNvPr id="6" name="Shape 4"/>
          <p:cNvSpPr/>
          <p:nvPr/>
        </p:nvSpPr>
        <p:spPr>
          <a:xfrm>
            <a:off x="502920" y="2249424"/>
            <a:ext cx="100584" cy="100584"/>
          </a:xfrm>
          <a:prstGeom prst="ellipse">
            <a:avLst/>
          </a:prstGeom>
          <a:solidFill>
            <a:srgbClr val="C9962C"/>
          </a:solidFill>
          <a:ln/>
        </p:spPr>
      </p:sp>
      <p:sp>
        <p:nvSpPr>
          <p:cNvPr id="7" name="Text 5"/>
          <p:cNvSpPr/>
          <p:nvPr/>
        </p:nvSpPr>
        <p:spPr>
          <a:xfrm>
            <a:off x="722376" y="2157984"/>
            <a:ext cx="5221224" cy="402336"/>
          </a:xfrm>
          <a:prstGeom prst="rect">
            <a:avLst/>
          </a:prstGeom>
          <a:noFill/>
          <a:ln/>
        </p:spPr>
        <p:txBody>
          <a:bodyPr wrap="square" lIns="0" tIns="0" rIns="0" bIns="0" rtlCol="0" anchor="t"/>
          <a:lstStyle/>
          <a:p>
            <a:pPr indent="0" marL="0">
              <a:buNone/>
            </a:pPr>
            <a:r>
              <a:rPr lang="en-US" sz="1150" dirty="0">
                <a:solidFill>
                  <a:srgbClr val="3A4152"/>
                </a:solidFill>
                <a:latin typeface="Calibri" pitchFamily="34" charset="0"/>
                <a:ea typeface="Calibri" pitchFamily="34" charset="-122"/>
                <a:cs typeface="Calibri" pitchFamily="34" charset="-120"/>
              </a:rPr>
              <a:t>Real-time infrastructure monitoring 24/7</a:t>
            </a:r>
            <a:endParaRPr lang="en-US" sz="1150" dirty="0"/>
          </a:p>
        </p:txBody>
      </p:sp>
      <p:sp>
        <p:nvSpPr>
          <p:cNvPr id="8" name="Shape 6"/>
          <p:cNvSpPr/>
          <p:nvPr/>
        </p:nvSpPr>
        <p:spPr>
          <a:xfrm>
            <a:off x="502920" y="2761488"/>
            <a:ext cx="100584" cy="100584"/>
          </a:xfrm>
          <a:prstGeom prst="ellipse">
            <a:avLst/>
          </a:prstGeom>
          <a:solidFill>
            <a:srgbClr val="C9962C"/>
          </a:solidFill>
          <a:ln/>
        </p:spPr>
      </p:sp>
      <p:sp>
        <p:nvSpPr>
          <p:cNvPr id="9" name="Text 7"/>
          <p:cNvSpPr/>
          <p:nvPr/>
        </p:nvSpPr>
        <p:spPr>
          <a:xfrm>
            <a:off x="722376" y="2670048"/>
            <a:ext cx="5221224" cy="402336"/>
          </a:xfrm>
          <a:prstGeom prst="rect">
            <a:avLst/>
          </a:prstGeom>
          <a:noFill/>
          <a:ln/>
        </p:spPr>
        <p:txBody>
          <a:bodyPr wrap="square" lIns="0" tIns="0" rIns="0" bIns="0" rtlCol="0" anchor="t"/>
          <a:lstStyle/>
          <a:p>
            <a:pPr indent="0" marL="0">
              <a:buNone/>
            </a:pPr>
            <a:r>
              <a:rPr lang="en-US" sz="1150" dirty="0">
                <a:solidFill>
                  <a:srgbClr val="3A4152"/>
                </a:solidFill>
                <a:latin typeface="Calibri" pitchFamily="34" charset="0"/>
                <a:ea typeface="Calibri" pitchFamily="34" charset="-122"/>
                <a:cs typeface="Calibri" pitchFamily="34" charset="-120"/>
              </a:rPr>
              <a:t>Incident automation &amp; auto-remediation</a:t>
            </a:r>
            <a:endParaRPr lang="en-US" sz="1150" dirty="0"/>
          </a:p>
        </p:txBody>
      </p:sp>
      <p:sp>
        <p:nvSpPr>
          <p:cNvPr id="10" name="Shape 8"/>
          <p:cNvSpPr/>
          <p:nvPr/>
        </p:nvSpPr>
        <p:spPr>
          <a:xfrm>
            <a:off x="502920" y="3273552"/>
            <a:ext cx="100584" cy="100584"/>
          </a:xfrm>
          <a:prstGeom prst="ellipse">
            <a:avLst/>
          </a:prstGeom>
          <a:solidFill>
            <a:srgbClr val="C9962C"/>
          </a:solidFill>
          <a:ln/>
        </p:spPr>
      </p:sp>
      <p:sp>
        <p:nvSpPr>
          <p:cNvPr id="11" name="Text 9"/>
          <p:cNvSpPr/>
          <p:nvPr/>
        </p:nvSpPr>
        <p:spPr>
          <a:xfrm>
            <a:off x="722376" y="3182112"/>
            <a:ext cx="5221224" cy="402336"/>
          </a:xfrm>
          <a:prstGeom prst="rect">
            <a:avLst/>
          </a:prstGeom>
          <a:noFill/>
          <a:ln/>
        </p:spPr>
        <p:txBody>
          <a:bodyPr wrap="square" lIns="0" tIns="0" rIns="0" bIns="0" rtlCol="0" anchor="t"/>
          <a:lstStyle/>
          <a:p>
            <a:pPr indent="0" marL="0">
              <a:buNone/>
            </a:pPr>
            <a:r>
              <a:rPr lang="en-US" sz="1150" dirty="0">
                <a:solidFill>
                  <a:srgbClr val="3A4152"/>
                </a:solidFill>
                <a:latin typeface="Calibri" pitchFamily="34" charset="0"/>
                <a:ea typeface="Calibri" pitchFamily="34" charset="-122"/>
                <a:cs typeface="Calibri" pitchFamily="34" charset="-120"/>
              </a:rPr>
              <a:t>AIOps (predict incident sebelum happen)</a:t>
            </a:r>
            <a:endParaRPr lang="en-US" sz="1150" dirty="0"/>
          </a:p>
        </p:txBody>
      </p:sp>
      <p:sp>
        <p:nvSpPr>
          <p:cNvPr id="12" name="Shape 10"/>
          <p:cNvSpPr/>
          <p:nvPr/>
        </p:nvSpPr>
        <p:spPr>
          <a:xfrm>
            <a:off x="502920" y="3785616"/>
            <a:ext cx="100584" cy="100584"/>
          </a:xfrm>
          <a:prstGeom prst="ellipse">
            <a:avLst/>
          </a:prstGeom>
          <a:solidFill>
            <a:srgbClr val="C9962C"/>
          </a:solidFill>
          <a:ln/>
        </p:spPr>
      </p:sp>
      <p:sp>
        <p:nvSpPr>
          <p:cNvPr id="13" name="Text 11"/>
          <p:cNvSpPr/>
          <p:nvPr/>
        </p:nvSpPr>
        <p:spPr>
          <a:xfrm>
            <a:off x="722376" y="3694176"/>
            <a:ext cx="5221224" cy="402336"/>
          </a:xfrm>
          <a:prstGeom prst="rect">
            <a:avLst/>
          </a:prstGeom>
          <a:noFill/>
          <a:ln/>
        </p:spPr>
        <p:txBody>
          <a:bodyPr wrap="square" lIns="0" tIns="0" rIns="0" bIns="0" rtlCol="0" anchor="t"/>
          <a:lstStyle/>
          <a:p>
            <a:pPr indent="0" marL="0">
              <a:buNone/>
            </a:pPr>
            <a:r>
              <a:rPr lang="en-US" sz="1150" dirty="0">
                <a:solidFill>
                  <a:srgbClr val="3A4152"/>
                </a:solidFill>
                <a:latin typeface="Calibri" pitchFamily="34" charset="0"/>
                <a:ea typeface="Calibri" pitchFamily="34" charset="-122"/>
                <a:cs typeface="Calibri" pitchFamily="34" charset="-120"/>
              </a:rPr>
              <a:t>IT service desk &amp; self-service portal</a:t>
            </a:r>
            <a:endParaRPr lang="en-US" sz="1150" dirty="0"/>
          </a:p>
        </p:txBody>
      </p:sp>
      <p:sp>
        <p:nvSpPr>
          <p:cNvPr id="14" name="Shape 12"/>
          <p:cNvSpPr/>
          <p:nvPr/>
        </p:nvSpPr>
        <p:spPr>
          <a:xfrm>
            <a:off x="6245352" y="2249424"/>
            <a:ext cx="100584" cy="100584"/>
          </a:xfrm>
          <a:prstGeom prst="ellipse">
            <a:avLst/>
          </a:prstGeom>
          <a:solidFill>
            <a:srgbClr val="C9962C"/>
          </a:solidFill>
          <a:ln/>
        </p:spPr>
      </p:sp>
      <p:sp>
        <p:nvSpPr>
          <p:cNvPr id="15" name="Text 13"/>
          <p:cNvSpPr/>
          <p:nvPr/>
        </p:nvSpPr>
        <p:spPr>
          <a:xfrm>
            <a:off x="6464808" y="2157984"/>
            <a:ext cx="5221224" cy="402336"/>
          </a:xfrm>
          <a:prstGeom prst="rect">
            <a:avLst/>
          </a:prstGeom>
          <a:noFill/>
          <a:ln/>
        </p:spPr>
        <p:txBody>
          <a:bodyPr wrap="square" lIns="0" tIns="0" rIns="0" bIns="0" rtlCol="0" anchor="t"/>
          <a:lstStyle/>
          <a:p>
            <a:pPr indent="0" marL="0">
              <a:buNone/>
            </a:pPr>
            <a:r>
              <a:rPr lang="en-US" sz="1150" dirty="0">
                <a:solidFill>
                  <a:srgbClr val="3A4152"/>
                </a:solidFill>
                <a:latin typeface="Calibri" pitchFamily="34" charset="0"/>
                <a:ea typeface="Calibri" pitchFamily="34" charset="-122"/>
                <a:cs typeface="Calibri" pitchFamily="34" charset="-120"/>
              </a:rPr>
              <a:t>Performance management (APM)</a:t>
            </a:r>
            <a:endParaRPr lang="en-US" sz="1150" dirty="0"/>
          </a:p>
        </p:txBody>
      </p:sp>
      <p:sp>
        <p:nvSpPr>
          <p:cNvPr id="16" name="Shape 14"/>
          <p:cNvSpPr/>
          <p:nvPr/>
        </p:nvSpPr>
        <p:spPr>
          <a:xfrm>
            <a:off x="6245352" y="2761488"/>
            <a:ext cx="100584" cy="100584"/>
          </a:xfrm>
          <a:prstGeom prst="ellipse">
            <a:avLst/>
          </a:prstGeom>
          <a:solidFill>
            <a:srgbClr val="C9962C"/>
          </a:solidFill>
          <a:ln/>
        </p:spPr>
      </p:sp>
      <p:sp>
        <p:nvSpPr>
          <p:cNvPr id="17" name="Text 15"/>
          <p:cNvSpPr/>
          <p:nvPr/>
        </p:nvSpPr>
        <p:spPr>
          <a:xfrm>
            <a:off x="6464808" y="2670048"/>
            <a:ext cx="5221224" cy="402336"/>
          </a:xfrm>
          <a:prstGeom prst="rect">
            <a:avLst/>
          </a:prstGeom>
          <a:noFill/>
          <a:ln/>
        </p:spPr>
        <p:txBody>
          <a:bodyPr wrap="square" lIns="0" tIns="0" rIns="0" bIns="0" rtlCol="0" anchor="t"/>
          <a:lstStyle/>
          <a:p>
            <a:pPr indent="0" marL="0">
              <a:buNone/>
            </a:pPr>
            <a:r>
              <a:rPr lang="en-US" sz="1150" dirty="0">
                <a:solidFill>
                  <a:srgbClr val="3A4152"/>
                </a:solidFill>
                <a:latin typeface="Calibri" pitchFamily="34" charset="0"/>
                <a:ea typeface="Calibri" pitchFamily="34" charset="-122"/>
                <a:cs typeface="Calibri" pitchFamily="34" charset="-120"/>
              </a:rPr>
              <a:t>Configuration management database</a:t>
            </a:r>
            <a:endParaRPr lang="en-US" sz="1150" dirty="0"/>
          </a:p>
        </p:txBody>
      </p:sp>
      <p:sp>
        <p:nvSpPr>
          <p:cNvPr id="18" name="Shape 16"/>
          <p:cNvSpPr/>
          <p:nvPr/>
        </p:nvSpPr>
        <p:spPr>
          <a:xfrm>
            <a:off x="6245352" y="3273552"/>
            <a:ext cx="100584" cy="100584"/>
          </a:xfrm>
          <a:prstGeom prst="ellipse">
            <a:avLst/>
          </a:prstGeom>
          <a:solidFill>
            <a:srgbClr val="C9962C"/>
          </a:solidFill>
          <a:ln/>
        </p:spPr>
      </p:sp>
      <p:sp>
        <p:nvSpPr>
          <p:cNvPr id="19" name="Text 17"/>
          <p:cNvSpPr/>
          <p:nvPr/>
        </p:nvSpPr>
        <p:spPr>
          <a:xfrm>
            <a:off x="6464808" y="3182112"/>
            <a:ext cx="5221224" cy="402336"/>
          </a:xfrm>
          <a:prstGeom prst="rect">
            <a:avLst/>
          </a:prstGeom>
          <a:noFill/>
          <a:ln/>
        </p:spPr>
        <p:txBody>
          <a:bodyPr wrap="square" lIns="0" tIns="0" rIns="0" bIns="0" rtlCol="0" anchor="t"/>
          <a:lstStyle/>
          <a:p>
            <a:pPr indent="0" marL="0">
              <a:buNone/>
            </a:pPr>
            <a:r>
              <a:rPr lang="en-US" sz="1150" dirty="0">
                <a:solidFill>
                  <a:srgbClr val="3A4152"/>
                </a:solidFill>
                <a:latin typeface="Calibri" pitchFamily="34" charset="0"/>
                <a:ea typeface="Calibri" pitchFamily="34" charset="-122"/>
                <a:cs typeface="Calibri" pitchFamily="34" charset="-120"/>
              </a:rPr>
              <a:t>Multicloud visibility terpusat</a:t>
            </a:r>
            <a:endParaRPr lang="en-US" sz="1150" dirty="0"/>
          </a:p>
        </p:txBody>
      </p:sp>
      <p:sp>
        <p:nvSpPr>
          <p:cNvPr id="20" name="Shape 18"/>
          <p:cNvSpPr/>
          <p:nvPr/>
        </p:nvSpPr>
        <p:spPr>
          <a:xfrm>
            <a:off x="502920" y="5989320"/>
            <a:ext cx="11183112" cy="594360"/>
          </a:xfrm>
          <a:prstGeom prst="roundRect">
            <a:avLst>
              <a:gd name="adj" fmla="val 9231"/>
            </a:avLst>
          </a:prstGeom>
          <a:solidFill>
            <a:srgbClr val="1B2A4A"/>
          </a:solidFill>
          <a:ln/>
        </p:spPr>
      </p:sp>
      <p:sp>
        <p:nvSpPr>
          <p:cNvPr id="21" name="Text 19"/>
          <p:cNvSpPr/>
          <p:nvPr/>
        </p:nvSpPr>
        <p:spPr>
          <a:xfrm>
            <a:off x="777240" y="5989320"/>
            <a:ext cx="10607040" cy="594360"/>
          </a:xfrm>
          <a:prstGeom prst="rect">
            <a:avLst/>
          </a:prstGeom>
          <a:noFill/>
          <a:ln/>
        </p:spPr>
        <p:txBody>
          <a:bodyPr wrap="square" lIns="0" tIns="0" rIns="0" bIns="0" rtlCol="0" anchor="ctr"/>
          <a:lstStyle/>
          <a:p>
            <a:pPr indent="0" marL="0">
              <a:buNone/>
            </a:pPr>
            <a:r>
              <a:rPr lang="en-US" sz="1150" b="1" dirty="0">
                <a:solidFill>
                  <a:srgbClr val="C9962C"/>
                </a:solidFill>
                <a:latin typeface="Calibri" pitchFamily="34" charset="0"/>
                <a:ea typeface="Calibri" pitchFamily="34" charset="-122"/>
                <a:cs typeface="Calibri" pitchFamily="34" charset="-120"/>
              </a:rPr>
              <a:t>Solusi:  </a:t>
            </a:r>
            <a:pPr indent="0" marL="0">
              <a:buNone/>
            </a:pPr>
            <a:r>
              <a:rPr lang="en-US" sz="1150" dirty="0">
                <a:solidFill>
                  <a:srgbClr val="FFFFFF"/>
                </a:solidFill>
                <a:latin typeface="Calibri" pitchFamily="34" charset="0"/>
                <a:ea typeface="Calibri" pitchFamily="34" charset="-122"/>
                <a:cs typeface="Calibri" pitchFamily="34" charset="-120"/>
              </a:rPr>
              <a:t>Keep infrastructure healthy &amp; available dengan minimal manual intervention.</a:t>
            </a:r>
            <a:endParaRPr lang="en-US" sz="1150" dirty="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name="Slide 37">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502920" y="320040"/>
            <a:ext cx="8229600" cy="292608"/>
          </a:xfrm>
          <a:prstGeom prst="rect">
            <a:avLst/>
          </a:prstGeom>
          <a:noFill/>
          <a:ln/>
        </p:spPr>
        <p:txBody>
          <a:bodyPr wrap="square" lIns="0" tIns="0" rIns="0" bIns="0" rtlCol="0" anchor="ctr"/>
          <a:lstStyle/>
          <a:p>
            <a:pPr indent="0" marL="0">
              <a:buNone/>
            </a:pPr>
            <a:r>
              <a:rPr lang="en-US" sz="1150" b="1" spc="150" kern="0" dirty="0">
                <a:solidFill>
                  <a:srgbClr val="C9962C"/>
                </a:solidFill>
                <a:latin typeface="Calibri" pitchFamily="34" charset="0"/>
                <a:ea typeface="Calibri" pitchFamily="34" charset="-122"/>
                <a:cs typeface="Calibri" pitchFamily="34" charset="-120"/>
              </a:rPr>
              <a:t>OPENTEXT</a:t>
            </a:r>
            <a:endParaRPr lang="en-US" sz="1150" dirty="0"/>
          </a:p>
        </p:txBody>
      </p:sp>
      <p:sp>
        <p:nvSpPr>
          <p:cNvPr id="3" name="Text 1"/>
          <p:cNvSpPr/>
          <p:nvPr/>
        </p:nvSpPr>
        <p:spPr>
          <a:xfrm>
            <a:off x="502920" y="621792"/>
            <a:ext cx="10607040" cy="502920"/>
          </a:xfrm>
          <a:prstGeom prst="rect">
            <a:avLst/>
          </a:prstGeom>
          <a:noFill/>
          <a:ln/>
        </p:spPr>
        <p:txBody>
          <a:bodyPr wrap="square" lIns="0" tIns="0" rIns="0" bIns="0" rtlCol="0" anchor="ctr"/>
          <a:lstStyle/>
          <a:p>
            <a:pPr indent="0" marL="0">
              <a:buNone/>
            </a:pPr>
            <a:r>
              <a:rPr lang="en-US" sz="2300" b="1" dirty="0">
                <a:solidFill>
                  <a:srgbClr val="1B2A4A"/>
                </a:solidFill>
                <a:latin typeface="Calibri" pitchFamily="34" charset="0"/>
                <a:ea typeface="Calibri" pitchFamily="34" charset="-122"/>
                <a:cs typeface="Calibri" pitchFamily="34" charset="-120"/>
              </a:rPr>
              <a:t>Usecase  •  API</a:t>
            </a:r>
            <a:endParaRPr lang="en-US" sz="2300" dirty="0"/>
          </a:p>
        </p:txBody>
      </p:sp>
      <p:sp>
        <p:nvSpPr>
          <p:cNvPr id="4" name="Text 2"/>
          <p:cNvSpPr/>
          <p:nvPr/>
        </p:nvSpPr>
        <p:spPr>
          <a:xfrm>
            <a:off x="502920" y="1207008"/>
            <a:ext cx="10607040" cy="594360"/>
          </a:xfrm>
          <a:prstGeom prst="rect">
            <a:avLst/>
          </a:prstGeom>
          <a:noFill/>
          <a:ln/>
        </p:spPr>
        <p:txBody>
          <a:bodyPr wrap="square" lIns="0" tIns="0" rIns="0" bIns="0" rtlCol="0" anchor="t"/>
          <a:lstStyle/>
          <a:p>
            <a:pPr indent="0" marL="0">
              <a:buNone/>
            </a:pPr>
            <a:r>
              <a:rPr lang="en-US" sz="1250" i="1" dirty="0">
                <a:solidFill>
                  <a:srgbClr val="6B7686"/>
                </a:solidFill>
                <a:latin typeface="Calibri" pitchFamily="34" charset="0"/>
                <a:ea typeface="Calibri" pitchFamily="34" charset="-122"/>
                <a:cs typeface="Calibri" pitchFamily="34" charset="-120"/>
              </a:rPr>
              <a:t>REST API, CMIS standard, webhooks, SDKs untuk developer build custom integration &amp; aplikasi yang connect dengan OpenText.</a:t>
            </a:r>
            <a:endParaRPr lang="en-US" sz="1250" dirty="0"/>
          </a:p>
        </p:txBody>
      </p:sp>
      <p:sp>
        <p:nvSpPr>
          <p:cNvPr id="5" name="Text 3"/>
          <p:cNvSpPr/>
          <p:nvPr/>
        </p:nvSpPr>
        <p:spPr>
          <a:xfrm>
            <a:off x="502920" y="1874520"/>
            <a:ext cx="5486400" cy="274320"/>
          </a:xfrm>
          <a:prstGeom prst="rect">
            <a:avLst/>
          </a:prstGeom>
          <a:noFill/>
          <a:ln/>
        </p:spPr>
        <p:txBody>
          <a:bodyPr wrap="square" lIns="0" tIns="0" rIns="0" bIns="0" rtlCol="0" anchor="ctr"/>
          <a:lstStyle/>
          <a:p>
            <a:pPr indent="0" marL="0">
              <a:buNone/>
            </a:pPr>
            <a:r>
              <a:rPr lang="en-US" sz="1100" b="1" spc="150" kern="0" dirty="0">
                <a:solidFill>
                  <a:srgbClr val="C9962C"/>
                </a:solidFill>
                <a:latin typeface="Calibri" pitchFamily="34" charset="0"/>
                <a:ea typeface="Calibri" pitchFamily="34" charset="-122"/>
                <a:cs typeface="Calibri" pitchFamily="34" charset="-120"/>
              </a:rPr>
              <a:t>USECASE UTAMA</a:t>
            </a:r>
            <a:endParaRPr lang="en-US" sz="1100" dirty="0"/>
          </a:p>
        </p:txBody>
      </p:sp>
      <p:sp>
        <p:nvSpPr>
          <p:cNvPr id="6" name="Shape 4"/>
          <p:cNvSpPr/>
          <p:nvPr/>
        </p:nvSpPr>
        <p:spPr>
          <a:xfrm>
            <a:off x="502920" y="2249424"/>
            <a:ext cx="100584" cy="100584"/>
          </a:xfrm>
          <a:prstGeom prst="ellipse">
            <a:avLst/>
          </a:prstGeom>
          <a:solidFill>
            <a:srgbClr val="C9962C"/>
          </a:solidFill>
          <a:ln/>
        </p:spPr>
      </p:sp>
      <p:sp>
        <p:nvSpPr>
          <p:cNvPr id="7" name="Text 5"/>
          <p:cNvSpPr/>
          <p:nvPr/>
        </p:nvSpPr>
        <p:spPr>
          <a:xfrm>
            <a:off x="722376" y="2157984"/>
            <a:ext cx="5221224" cy="402336"/>
          </a:xfrm>
          <a:prstGeom prst="rect">
            <a:avLst/>
          </a:prstGeom>
          <a:noFill/>
          <a:ln/>
        </p:spPr>
        <p:txBody>
          <a:bodyPr wrap="square" lIns="0" tIns="0" rIns="0" bIns="0" rtlCol="0" anchor="t"/>
          <a:lstStyle/>
          <a:p>
            <a:pPr indent="0" marL="0">
              <a:buNone/>
            </a:pPr>
            <a:r>
              <a:rPr lang="en-US" sz="1150" dirty="0">
                <a:solidFill>
                  <a:srgbClr val="3A4152"/>
                </a:solidFill>
                <a:latin typeface="Calibri" pitchFamily="34" charset="0"/>
                <a:ea typeface="Calibri" pitchFamily="34" charset="-122"/>
                <a:cs typeface="Calibri" pitchFamily="34" charset="-120"/>
              </a:rPr>
              <a:t>Custom application development</a:t>
            </a:r>
            <a:endParaRPr lang="en-US" sz="1150" dirty="0"/>
          </a:p>
        </p:txBody>
      </p:sp>
      <p:sp>
        <p:nvSpPr>
          <p:cNvPr id="8" name="Shape 6"/>
          <p:cNvSpPr/>
          <p:nvPr/>
        </p:nvSpPr>
        <p:spPr>
          <a:xfrm>
            <a:off x="502920" y="2761488"/>
            <a:ext cx="100584" cy="100584"/>
          </a:xfrm>
          <a:prstGeom prst="ellipse">
            <a:avLst/>
          </a:prstGeom>
          <a:solidFill>
            <a:srgbClr val="C9962C"/>
          </a:solidFill>
          <a:ln/>
        </p:spPr>
      </p:sp>
      <p:sp>
        <p:nvSpPr>
          <p:cNvPr id="9" name="Text 7"/>
          <p:cNvSpPr/>
          <p:nvPr/>
        </p:nvSpPr>
        <p:spPr>
          <a:xfrm>
            <a:off x="722376" y="2670048"/>
            <a:ext cx="5221224" cy="402336"/>
          </a:xfrm>
          <a:prstGeom prst="rect">
            <a:avLst/>
          </a:prstGeom>
          <a:noFill/>
          <a:ln/>
        </p:spPr>
        <p:txBody>
          <a:bodyPr wrap="square" lIns="0" tIns="0" rIns="0" bIns="0" rtlCol="0" anchor="t"/>
          <a:lstStyle/>
          <a:p>
            <a:pPr indent="0" marL="0">
              <a:buNone/>
            </a:pPr>
            <a:r>
              <a:rPr lang="en-US" sz="1150" dirty="0">
                <a:solidFill>
                  <a:srgbClr val="3A4152"/>
                </a:solidFill>
                <a:latin typeface="Calibri" pitchFamily="34" charset="0"/>
                <a:ea typeface="Calibri" pitchFamily="34" charset="-122"/>
                <a:cs typeface="Calibri" pitchFamily="34" charset="-120"/>
              </a:rPr>
              <a:t>ERP integration (SAP, Oracle, NetSuite)</a:t>
            </a:r>
            <a:endParaRPr lang="en-US" sz="1150" dirty="0"/>
          </a:p>
        </p:txBody>
      </p:sp>
      <p:sp>
        <p:nvSpPr>
          <p:cNvPr id="10" name="Shape 8"/>
          <p:cNvSpPr/>
          <p:nvPr/>
        </p:nvSpPr>
        <p:spPr>
          <a:xfrm>
            <a:off x="502920" y="3273552"/>
            <a:ext cx="100584" cy="100584"/>
          </a:xfrm>
          <a:prstGeom prst="ellipse">
            <a:avLst/>
          </a:prstGeom>
          <a:solidFill>
            <a:srgbClr val="C9962C"/>
          </a:solidFill>
          <a:ln/>
        </p:spPr>
      </p:sp>
      <p:sp>
        <p:nvSpPr>
          <p:cNvPr id="11" name="Text 9"/>
          <p:cNvSpPr/>
          <p:nvPr/>
        </p:nvSpPr>
        <p:spPr>
          <a:xfrm>
            <a:off x="722376" y="3182112"/>
            <a:ext cx="5221224" cy="402336"/>
          </a:xfrm>
          <a:prstGeom prst="rect">
            <a:avLst/>
          </a:prstGeom>
          <a:noFill/>
          <a:ln/>
        </p:spPr>
        <p:txBody>
          <a:bodyPr wrap="square" lIns="0" tIns="0" rIns="0" bIns="0" rtlCol="0" anchor="t"/>
          <a:lstStyle/>
          <a:p>
            <a:pPr indent="0" marL="0">
              <a:buNone/>
            </a:pPr>
            <a:r>
              <a:rPr lang="en-US" sz="1150" dirty="0">
                <a:solidFill>
                  <a:srgbClr val="3A4152"/>
                </a:solidFill>
                <a:latin typeface="Calibri" pitchFamily="34" charset="0"/>
                <a:ea typeface="Calibri" pitchFamily="34" charset="-122"/>
                <a:cs typeface="Calibri" pitchFamily="34" charset="-120"/>
              </a:rPr>
              <a:t>CRM integration (Salesforce)</a:t>
            </a:r>
            <a:endParaRPr lang="en-US" sz="1150" dirty="0"/>
          </a:p>
        </p:txBody>
      </p:sp>
      <p:sp>
        <p:nvSpPr>
          <p:cNvPr id="12" name="Shape 10"/>
          <p:cNvSpPr/>
          <p:nvPr/>
        </p:nvSpPr>
        <p:spPr>
          <a:xfrm>
            <a:off x="502920" y="3785616"/>
            <a:ext cx="100584" cy="100584"/>
          </a:xfrm>
          <a:prstGeom prst="ellipse">
            <a:avLst/>
          </a:prstGeom>
          <a:solidFill>
            <a:srgbClr val="C9962C"/>
          </a:solidFill>
          <a:ln/>
        </p:spPr>
      </p:sp>
      <p:sp>
        <p:nvSpPr>
          <p:cNvPr id="13" name="Text 11"/>
          <p:cNvSpPr/>
          <p:nvPr/>
        </p:nvSpPr>
        <p:spPr>
          <a:xfrm>
            <a:off x="722376" y="3694176"/>
            <a:ext cx="5221224" cy="402336"/>
          </a:xfrm>
          <a:prstGeom prst="rect">
            <a:avLst/>
          </a:prstGeom>
          <a:noFill/>
          <a:ln/>
        </p:spPr>
        <p:txBody>
          <a:bodyPr wrap="square" lIns="0" tIns="0" rIns="0" bIns="0" rtlCol="0" anchor="t"/>
          <a:lstStyle/>
          <a:p>
            <a:pPr indent="0" marL="0">
              <a:buNone/>
            </a:pPr>
            <a:r>
              <a:rPr lang="en-US" sz="1150" dirty="0">
                <a:solidFill>
                  <a:srgbClr val="3A4152"/>
                </a:solidFill>
                <a:latin typeface="Calibri" pitchFamily="34" charset="0"/>
                <a:ea typeface="Calibri" pitchFamily="34" charset="-122"/>
                <a:cs typeface="Calibri" pitchFamily="34" charset="-120"/>
              </a:rPr>
              <a:t>Webhook for real-time events</a:t>
            </a:r>
            <a:endParaRPr lang="en-US" sz="1150" dirty="0"/>
          </a:p>
        </p:txBody>
      </p:sp>
      <p:sp>
        <p:nvSpPr>
          <p:cNvPr id="14" name="Shape 12"/>
          <p:cNvSpPr/>
          <p:nvPr/>
        </p:nvSpPr>
        <p:spPr>
          <a:xfrm>
            <a:off x="6245352" y="2249424"/>
            <a:ext cx="100584" cy="100584"/>
          </a:xfrm>
          <a:prstGeom prst="ellipse">
            <a:avLst/>
          </a:prstGeom>
          <a:solidFill>
            <a:srgbClr val="C9962C"/>
          </a:solidFill>
          <a:ln/>
        </p:spPr>
      </p:sp>
      <p:sp>
        <p:nvSpPr>
          <p:cNvPr id="15" name="Text 13"/>
          <p:cNvSpPr/>
          <p:nvPr/>
        </p:nvSpPr>
        <p:spPr>
          <a:xfrm>
            <a:off x="6464808" y="2157984"/>
            <a:ext cx="5221224" cy="402336"/>
          </a:xfrm>
          <a:prstGeom prst="rect">
            <a:avLst/>
          </a:prstGeom>
          <a:noFill/>
          <a:ln/>
        </p:spPr>
        <p:txBody>
          <a:bodyPr wrap="square" lIns="0" tIns="0" rIns="0" bIns="0" rtlCol="0" anchor="t"/>
          <a:lstStyle/>
          <a:p>
            <a:pPr indent="0" marL="0">
              <a:buNone/>
            </a:pPr>
            <a:r>
              <a:rPr lang="en-US" sz="1150" dirty="0">
                <a:solidFill>
                  <a:srgbClr val="3A4152"/>
                </a:solidFill>
                <a:latin typeface="Calibri" pitchFamily="34" charset="0"/>
                <a:ea typeface="Calibri" pitchFamily="34" charset="-122"/>
                <a:cs typeface="Calibri" pitchFamily="34" charset="-120"/>
              </a:rPr>
              <a:t>Mobile app development</a:t>
            </a:r>
            <a:endParaRPr lang="en-US" sz="1150" dirty="0"/>
          </a:p>
        </p:txBody>
      </p:sp>
      <p:sp>
        <p:nvSpPr>
          <p:cNvPr id="16" name="Shape 14"/>
          <p:cNvSpPr/>
          <p:nvPr/>
        </p:nvSpPr>
        <p:spPr>
          <a:xfrm>
            <a:off x="6245352" y="2761488"/>
            <a:ext cx="100584" cy="100584"/>
          </a:xfrm>
          <a:prstGeom prst="ellipse">
            <a:avLst/>
          </a:prstGeom>
          <a:solidFill>
            <a:srgbClr val="C9962C"/>
          </a:solidFill>
          <a:ln/>
        </p:spPr>
      </p:sp>
      <p:sp>
        <p:nvSpPr>
          <p:cNvPr id="17" name="Text 15"/>
          <p:cNvSpPr/>
          <p:nvPr/>
        </p:nvSpPr>
        <p:spPr>
          <a:xfrm>
            <a:off x="6464808" y="2670048"/>
            <a:ext cx="5221224" cy="402336"/>
          </a:xfrm>
          <a:prstGeom prst="rect">
            <a:avLst/>
          </a:prstGeom>
          <a:noFill/>
          <a:ln/>
        </p:spPr>
        <p:txBody>
          <a:bodyPr wrap="square" lIns="0" tIns="0" rIns="0" bIns="0" rtlCol="0" anchor="t"/>
          <a:lstStyle/>
          <a:p>
            <a:pPr indent="0" marL="0">
              <a:buNone/>
            </a:pPr>
            <a:r>
              <a:rPr lang="en-US" sz="1150" dirty="0">
                <a:solidFill>
                  <a:srgbClr val="3A4152"/>
                </a:solidFill>
                <a:latin typeface="Calibri" pitchFamily="34" charset="0"/>
                <a:ea typeface="Calibri" pitchFamily="34" charset="-122"/>
                <a:cs typeface="Calibri" pitchFamily="34" charset="-120"/>
              </a:rPr>
              <a:t>Integration hub (500+ pre-built connector)</a:t>
            </a:r>
            <a:endParaRPr lang="en-US" sz="1150" dirty="0"/>
          </a:p>
        </p:txBody>
      </p:sp>
      <p:sp>
        <p:nvSpPr>
          <p:cNvPr id="18" name="Shape 16"/>
          <p:cNvSpPr/>
          <p:nvPr/>
        </p:nvSpPr>
        <p:spPr>
          <a:xfrm>
            <a:off x="6245352" y="3273552"/>
            <a:ext cx="100584" cy="100584"/>
          </a:xfrm>
          <a:prstGeom prst="ellipse">
            <a:avLst/>
          </a:prstGeom>
          <a:solidFill>
            <a:srgbClr val="C9962C"/>
          </a:solidFill>
          <a:ln/>
        </p:spPr>
      </p:sp>
      <p:sp>
        <p:nvSpPr>
          <p:cNvPr id="19" name="Text 17"/>
          <p:cNvSpPr/>
          <p:nvPr/>
        </p:nvSpPr>
        <p:spPr>
          <a:xfrm>
            <a:off x="6464808" y="3182112"/>
            <a:ext cx="5221224" cy="402336"/>
          </a:xfrm>
          <a:prstGeom prst="rect">
            <a:avLst/>
          </a:prstGeom>
          <a:noFill/>
          <a:ln/>
        </p:spPr>
        <p:txBody>
          <a:bodyPr wrap="square" lIns="0" tIns="0" rIns="0" bIns="0" rtlCol="0" anchor="t"/>
          <a:lstStyle/>
          <a:p>
            <a:pPr indent="0" marL="0">
              <a:buNone/>
            </a:pPr>
            <a:r>
              <a:rPr lang="en-US" sz="1150" dirty="0">
                <a:solidFill>
                  <a:srgbClr val="3A4152"/>
                </a:solidFill>
                <a:latin typeface="Calibri" pitchFamily="34" charset="0"/>
                <a:ea typeface="Calibri" pitchFamily="34" charset="-122"/>
                <a:cs typeface="Calibri" pitchFamily="34" charset="-120"/>
              </a:rPr>
              <a:t>Custom workflow automation</a:t>
            </a:r>
            <a:endParaRPr lang="en-US" sz="1150" dirty="0"/>
          </a:p>
        </p:txBody>
      </p:sp>
      <p:sp>
        <p:nvSpPr>
          <p:cNvPr id="20" name="Shape 18"/>
          <p:cNvSpPr/>
          <p:nvPr/>
        </p:nvSpPr>
        <p:spPr>
          <a:xfrm>
            <a:off x="502920" y="5989320"/>
            <a:ext cx="11183112" cy="594360"/>
          </a:xfrm>
          <a:prstGeom prst="roundRect">
            <a:avLst>
              <a:gd name="adj" fmla="val 9231"/>
            </a:avLst>
          </a:prstGeom>
          <a:solidFill>
            <a:srgbClr val="1B2A4A"/>
          </a:solidFill>
          <a:ln/>
        </p:spPr>
      </p:sp>
      <p:sp>
        <p:nvSpPr>
          <p:cNvPr id="21" name="Text 19"/>
          <p:cNvSpPr/>
          <p:nvPr/>
        </p:nvSpPr>
        <p:spPr>
          <a:xfrm>
            <a:off x="777240" y="5989320"/>
            <a:ext cx="10607040" cy="594360"/>
          </a:xfrm>
          <a:prstGeom prst="rect">
            <a:avLst/>
          </a:prstGeom>
          <a:noFill/>
          <a:ln/>
        </p:spPr>
        <p:txBody>
          <a:bodyPr wrap="square" lIns="0" tIns="0" rIns="0" bIns="0" rtlCol="0" anchor="ctr"/>
          <a:lstStyle/>
          <a:p>
            <a:pPr indent="0" marL="0">
              <a:buNone/>
            </a:pPr>
            <a:r>
              <a:rPr lang="en-US" sz="1150" b="1" dirty="0">
                <a:solidFill>
                  <a:srgbClr val="C9962C"/>
                </a:solidFill>
                <a:latin typeface="Calibri" pitchFamily="34" charset="0"/>
                <a:ea typeface="Calibri" pitchFamily="34" charset="-122"/>
                <a:cs typeface="Calibri" pitchFamily="34" charset="-120"/>
              </a:rPr>
              <a:t>Solusi:  </a:t>
            </a:r>
            <a:pPr indent="0" marL="0">
              <a:buNone/>
            </a:pPr>
            <a:r>
              <a:rPr lang="en-US" sz="1150" dirty="0">
                <a:solidFill>
                  <a:srgbClr val="FFFFFF"/>
                </a:solidFill>
                <a:latin typeface="Calibri" pitchFamily="34" charset="0"/>
                <a:ea typeface="Calibri" pitchFamily="34" charset="-122"/>
                <a:cs typeface="Calibri" pitchFamily="34" charset="-120"/>
              </a:rPr>
              <a:t>Flexible integration dengan existing system - no vendor lock-in.</a:t>
            </a:r>
            <a:endParaRPr lang="en-US" sz="1150" dirty="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name="Slide 38">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502920" y="320040"/>
            <a:ext cx="8229600" cy="292608"/>
          </a:xfrm>
          <a:prstGeom prst="rect">
            <a:avLst/>
          </a:prstGeom>
          <a:noFill/>
          <a:ln/>
        </p:spPr>
        <p:txBody>
          <a:bodyPr wrap="square" lIns="0" tIns="0" rIns="0" bIns="0" rtlCol="0" anchor="ctr"/>
          <a:lstStyle/>
          <a:p>
            <a:pPr indent="0" marL="0">
              <a:buNone/>
            </a:pPr>
            <a:r>
              <a:rPr lang="en-US" sz="1150" b="1" spc="150" kern="0" dirty="0">
                <a:solidFill>
                  <a:srgbClr val="C9962C"/>
                </a:solidFill>
                <a:latin typeface="Calibri" pitchFamily="34" charset="0"/>
                <a:ea typeface="Calibri" pitchFamily="34" charset="-122"/>
                <a:cs typeface="Calibri" pitchFamily="34" charset="-120"/>
              </a:rPr>
              <a:t>OPENTEXT</a:t>
            </a:r>
            <a:endParaRPr lang="en-US" sz="1150" dirty="0"/>
          </a:p>
        </p:txBody>
      </p:sp>
      <p:sp>
        <p:nvSpPr>
          <p:cNvPr id="3" name="Text 1"/>
          <p:cNvSpPr/>
          <p:nvPr/>
        </p:nvSpPr>
        <p:spPr>
          <a:xfrm>
            <a:off x="502920" y="621792"/>
            <a:ext cx="10607040" cy="502920"/>
          </a:xfrm>
          <a:prstGeom prst="rect">
            <a:avLst/>
          </a:prstGeom>
          <a:noFill/>
          <a:ln/>
        </p:spPr>
        <p:txBody>
          <a:bodyPr wrap="square" lIns="0" tIns="0" rIns="0" bIns="0" rtlCol="0" anchor="ctr"/>
          <a:lstStyle/>
          <a:p>
            <a:pPr indent="0" marL="0">
              <a:buNone/>
            </a:pPr>
            <a:r>
              <a:rPr lang="en-US" sz="2300" b="1" dirty="0">
                <a:solidFill>
                  <a:srgbClr val="1B2A4A"/>
                </a:solidFill>
                <a:latin typeface="Calibri" pitchFamily="34" charset="0"/>
                <a:ea typeface="Calibri" pitchFamily="34" charset="-122"/>
                <a:cs typeface="Calibri" pitchFamily="34" charset="-120"/>
              </a:rPr>
              <a:t>Usecase  •  Data Protection &amp; Backup</a:t>
            </a:r>
            <a:endParaRPr lang="en-US" sz="2300" dirty="0"/>
          </a:p>
        </p:txBody>
      </p:sp>
      <p:sp>
        <p:nvSpPr>
          <p:cNvPr id="4" name="Text 2"/>
          <p:cNvSpPr/>
          <p:nvPr/>
        </p:nvSpPr>
        <p:spPr>
          <a:xfrm>
            <a:off x="502920" y="1207008"/>
            <a:ext cx="10607040" cy="594360"/>
          </a:xfrm>
          <a:prstGeom prst="rect">
            <a:avLst/>
          </a:prstGeom>
          <a:noFill/>
          <a:ln/>
        </p:spPr>
        <p:txBody>
          <a:bodyPr wrap="square" lIns="0" tIns="0" rIns="0" bIns="0" rtlCol="0" anchor="t"/>
          <a:lstStyle/>
          <a:p>
            <a:pPr indent="0" marL="0">
              <a:buNone/>
            </a:pPr>
            <a:r>
              <a:rPr lang="en-US" sz="1250" i="1" dirty="0">
                <a:solidFill>
                  <a:srgbClr val="6B7686"/>
                </a:solidFill>
                <a:latin typeface="Calibri" pitchFamily="34" charset="0"/>
                <a:ea typeface="Calibri" pitchFamily="34" charset="-122"/>
                <a:cs typeface="Calibri" pitchFamily="34" charset="-120"/>
              </a:rPr>
              <a:t>Solusi lengkap backup, disaster recovery, endpoint protection, encryption untuk prevent data loss &amp; business continuity.</a:t>
            </a:r>
            <a:endParaRPr lang="en-US" sz="1250" dirty="0"/>
          </a:p>
        </p:txBody>
      </p:sp>
      <p:sp>
        <p:nvSpPr>
          <p:cNvPr id="5" name="Text 3"/>
          <p:cNvSpPr/>
          <p:nvPr/>
        </p:nvSpPr>
        <p:spPr>
          <a:xfrm>
            <a:off x="502920" y="1874520"/>
            <a:ext cx="5486400" cy="274320"/>
          </a:xfrm>
          <a:prstGeom prst="rect">
            <a:avLst/>
          </a:prstGeom>
          <a:noFill/>
          <a:ln/>
        </p:spPr>
        <p:txBody>
          <a:bodyPr wrap="square" lIns="0" tIns="0" rIns="0" bIns="0" rtlCol="0" anchor="ctr"/>
          <a:lstStyle/>
          <a:p>
            <a:pPr indent="0" marL="0">
              <a:buNone/>
            </a:pPr>
            <a:r>
              <a:rPr lang="en-US" sz="1100" b="1" spc="150" kern="0" dirty="0">
                <a:solidFill>
                  <a:srgbClr val="C9962C"/>
                </a:solidFill>
                <a:latin typeface="Calibri" pitchFamily="34" charset="0"/>
                <a:ea typeface="Calibri" pitchFamily="34" charset="-122"/>
                <a:cs typeface="Calibri" pitchFamily="34" charset="-120"/>
              </a:rPr>
              <a:t>USECASE UTAMA</a:t>
            </a:r>
            <a:endParaRPr lang="en-US" sz="1100" dirty="0"/>
          </a:p>
        </p:txBody>
      </p:sp>
      <p:sp>
        <p:nvSpPr>
          <p:cNvPr id="6" name="Shape 4"/>
          <p:cNvSpPr/>
          <p:nvPr/>
        </p:nvSpPr>
        <p:spPr>
          <a:xfrm>
            <a:off x="502920" y="2249424"/>
            <a:ext cx="100584" cy="100584"/>
          </a:xfrm>
          <a:prstGeom prst="ellipse">
            <a:avLst/>
          </a:prstGeom>
          <a:solidFill>
            <a:srgbClr val="C9962C"/>
          </a:solidFill>
          <a:ln/>
        </p:spPr>
      </p:sp>
      <p:sp>
        <p:nvSpPr>
          <p:cNvPr id="7" name="Text 5"/>
          <p:cNvSpPr/>
          <p:nvPr/>
        </p:nvSpPr>
        <p:spPr>
          <a:xfrm>
            <a:off x="722376" y="2157984"/>
            <a:ext cx="5221224" cy="402336"/>
          </a:xfrm>
          <a:prstGeom prst="rect">
            <a:avLst/>
          </a:prstGeom>
          <a:noFill/>
          <a:ln/>
        </p:spPr>
        <p:txBody>
          <a:bodyPr wrap="square" lIns="0" tIns="0" rIns="0" bIns="0" rtlCol="0" anchor="t"/>
          <a:lstStyle/>
          <a:p>
            <a:pPr indent="0" marL="0">
              <a:buNone/>
            </a:pPr>
            <a:r>
              <a:rPr lang="en-US" sz="1150" dirty="0">
                <a:solidFill>
                  <a:srgbClr val="3A4152"/>
                </a:solidFill>
                <a:latin typeface="Calibri" pitchFamily="34" charset="0"/>
                <a:ea typeface="Calibri" pitchFamily="34" charset="-122"/>
                <a:cs typeface="Calibri" pitchFamily="34" charset="-120"/>
              </a:rPr>
              <a:t>Backup otomatis &amp; instant recovery</a:t>
            </a:r>
            <a:endParaRPr lang="en-US" sz="1150" dirty="0"/>
          </a:p>
        </p:txBody>
      </p:sp>
      <p:sp>
        <p:nvSpPr>
          <p:cNvPr id="8" name="Shape 6"/>
          <p:cNvSpPr/>
          <p:nvPr/>
        </p:nvSpPr>
        <p:spPr>
          <a:xfrm>
            <a:off x="502920" y="2761488"/>
            <a:ext cx="100584" cy="100584"/>
          </a:xfrm>
          <a:prstGeom prst="ellipse">
            <a:avLst/>
          </a:prstGeom>
          <a:solidFill>
            <a:srgbClr val="C9962C"/>
          </a:solidFill>
          <a:ln/>
        </p:spPr>
      </p:sp>
      <p:sp>
        <p:nvSpPr>
          <p:cNvPr id="9" name="Text 7"/>
          <p:cNvSpPr/>
          <p:nvPr/>
        </p:nvSpPr>
        <p:spPr>
          <a:xfrm>
            <a:off x="722376" y="2670048"/>
            <a:ext cx="5221224" cy="402336"/>
          </a:xfrm>
          <a:prstGeom prst="rect">
            <a:avLst/>
          </a:prstGeom>
          <a:noFill/>
          <a:ln/>
        </p:spPr>
        <p:txBody>
          <a:bodyPr wrap="square" lIns="0" tIns="0" rIns="0" bIns="0" rtlCol="0" anchor="t"/>
          <a:lstStyle/>
          <a:p>
            <a:pPr indent="0" marL="0">
              <a:buNone/>
            </a:pPr>
            <a:r>
              <a:rPr lang="en-US" sz="1150" dirty="0">
                <a:solidFill>
                  <a:srgbClr val="3A4152"/>
                </a:solidFill>
                <a:latin typeface="Calibri" pitchFamily="34" charset="0"/>
                <a:ea typeface="Calibri" pitchFamily="34" charset="-122"/>
                <a:cs typeface="Calibri" pitchFamily="34" charset="-120"/>
              </a:rPr>
              <a:t>Disaster recovery (RTO/RPO define)</a:t>
            </a:r>
            <a:endParaRPr lang="en-US" sz="1150" dirty="0"/>
          </a:p>
        </p:txBody>
      </p:sp>
      <p:sp>
        <p:nvSpPr>
          <p:cNvPr id="10" name="Shape 8"/>
          <p:cNvSpPr/>
          <p:nvPr/>
        </p:nvSpPr>
        <p:spPr>
          <a:xfrm>
            <a:off x="502920" y="3273552"/>
            <a:ext cx="100584" cy="100584"/>
          </a:xfrm>
          <a:prstGeom prst="ellipse">
            <a:avLst/>
          </a:prstGeom>
          <a:solidFill>
            <a:srgbClr val="C9962C"/>
          </a:solidFill>
          <a:ln/>
        </p:spPr>
      </p:sp>
      <p:sp>
        <p:nvSpPr>
          <p:cNvPr id="11" name="Text 9"/>
          <p:cNvSpPr/>
          <p:nvPr/>
        </p:nvSpPr>
        <p:spPr>
          <a:xfrm>
            <a:off x="722376" y="3182112"/>
            <a:ext cx="5221224" cy="402336"/>
          </a:xfrm>
          <a:prstGeom prst="rect">
            <a:avLst/>
          </a:prstGeom>
          <a:noFill/>
          <a:ln/>
        </p:spPr>
        <p:txBody>
          <a:bodyPr wrap="square" lIns="0" tIns="0" rIns="0" bIns="0" rtlCol="0" anchor="t"/>
          <a:lstStyle/>
          <a:p>
            <a:pPr indent="0" marL="0">
              <a:buNone/>
            </a:pPr>
            <a:r>
              <a:rPr lang="en-US" sz="1150" dirty="0">
                <a:solidFill>
                  <a:srgbClr val="3A4152"/>
                </a:solidFill>
                <a:latin typeface="Calibri" pitchFamily="34" charset="0"/>
                <a:ea typeface="Calibri" pitchFamily="34" charset="-122"/>
                <a:cs typeface="Calibri" pitchFamily="34" charset="-120"/>
              </a:rPr>
              <a:t>Endpoint protection (malware, ransomware)</a:t>
            </a:r>
            <a:endParaRPr lang="en-US" sz="1150" dirty="0"/>
          </a:p>
        </p:txBody>
      </p:sp>
      <p:sp>
        <p:nvSpPr>
          <p:cNvPr id="12" name="Shape 10"/>
          <p:cNvSpPr/>
          <p:nvPr/>
        </p:nvSpPr>
        <p:spPr>
          <a:xfrm>
            <a:off x="502920" y="3785616"/>
            <a:ext cx="100584" cy="100584"/>
          </a:xfrm>
          <a:prstGeom prst="ellipse">
            <a:avLst/>
          </a:prstGeom>
          <a:solidFill>
            <a:srgbClr val="C9962C"/>
          </a:solidFill>
          <a:ln/>
        </p:spPr>
      </p:sp>
      <p:sp>
        <p:nvSpPr>
          <p:cNvPr id="13" name="Text 11"/>
          <p:cNvSpPr/>
          <p:nvPr/>
        </p:nvSpPr>
        <p:spPr>
          <a:xfrm>
            <a:off x="722376" y="3694176"/>
            <a:ext cx="5221224" cy="402336"/>
          </a:xfrm>
          <a:prstGeom prst="rect">
            <a:avLst/>
          </a:prstGeom>
          <a:noFill/>
          <a:ln/>
        </p:spPr>
        <p:txBody>
          <a:bodyPr wrap="square" lIns="0" tIns="0" rIns="0" bIns="0" rtlCol="0" anchor="t"/>
          <a:lstStyle/>
          <a:p>
            <a:pPr indent="0" marL="0">
              <a:buNone/>
            </a:pPr>
            <a:r>
              <a:rPr lang="en-US" sz="1150" dirty="0">
                <a:solidFill>
                  <a:srgbClr val="3A4152"/>
                </a:solidFill>
                <a:latin typeface="Calibri" pitchFamily="34" charset="0"/>
                <a:ea typeface="Calibri" pitchFamily="34" charset="-122"/>
                <a:cs typeface="Calibri" pitchFamily="34" charset="-120"/>
              </a:rPr>
              <a:t>Device encryption otomatis</a:t>
            </a:r>
            <a:endParaRPr lang="en-US" sz="1150" dirty="0"/>
          </a:p>
        </p:txBody>
      </p:sp>
      <p:sp>
        <p:nvSpPr>
          <p:cNvPr id="14" name="Shape 12"/>
          <p:cNvSpPr/>
          <p:nvPr/>
        </p:nvSpPr>
        <p:spPr>
          <a:xfrm>
            <a:off x="6245352" y="2249424"/>
            <a:ext cx="100584" cy="100584"/>
          </a:xfrm>
          <a:prstGeom prst="ellipse">
            <a:avLst/>
          </a:prstGeom>
          <a:solidFill>
            <a:srgbClr val="C9962C"/>
          </a:solidFill>
          <a:ln/>
        </p:spPr>
      </p:sp>
      <p:sp>
        <p:nvSpPr>
          <p:cNvPr id="15" name="Text 13"/>
          <p:cNvSpPr/>
          <p:nvPr/>
        </p:nvSpPr>
        <p:spPr>
          <a:xfrm>
            <a:off x="6464808" y="2157984"/>
            <a:ext cx="5221224" cy="402336"/>
          </a:xfrm>
          <a:prstGeom prst="rect">
            <a:avLst/>
          </a:prstGeom>
          <a:noFill/>
          <a:ln/>
        </p:spPr>
        <p:txBody>
          <a:bodyPr wrap="square" lIns="0" tIns="0" rIns="0" bIns="0" rtlCol="0" anchor="t"/>
          <a:lstStyle/>
          <a:p>
            <a:pPr indent="0" marL="0">
              <a:buNone/>
            </a:pPr>
            <a:r>
              <a:rPr lang="en-US" sz="1150" dirty="0">
                <a:solidFill>
                  <a:srgbClr val="3A4152"/>
                </a:solidFill>
                <a:latin typeface="Calibri" pitchFamily="34" charset="0"/>
                <a:ea typeface="Calibri" pitchFamily="34" charset="-122"/>
                <a:cs typeface="Calibri" pitchFamily="34" charset="-120"/>
              </a:rPr>
              <a:t>Compliance archive (7+ tahun)</a:t>
            </a:r>
            <a:endParaRPr lang="en-US" sz="1150" dirty="0"/>
          </a:p>
        </p:txBody>
      </p:sp>
      <p:sp>
        <p:nvSpPr>
          <p:cNvPr id="16" name="Shape 14"/>
          <p:cNvSpPr/>
          <p:nvPr/>
        </p:nvSpPr>
        <p:spPr>
          <a:xfrm>
            <a:off x="6245352" y="2761488"/>
            <a:ext cx="100584" cy="100584"/>
          </a:xfrm>
          <a:prstGeom prst="ellipse">
            <a:avLst/>
          </a:prstGeom>
          <a:solidFill>
            <a:srgbClr val="C9962C"/>
          </a:solidFill>
          <a:ln/>
        </p:spPr>
      </p:sp>
      <p:sp>
        <p:nvSpPr>
          <p:cNvPr id="17" name="Text 15"/>
          <p:cNvSpPr/>
          <p:nvPr/>
        </p:nvSpPr>
        <p:spPr>
          <a:xfrm>
            <a:off x="6464808" y="2670048"/>
            <a:ext cx="5221224" cy="402336"/>
          </a:xfrm>
          <a:prstGeom prst="rect">
            <a:avLst/>
          </a:prstGeom>
          <a:noFill/>
          <a:ln/>
        </p:spPr>
        <p:txBody>
          <a:bodyPr wrap="square" lIns="0" tIns="0" rIns="0" bIns="0" rtlCol="0" anchor="t"/>
          <a:lstStyle/>
          <a:p>
            <a:pPr indent="0" marL="0">
              <a:buNone/>
            </a:pPr>
            <a:r>
              <a:rPr lang="en-US" sz="1150" dirty="0">
                <a:solidFill>
                  <a:srgbClr val="3A4152"/>
                </a:solidFill>
                <a:latin typeface="Calibri" pitchFamily="34" charset="0"/>
                <a:ea typeface="Calibri" pitchFamily="34" charset="-122"/>
                <a:cs typeface="Calibri" pitchFamily="34" charset="-120"/>
              </a:rPr>
              <a:t>Forensic analysis &amp; investigation</a:t>
            </a:r>
            <a:endParaRPr lang="en-US" sz="1150" dirty="0"/>
          </a:p>
        </p:txBody>
      </p:sp>
      <p:sp>
        <p:nvSpPr>
          <p:cNvPr id="18" name="Shape 16"/>
          <p:cNvSpPr/>
          <p:nvPr/>
        </p:nvSpPr>
        <p:spPr>
          <a:xfrm>
            <a:off x="6245352" y="3273552"/>
            <a:ext cx="100584" cy="100584"/>
          </a:xfrm>
          <a:prstGeom prst="ellipse">
            <a:avLst/>
          </a:prstGeom>
          <a:solidFill>
            <a:srgbClr val="C9962C"/>
          </a:solidFill>
          <a:ln/>
        </p:spPr>
      </p:sp>
      <p:sp>
        <p:nvSpPr>
          <p:cNvPr id="19" name="Text 17"/>
          <p:cNvSpPr/>
          <p:nvPr/>
        </p:nvSpPr>
        <p:spPr>
          <a:xfrm>
            <a:off x="6464808" y="3182112"/>
            <a:ext cx="5221224" cy="402336"/>
          </a:xfrm>
          <a:prstGeom prst="rect">
            <a:avLst/>
          </a:prstGeom>
          <a:noFill/>
          <a:ln/>
        </p:spPr>
        <p:txBody>
          <a:bodyPr wrap="square" lIns="0" tIns="0" rIns="0" bIns="0" rtlCol="0" anchor="t"/>
          <a:lstStyle/>
          <a:p>
            <a:pPr indent="0" marL="0">
              <a:buNone/>
            </a:pPr>
            <a:r>
              <a:rPr lang="en-US" sz="1150" dirty="0">
                <a:solidFill>
                  <a:srgbClr val="3A4152"/>
                </a:solidFill>
                <a:latin typeface="Calibri" pitchFamily="34" charset="0"/>
                <a:ea typeface="Calibri" pitchFamily="34" charset="-122"/>
                <a:cs typeface="Calibri" pitchFamily="34" charset="-120"/>
              </a:rPr>
              <a:t>Geo-redundant backup multi-location</a:t>
            </a:r>
            <a:endParaRPr lang="en-US" sz="1150" dirty="0"/>
          </a:p>
        </p:txBody>
      </p:sp>
      <p:sp>
        <p:nvSpPr>
          <p:cNvPr id="20" name="Shape 18"/>
          <p:cNvSpPr/>
          <p:nvPr/>
        </p:nvSpPr>
        <p:spPr>
          <a:xfrm>
            <a:off x="502920" y="5989320"/>
            <a:ext cx="11183112" cy="594360"/>
          </a:xfrm>
          <a:prstGeom prst="roundRect">
            <a:avLst>
              <a:gd name="adj" fmla="val 9231"/>
            </a:avLst>
          </a:prstGeom>
          <a:solidFill>
            <a:srgbClr val="1B2A4A"/>
          </a:solidFill>
          <a:ln/>
        </p:spPr>
      </p:sp>
      <p:sp>
        <p:nvSpPr>
          <p:cNvPr id="21" name="Text 19"/>
          <p:cNvSpPr/>
          <p:nvPr/>
        </p:nvSpPr>
        <p:spPr>
          <a:xfrm>
            <a:off x="777240" y="5989320"/>
            <a:ext cx="10607040" cy="594360"/>
          </a:xfrm>
          <a:prstGeom prst="rect">
            <a:avLst/>
          </a:prstGeom>
          <a:noFill/>
          <a:ln/>
        </p:spPr>
        <p:txBody>
          <a:bodyPr wrap="square" lIns="0" tIns="0" rIns="0" bIns="0" rtlCol="0" anchor="ctr"/>
          <a:lstStyle/>
          <a:p>
            <a:pPr indent="0" marL="0">
              <a:buNone/>
            </a:pPr>
            <a:r>
              <a:rPr lang="en-US" sz="1150" b="1" dirty="0">
                <a:solidFill>
                  <a:srgbClr val="C9962C"/>
                </a:solidFill>
                <a:latin typeface="Calibri" pitchFamily="34" charset="0"/>
                <a:ea typeface="Calibri" pitchFamily="34" charset="-122"/>
                <a:cs typeface="Calibri" pitchFamily="34" charset="-120"/>
              </a:rPr>
              <a:t>Solusi:  </a:t>
            </a:r>
            <a:pPr indent="0" marL="0">
              <a:buNone/>
            </a:pPr>
            <a:r>
              <a:rPr lang="en-US" sz="1150" dirty="0">
                <a:solidFill>
                  <a:srgbClr val="FFFFFF"/>
                </a:solidFill>
                <a:latin typeface="Calibri" pitchFamily="34" charset="0"/>
                <a:ea typeface="Calibri" pitchFamily="34" charset="-122"/>
                <a:cs typeface="Calibri" pitchFamily="34" charset="-120"/>
              </a:rPr>
              <a:t>Never lose data - instant recovery dari backup sebelum disaster.</a:t>
            </a:r>
            <a:endParaRPr lang="en-US" sz="1150" dirty="0"/>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name="Slide 39">
    <p:bg>
      <p:bgPr>
        <a:solidFill>
          <a:srgbClr val="EAF0F8"/>
        </a:solidFill>
      </p:bgPr>
    </p:bg>
    <p:spTree>
      <p:nvGrpSpPr>
        <p:cNvPr id="1" name=""/>
        <p:cNvGrpSpPr/>
        <p:nvPr/>
      </p:nvGrpSpPr>
      <p:grpSpPr>
        <a:xfrm>
          <a:off x="0" y="0"/>
          <a:ext cx="0" cy="0"/>
          <a:chOff x="0" y="0"/>
          <a:chExt cx="0" cy="0"/>
        </a:xfrm>
      </p:grpSpPr>
      <p:sp>
        <p:nvSpPr>
          <p:cNvPr id="2" name="Text 0"/>
          <p:cNvSpPr/>
          <p:nvPr/>
        </p:nvSpPr>
        <p:spPr>
          <a:xfrm>
            <a:off x="822960" y="2423160"/>
            <a:ext cx="7315200" cy="365760"/>
          </a:xfrm>
          <a:prstGeom prst="rect">
            <a:avLst/>
          </a:prstGeom>
          <a:noFill/>
          <a:ln/>
        </p:spPr>
        <p:txBody>
          <a:bodyPr wrap="square" lIns="0" tIns="0" rIns="0" bIns="0" rtlCol="0" anchor="ctr"/>
          <a:lstStyle/>
          <a:p>
            <a:pPr indent="0" marL="0">
              <a:buNone/>
            </a:pPr>
            <a:r>
              <a:rPr lang="en-US" sz="1200" b="1" spc="200" kern="0" dirty="0">
                <a:solidFill>
                  <a:srgbClr val="C9962C"/>
                </a:solidFill>
                <a:latin typeface="Calibri" pitchFamily="34" charset="0"/>
                <a:ea typeface="Calibri" pitchFamily="34" charset="-122"/>
                <a:cs typeface="Calibri" pitchFamily="34" charset="-120"/>
              </a:rPr>
              <a:t>OPENTEXT</a:t>
            </a:r>
            <a:endParaRPr lang="en-US" sz="1200" dirty="0"/>
          </a:p>
        </p:txBody>
      </p:sp>
      <p:sp>
        <p:nvSpPr>
          <p:cNvPr id="3" name="Shape 1"/>
          <p:cNvSpPr/>
          <p:nvPr/>
        </p:nvSpPr>
        <p:spPr>
          <a:xfrm>
            <a:off x="804672" y="2788920"/>
            <a:ext cx="822960" cy="822960"/>
          </a:xfrm>
          <a:prstGeom prst="roundRect">
            <a:avLst>
              <a:gd name="adj" fmla="val 15556"/>
            </a:avLst>
          </a:prstGeom>
          <a:solidFill>
            <a:srgbClr val="1B2A4A"/>
          </a:solidFill>
          <a:ln/>
        </p:spPr>
      </p:sp>
      <p:sp>
        <p:nvSpPr>
          <p:cNvPr id="4" name="Text 2"/>
          <p:cNvSpPr/>
          <p:nvPr/>
        </p:nvSpPr>
        <p:spPr>
          <a:xfrm>
            <a:off x="804672" y="2788920"/>
            <a:ext cx="822960" cy="822960"/>
          </a:xfrm>
          <a:prstGeom prst="rect">
            <a:avLst/>
          </a:prstGeom>
          <a:noFill/>
          <a:ln/>
        </p:spPr>
        <p:txBody>
          <a:bodyPr wrap="square" lIns="0" tIns="0" rIns="0" bIns="0" rtlCol="0" anchor="ctr"/>
          <a:lstStyle/>
          <a:p>
            <a:pPr algn="ctr" indent="0" marL="0">
              <a:buNone/>
            </a:pPr>
            <a:r>
              <a:rPr lang="en-US" sz="3000" b="1" dirty="0">
                <a:solidFill>
                  <a:srgbClr val="C9962C"/>
                </a:solidFill>
                <a:latin typeface="Calibri" pitchFamily="34" charset="0"/>
                <a:ea typeface="Calibri" pitchFamily="34" charset="-122"/>
                <a:cs typeface="Calibri" pitchFamily="34" charset="-120"/>
              </a:rPr>
              <a:t>S</a:t>
            </a:r>
            <a:endParaRPr lang="en-US" sz="3000" dirty="0"/>
          </a:p>
        </p:txBody>
      </p:sp>
      <p:sp>
        <p:nvSpPr>
          <p:cNvPr id="5" name="Text 3"/>
          <p:cNvSpPr/>
          <p:nvPr/>
        </p:nvSpPr>
        <p:spPr>
          <a:xfrm>
            <a:off x="1828800" y="2880360"/>
            <a:ext cx="8686800" cy="685800"/>
          </a:xfrm>
          <a:prstGeom prst="rect">
            <a:avLst/>
          </a:prstGeom>
          <a:noFill/>
          <a:ln/>
        </p:spPr>
        <p:txBody>
          <a:bodyPr wrap="square" lIns="0" tIns="0" rIns="0" bIns="0" rtlCol="0" anchor="ctr"/>
          <a:lstStyle/>
          <a:p>
            <a:pPr indent="0" marL="0">
              <a:buNone/>
            </a:pPr>
            <a:r>
              <a:rPr lang="en-US" sz="3000" b="1" dirty="0">
                <a:solidFill>
                  <a:srgbClr val="1B2A4A"/>
                </a:solidFill>
                <a:latin typeface="Calibri" pitchFamily="34" charset="0"/>
                <a:ea typeface="Calibri" pitchFamily="34" charset="-122"/>
                <a:cs typeface="Calibri" pitchFamily="34" charset="-120"/>
              </a:rPr>
              <a:t>Schema Pricing</a:t>
            </a:r>
            <a:endParaRPr lang="en-US" sz="3000" dirty="0"/>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name="Slide 40">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502920" y="320040"/>
            <a:ext cx="8229600" cy="320040"/>
          </a:xfrm>
          <a:prstGeom prst="rect">
            <a:avLst/>
          </a:prstGeom>
          <a:noFill/>
          <a:ln/>
        </p:spPr>
        <p:txBody>
          <a:bodyPr wrap="square" lIns="0" tIns="0" rIns="0" bIns="0" rtlCol="0" anchor="ctr"/>
          <a:lstStyle/>
          <a:p>
            <a:pPr indent="0" marL="0">
              <a:buNone/>
            </a:pPr>
            <a:r>
              <a:rPr lang="en-US" sz="1150" b="1" spc="150" kern="0" dirty="0">
                <a:solidFill>
                  <a:srgbClr val="C9962C"/>
                </a:solidFill>
                <a:latin typeface="Calibri" pitchFamily="34" charset="0"/>
                <a:ea typeface="Calibri" pitchFamily="34" charset="-122"/>
                <a:cs typeface="Calibri" pitchFamily="34" charset="-120"/>
              </a:rPr>
              <a:t>OPENTEXT</a:t>
            </a:r>
            <a:endParaRPr lang="en-US" sz="1150" dirty="0"/>
          </a:p>
        </p:txBody>
      </p:sp>
      <p:sp>
        <p:nvSpPr>
          <p:cNvPr id="3" name="Text 1"/>
          <p:cNvSpPr/>
          <p:nvPr/>
        </p:nvSpPr>
        <p:spPr>
          <a:xfrm>
            <a:off x="502920" y="621792"/>
            <a:ext cx="10515600" cy="566928"/>
          </a:xfrm>
          <a:prstGeom prst="rect">
            <a:avLst/>
          </a:prstGeom>
          <a:noFill/>
          <a:ln/>
        </p:spPr>
        <p:txBody>
          <a:bodyPr wrap="square" lIns="0" tIns="0" rIns="0" bIns="0" rtlCol="0" anchor="ctr"/>
          <a:lstStyle/>
          <a:p>
            <a:pPr indent="0" marL="0">
              <a:buNone/>
            </a:pPr>
            <a:r>
              <a:rPr lang="en-US" sz="2500" b="1" dirty="0">
                <a:solidFill>
                  <a:srgbClr val="1B2A4A"/>
                </a:solidFill>
                <a:latin typeface="Calibri" pitchFamily="34" charset="0"/>
                <a:ea typeface="Calibri" pitchFamily="34" charset="-122"/>
                <a:cs typeface="Calibri" pitchFamily="34" charset="-120"/>
              </a:rPr>
              <a:t>MODEL PRICING &amp; TIER</a:t>
            </a:r>
            <a:endParaRPr lang="en-US" sz="2500" dirty="0"/>
          </a:p>
        </p:txBody>
      </p:sp>
      <p:sp>
        <p:nvSpPr>
          <p:cNvPr id="4" name="Shape 2"/>
          <p:cNvSpPr/>
          <p:nvPr/>
        </p:nvSpPr>
        <p:spPr>
          <a:xfrm>
            <a:off x="502920" y="1325880"/>
            <a:ext cx="11183112" cy="1616659"/>
          </a:xfrm>
          <a:prstGeom prst="roundRect">
            <a:avLst>
              <a:gd name="adj" fmla="val 3394"/>
            </a:avLst>
          </a:prstGeom>
          <a:solidFill>
            <a:srgbClr val="EAF0F8"/>
          </a:solidFill>
          <a:ln/>
        </p:spPr>
      </p:sp>
      <p:sp>
        <p:nvSpPr>
          <p:cNvPr id="5" name="Text 3"/>
          <p:cNvSpPr/>
          <p:nvPr/>
        </p:nvSpPr>
        <p:spPr>
          <a:xfrm>
            <a:off x="685800" y="1453896"/>
            <a:ext cx="10817352" cy="1397203"/>
          </a:xfrm>
          <a:prstGeom prst="rect">
            <a:avLst/>
          </a:prstGeom>
          <a:noFill/>
          <a:ln/>
        </p:spPr>
        <p:txBody>
          <a:bodyPr wrap="square" lIns="0" tIns="0" rIns="0" bIns="0" rtlCol="0" anchor="t"/>
          <a:lstStyle/>
          <a:p>
            <a:pPr indent="0" marL="0">
              <a:lnSpc>
                <a:spcPct val="114000"/>
              </a:lnSpc>
              <a:buNone/>
            </a:pPr>
            <a:r>
              <a:rPr lang="en-US" sz="930" dirty="0">
                <a:solidFill>
                  <a:srgbClr val="3A4152"/>
                </a:solidFill>
                <a:latin typeface="Calibri" pitchFamily="34" charset="0"/>
                <a:ea typeface="Calibri" pitchFamily="34" charset="-122"/>
                <a:cs typeface="Calibri" pitchFamily="34" charset="-120"/>
              </a:rPr>
              <a:t>OpenText menggunakan 3-Tier Pricing Model yang purpose-built untuk berbagai ukuran organisasi. Setiap produk ditawarkan dalam tiga tingkatan: Express (X1), Premium (X2), dan Ultimate (X3) yang dirancang untuk fleksibilitas dan scalability.  Tier Express (X1) — Foundational Control &amp; Compliance Untuk organisasi yang butuh core capabilities dasar. Mencakup fundamental ECM functions seperti document storage, basic workflow, dan compliance management. Cocok untuk departemen atau small-medium organizations yang baru mulai dengan content management. Harga paling affordable dengan fitur essential untuk governance dan auditability.  Tier Premium (X2) — Advanced Enterprise Features Untuk mid-to-large enterprises dengan kebutuhan kompleks. Unlock advanced features termasuk advanced workflow, custom object modeling, integration capabilities lebih dalam, dan expanded automation. Mendukung organisasi managing volume dokumen lebih besar dengan multi-department collaboration dan sophisticated business process requirements.  Tier Ultimate (X3) — Maximum Capability &amp; Scale Untuk enterprise besar dengan requirements paling complex. Mencakup semua fitur Premium ditambah: Core Capture (intelligent filing), Core Share (secure content sharing external), Core Signature (digital transactions), advanced AI integration, unlimited workflow capability, enterprise-grade security, managed services, dan dedicated support. Ideal untuk highly regulated industries (finance, healthcare, government) dengan billions of documents dan complex governance needs.</a:t>
            </a:r>
            <a:endParaRPr lang="en-US" sz="930" dirty="0"/>
          </a:p>
        </p:txBody>
      </p:sp>
      <p:sp>
        <p:nvSpPr>
          <p:cNvPr id="6" name="Shape 4"/>
          <p:cNvSpPr/>
          <p:nvPr/>
        </p:nvSpPr>
        <p:spPr>
          <a:xfrm>
            <a:off x="502920" y="3125419"/>
            <a:ext cx="11183112" cy="1452232"/>
          </a:xfrm>
          <a:prstGeom prst="roundRect">
            <a:avLst>
              <a:gd name="adj" fmla="val 3778"/>
            </a:avLst>
          </a:prstGeom>
          <a:solidFill>
            <a:srgbClr val="EAF0F8"/>
          </a:solidFill>
          <a:ln/>
        </p:spPr>
      </p:sp>
      <p:sp>
        <p:nvSpPr>
          <p:cNvPr id="7" name="Text 5"/>
          <p:cNvSpPr/>
          <p:nvPr/>
        </p:nvSpPr>
        <p:spPr>
          <a:xfrm>
            <a:off x="685800" y="3253435"/>
            <a:ext cx="10817352" cy="289116"/>
          </a:xfrm>
          <a:prstGeom prst="rect">
            <a:avLst/>
          </a:prstGeom>
          <a:noFill/>
          <a:ln/>
        </p:spPr>
        <p:txBody>
          <a:bodyPr wrap="square" lIns="0" tIns="0" rIns="0" bIns="0" rtlCol="0" anchor="t"/>
          <a:lstStyle/>
          <a:p>
            <a:pPr indent="0" marL="0">
              <a:buNone/>
            </a:pPr>
            <a:r>
              <a:rPr lang="en-US" sz="1130" b="1" dirty="0">
                <a:solidFill>
                  <a:srgbClr val="1B2A4A"/>
                </a:solidFill>
                <a:latin typeface="Calibri" pitchFamily="34" charset="0"/>
                <a:ea typeface="Calibri" pitchFamily="34" charset="-122"/>
                <a:cs typeface="Calibri" pitchFamily="34" charset="-120"/>
              </a:rPr>
              <a:t>Deployment Model Flexibility</a:t>
            </a:r>
            <a:endParaRPr lang="en-US" sz="1130" dirty="0"/>
          </a:p>
        </p:txBody>
      </p:sp>
      <p:sp>
        <p:nvSpPr>
          <p:cNvPr id="8" name="Text 6"/>
          <p:cNvSpPr/>
          <p:nvPr/>
        </p:nvSpPr>
        <p:spPr>
          <a:xfrm>
            <a:off x="685800" y="3579127"/>
            <a:ext cx="10817352" cy="907085"/>
          </a:xfrm>
          <a:prstGeom prst="rect">
            <a:avLst/>
          </a:prstGeom>
          <a:noFill/>
          <a:ln/>
        </p:spPr>
        <p:txBody>
          <a:bodyPr wrap="square" lIns="0" tIns="0" rIns="0" bIns="0" rtlCol="0" anchor="t"/>
          <a:lstStyle/>
          <a:p>
            <a:pPr indent="0" marL="0">
              <a:lnSpc>
                <a:spcPct val="114000"/>
              </a:lnSpc>
              <a:buNone/>
            </a:pPr>
            <a:r>
              <a:rPr lang="en-US" sz="930" dirty="0">
                <a:solidFill>
                  <a:srgbClr val="3A4152"/>
                </a:solidFill>
                <a:latin typeface="Calibri" pitchFamily="34" charset="0"/>
                <a:ea typeface="Calibri" pitchFamily="34" charset="-122"/>
                <a:cs typeface="Calibri" pitchFamily="34" charset="-120"/>
              </a:rPr>
              <a:t>License Plans (On-Premises): Express &amp; Premium tiers tersedia. Customer install di own data center. One-time license cost plus annual maintenance (18-22% dari license value).  Private Cloud Plans: Semua tiers (X1, X2, X3) available. OpenText manage infrastructure sebagai cloud service. Custom plans dapat di-design untuk specific needs.  Extensions: Capacity, function, dan metric extensions dapat ditambahkan ke setiap tier untuk customize sesuai kebutuhan.  White Paper — Content Management Pricing https://www.opentext.com/media/white-paper/simple-purpose-built-pricing-plans-for-opentext-content-management-wp-en.pdf  Guide — Documentum Pricing https://www.opentext.com/media/guide/simple-purpose-built-pricing-plans-for-opentext-documentum-content-management-guide-en.pdf  Guide — Extended ECM Pricing https://www.opentext.com/assets/documents/en-US/pdf/opentext-pp-simple-purpose-built-pricing-plans-for-opentext-extended-ecm-en.pdf  Official Product Page — Experience Cloud https://www.opentext.com/products/experience-cloud</a:t>
            </a:r>
            <a:endParaRPr lang="en-US" sz="930" dirty="0"/>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name="Slide 41">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502920" y="320040"/>
            <a:ext cx="8229600" cy="320040"/>
          </a:xfrm>
          <a:prstGeom prst="rect">
            <a:avLst/>
          </a:prstGeom>
          <a:noFill/>
          <a:ln/>
        </p:spPr>
        <p:txBody>
          <a:bodyPr wrap="square" lIns="0" tIns="0" rIns="0" bIns="0" rtlCol="0" anchor="ctr"/>
          <a:lstStyle/>
          <a:p>
            <a:pPr indent="0" marL="0">
              <a:buNone/>
            </a:pPr>
            <a:r>
              <a:rPr lang="en-US" sz="1150" b="1" spc="150" kern="0" dirty="0">
                <a:solidFill>
                  <a:srgbClr val="C9962C"/>
                </a:solidFill>
                <a:latin typeface="Calibri" pitchFamily="34" charset="0"/>
                <a:ea typeface="Calibri" pitchFamily="34" charset="-122"/>
                <a:cs typeface="Calibri" pitchFamily="34" charset="-120"/>
              </a:rPr>
              <a:t>OPENTEXT</a:t>
            </a:r>
            <a:endParaRPr lang="en-US" sz="1150" dirty="0"/>
          </a:p>
        </p:txBody>
      </p:sp>
      <p:sp>
        <p:nvSpPr>
          <p:cNvPr id="3" name="Text 1"/>
          <p:cNvSpPr/>
          <p:nvPr/>
        </p:nvSpPr>
        <p:spPr>
          <a:xfrm>
            <a:off x="502920" y="621792"/>
            <a:ext cx="10515600" cy="566928"/>
          </a:xfrm>
          <a:prstGeom prst="rect">
            <a:avLst/>
          </a:prstGeom>
          <a:noFill/>
          <a:ln/>
        </p:spPr>
        <p:txBody>
          <a:bodyPr wrap="square" lIns="0" tIns="0" rIns="0" bIns="0" rtlCol="0" anchor="ctr"/>
          <a:lstStyle/>
          <a:p>
            <a:pPr indent="0" marL="0">
              <a:buNone/>
            </a:pPr>
            <a:r>
              <a:rPr lang="en-US" sz="2500" b="1" dirty="0">
                <a:solidFill>
                  <a:srgbClr val="1B2A4A"/>
                </a:solidFill>
                <a:latin typeface="Calibri" pitchFamily="34" charset="0"/>
                <a:ea typeface="Calibri" pitchFamily="34" charset="-122"/>
                <a:cs typeface="Calibri" pitchFamily="34" charset="-120"/>
              </a:rPr>
              <a:t>UNIFIED PRICING &amp; VALUE PROPOSITION</a:t>
            </a:r>
            <a:endParaRPr lang="en-US" sz="2500" dirty="0"/>
          </a:p>
        </p:txBody>
      </p:sp>
      <p:sp>
        <p:nvSpPr>
          <p:cNvPr id="4" name="Shape 2"/>
          <p:cNvSpPr/>
          <p:nvPr/>
        </p:nvSpPr>
        <p:spPr>
          <a:xfrm>
            <a:off x="502920" y="1325880"/>
            <a:ext cx="5500116" cy="1751584"/>
          </a:xfrm>
          <a:prstGeom prst="roundRect">
            <a:avLst>
              <a:gd name="adj" fmla="val 3132"/>
            </a:avLst>
          </a:prstGeom>
          <a:solidFill>
            <a:srgbClr val="EAF0F8"/>
          </a:solidFill>
          <a:ln/>
        </p:spPr>
      </p:sp>
      <p:sp>
        <p:nvSpPr>
          <p:cNvPr id="5" name="Text 3"/>
          <p:cNvSpPr/>
          <p:nvPr/>
        </p:nvSpPr>
        <p:spPr>
          <a:xfrm>
            <a:off x="685800" y="1453896"/>
            <a:ext cx="5134356" cy="1532128"/>
          </a:xfrm>
          <a:prstGeom prst="rect">
            <a:avLst/>
          </a:prstGeom>
          <a:noFill/>
          <a:ln/>
        </p:spPr>
        <p:txBody>
          <a:bodyPr wrap="square" lIns="0" tIns="0" rIns="0" bIns="0" rtlCol="0" anchor="t"/>
          <a:lstStyle/>
          <a:p>
            <a:pPr indent="0" marL="0">
              <a:lnSpc>
                <a:spcPct val="114000"/>
              </a:lnSpc>
              <a:buNone/>
            </a:pPr>
            <a:r>
              <a:rPr lang="en-US" sz="1150" dirty="0">
                <a:solidFill>
                  <a:srgbClr val="3A4152"/>
                </a:solidFill>
                <a:latin typeface="Calibri" pitchFamily="34" charset="0"/>
                <a:ea typeface="Calibri" pitchFamily="34" charset="-122"/>
                <a:cs typeface="Calibri" pitchFamily="34" charset="-120"/>
              </a:rPr>
              <a:t>OpenText Experience Cloud — One Unified Plan Approach OpenText baru-baru ini meluncurkan unified pricing strategy untuk Experience Cloud (CE 25.4). Konsepnya: one vendor, one contract, one price. Ini menghilangkan complexity dari managing multiple CX vendors yang costly dan complex. Single platform mencakup: Customer Communications Management, Web &amp; Mobile Experiences, Omnichannel Messaging (email, SMS, WhatsApp, RCS), Digital Asset Management dengan AI, serta Customer Data &amp; Journey Orchestration.</a:t>
            </a:r>
            <a:endParaRPr lang="en-US" sz="1150" dirty="0"/>
          </a:p>
        </p:txBody>
      </p:sp>
      <p:sp>
        <p:nvSpPr>
          <p:cNvPr id="6" name="Shape 4"/>
          <p:cNvSpPr/>
          <p:nvPr/>
        </p:nvSpPr>
        <p:spPr>
          <a:xfrm>
            <a:off x="502920" y="3260344"/>
            <a:ext cx="5500116" cy="953961"/>
          </a:xfrm>
          <a:prstGeom prst="roundRect">
            <a:avLst>
              <a:gd name="adj" fmla="val 5751"/>
            </a:avLst>
          </a:prstGeom>
          <a:solidFill>
            <a:srgbClr val="EAF0F8"/>
          </a:solidFill>
          <a:ln/>
        </p:spPr>
      </p:sp>
      <p:sp>
        <p:nvSpPr>
          <p:cNvPr id="7" name="Text 5"/>
          <p:cNvSpPr/>
          <p:nvPr/>
        </p:nvSpPr>
        <p:spPr>
          <a:xfrm>
            <a:off x="685800" y="3388360"/>
            <a:ext cx="5134356" cy="324041"/>
          </a:xfrm>
          <a:prstGeom prst="rect">
            <a:avLst/>
          </a:prstGeom>
          <a:noFill/>
          <a:ln/>
        </p:spPr>
        <p:txBody>
          <a:bodyPr wrap="square" lIns="0" tIns="0" rIns="0" bIns="0" rtlCol="0" anchor="t"/>
          <a:lstStyle/>
          <a:p>
            <a:pPr indent="0" marL="0">
              <a:buNone/>
            </a:pPr>
            <a:r>
              <a:rPr lang="en-US" sz="1350" b="1" dirty="0">
                <a:solidFill>
                  <a:srgbClr val="1B2A4A"/>
                </a:solidFill>
                <a:latin typeface="Calibri" pitchFamily="34" charset="0"/>
                <a:ea typeface="Calibri" pitchFamily="34" charset="-122"/>
                <a:cs typeface="Calibri" pitchFamily="34" charset="-120"/>
              </a:rPr>
              <a:t>Value Proposition</a:t>
            </a:r>
            <a:endParaRPr lang="en-US" sz="1350" dirty="0"/>
          </a:p>
        </p:txBody>
      </p:sp>
      <p:sp>
        <p:nvSpPr>
          <p:cNvPr id="8" name="Text 6"/>
          <p:cNvSpPr/>
          <p:nvPr/>
        </p:nvSpPr>
        <p:spPr>
          <a:xfrm>
            <a:off x="685800" y="3748977"/>
            <a:ext cx="5134356" cy="373888"/>
          </a:xfrm>
          <a:prstGeom prst="rect">
            <a:avLst/>
          </a:prstGeom>
          <a:noFill/>
          <a:ln/>
        </p:spPr>
        <p:txBody>
          <a:bodyPr wrap="square" lIns="0" tIns="0" rIns="0" bIns="0" rtlCol="0" anchor="t"/>
          <a:lstStyle/>
          <a:p>
            <a:pPr indent="0" marL="0">
              <a:lnSpc>
                <a:spcPct val="114000"/>
              </a:lnSpc>
              <a:buNone/>
            </a:pPr>
            <a:r>
              <a:rPr lang="en-US" sz="1150" dirty="0">
                <a:solidFill>
                  <a:srgbClr val="3A4152"/>
                </a:solidFill>
                <a:latin typeface="Calibri" pitchFamily="34" charset="0"/>
                <a:ea typeface="Calibri" pitchFamily="34" charset="-122"/>
                <a:cs typeface="Calibri" pitchFamily="34" charset="-120"/>
              </a:rPr>
              <a:t>Preconfigured deployments = value realization dalam weeks, bukan months  Unified credentials &amp; orchestration = simple integration</a:t>
            </a:r>
            <a:endParaRPr lang="en-US" sz="1150" dirty="0"/>
          </a:p>
        </p:txBody>
      </p:sp>
      <p:sp>
        <p:nvSpPr>
          <p:cNvPr id="9" name="Shape 7"/>
          <p:cNvSpPr/>
          <p:nvPr/>
        </p:nvSpPr>
        <p:spPr>
          <a:xfrm>
            <a:off x="6185916" y="1325880"/>
            <a:ext cx="5500116" cy="953961"/>
          </a:xfrm>
          <a:prstGeom prst="roundRect">
            <a:avLst>
              <a:gd name="adj" fmla="val 5751"/>
            </a:avLst>
          </a:prstGeom>
          <a:solidFill>
            <a:srgbClr val="EAF0F8"/>
          </a:solidFill>
          <a:ln/>
        </p:spPr>
      </p:sp>
      <p:sp>
        <p:nvSpPr>
          <p:cNvPr id="10" name="Text 8"/>
          <p:cNvSpPr/>
          <p:nvPr/>
        </p:nvSpPr>
        <p:spPr>
          <a:xfrm>
            <a:off x="6368796" y="1453896"/>
            <a:ext cx="5134356" cy="324041"/>
          </a:xfrm>
          <a:prstGeom prst="rect">
            <a:avLst/>
          </a:prstGeom>
          <a:noFill/>
          <a:ln/>
        </p:spPr>
        <p:txBody>
          <a:bodyPr wrap="square" lIns="0" tIns="0" rIns="0" bIns="0" rtlCol="0" anchor="t"/>
          <a:lstStyle/>
          <a:p>
            <a:pPr indent="0" marL="0">
              <a:buNone/>
            </a:pPr>
            <a:r>
              <a:rPr lang="en-US" sz="1350" b="1" dirty="0">
                <a:solidFill>
                  <a:srgbClr val="1B2A4A"/>
                </a:solidFill>
                <a:latin typeface="Calibri" pitchFamily="34" charset="0"/>
                <a:ea typeface="Calibri" pitchFamily="34" charset="-122"/>
                <a:cs typeface="Calibri" pitchFamily="34" charset="-120"/>
              </a:rPr>
              <a:t>Value Proposition</a:t>
            </a:r>
            <a:endParaRPr lang="en-US" sz="1350" dirty="0"/>
          </a:p>
        </p:txBody>
      </p:sp>
      <p:sp>
        <p:nvSpPr>
          <p:cNvPr id="11" name="Text 9"/>
          <p:cNvSpPr/>
          <p:nvPr/>
        </p:nvSpPr>
        <p:spPr>
          <a:xfrm>
            <a:off x="6368796" y="1814512"/>
            <a:ext cx="5134356" cy="373888"/>
          </a:xfrm>
          <a:prstGeom prst="rect">
            <a:avLst/>
          </a:prstGeom>
          <a:noFill/>
          <a:ln/>
        </p:spPr>
        <p:txBody>
          <a:bodyPr wrap="square" lIns="0" tIns="0" rIns="0" bIns="0" rtlCol="0" anchor="t"/>
          <a:lstStyle/>
          <a:p>
            <a:pPr indent="0" marL="0">
              <a:lnSpc>
                <a:spcPct val="114000"/>
              </a:lnSpc>
              <a:buNone/>
            </a:pPr>
            <a:r>
              <a:rPr lang="en-US" sz="1150" dirty="0">
                <a:solidFill>
                  <a:srgbClr val="3A4152"/>
                </a:solidFill>
                <a:latin typeface="Calibri" pitchFamily="34" charset="0"/>
                <a:ea typeface="Calibri" pitchFamily="34" charset="-122"/>
                <a:cs typeface="Calibri" pitchFamily="34" charset="-120"/>
              </a:rPr>
              <a:t>Preconfigured deployments = value realization dalam weeks, bukan months  Unified credentials &amp; orchestration = simple integration</a:t>
            </a:r>
            <a:endParaRPr lang="en-US" sz="1150" dirty="0"/>
          </a:p>
        </p:txBody>
      </p:sp>
      <p:sp>
        <p:nvSpPr>
          <p:cNvPr id="12" name="Shape 10"/>
          <p:cNvSpPr/>
          <p:nvPr/>
        </p:nvSpPr>
        <p:spPr>
          <a:xfrm>
            <a:off x="6185916" y="2462721"/>
            <a:ext cx="5500116" cy="767017"/>
          </a:xfrm>
          <a:prstGeom prst="roundRect">
            <a:avLst>
              <a:gd name="adj" fmla="val 7153"/>
            </a:avLst>
          </a:prstGeom>
          <a:solidFill>
            <a:srgbClr val="EAF0F8"/>
          </a:solidFill>
          <a:ln/>
        </p:spPr>
      </p:sp>
      <p:sp>
        <p:nvSpPr>
          <p:cNvPr id="13" name="Text 11"/>
          <p:cNvSpPr/>
          <p:nvPr/>
        </p:nvSpPr>
        <p:spPr>
          <a:xfrm>
            <a:off x="6368796" y="2590737"/>
            <a:ext cx="5134356" cy="324041"/>
          </a:xfrm>
          <a:prstGeom prst="rect">
            <a:avLst/>
          </a:prstGeom>
          <a:noFill/>
          <a:ln/>
        </p:spPr>
        <p:txBody>
          <a:bodyPr wrap="square" lIns="0" tIns="0" rIns="0" bIns="0" rtlCol="0" anchor="t"/>
          <a:lstStyle/>
          <a:p>
            <a:pPr indent="0" marL="0">
              <a:buNone/>
            </a:pPr>
            <a:r>
              <a:rPr lang="en-US" sz="1350" b="1" dirty="0">
                <a:solidFill>
                  <a:srgbClr val="1B2A4A"/>
                </a:solidFill>
                <a:latin typeface="Calibri" pitchFamily="34" charset="0"/>
                <a:ea typeface="Calibri" pitchFamily="34" charset="-122"/>
                <a:cs typeface="Calibri" pitchFamily="34" charset="-120"/>
              </a:rPr>
              <a:t>Predictable pricing = clarity &amp; control budget</a:t>
            </a:r>
            <a:endParaRPr lang="en-US" sz="1350" dirty="0"/>
          </a:p>
        </p:txBody>
      </p:sp>
      <p:sp>
        <p:nvSpPr>
          <p:cNvPr id="14" name="Text 12"/>
          <p:cNvSpPr/>
          <p:nvPr/>
        </p:nvSpPr>
        <p:spPr>
          <a:xfrm>
            <a:off x="6368796" y="2951353"/>
            <a:ext cx="5134356" cy="186944"/>
          </a:xfrm>
          <a:prstGeom prst="rect">
            <a:avLst/>
          </a:prstGeom>
          <a:noFill/>
          <a:ln/>
        </p:spPr>
        <p:txBody>
          <a:bodyPr wrap="square" lIns="0" tIns="0" rIns="0" bIns="0" rtlCol="0" anchor="t"/>
          <a:lstStyle/>
          <a:p>
            <a:pPr indent="0" marL="0">
              <a:lnSpc>
                <a:spcPct val="114000"/>
              </a:lnSpc>
              <a:buNone/>
            </a:pPr>
            <a:r>
              <a:rPr lang="en-US" sz="1150" dirty="0">
                <a:solidFill>
                  <a:srgbClr val="3A4152"/>
                </a:solidFill>
                <a:latin typeface="Calibri" pitchFamily="34" charset="0"/>
                <a:ea typeface="Calibri" pitchFamily="34" charset="-122"/>
                <a:cs typeface="Calibri" pitchFamily="34" charset="-120"/>
              </a:rPr>
              <a:t>Hasil: faster innovation, lower TCO, measurable business impact  </a:t>
            </a:r>
            <a:endParaRPr lang="en-US" sz="1150" dirty="0"/>
          </a:p>
        </p:txBody>
      </p:sp>
      <p:sp>
        <p:nvSpPr>
          <p:cNvPr id="15" name="Shape 13"/>
          <p:cNvSpPr/>
          <p:nvPr/>
        </p:nvSpPr>
        <p:spPr>
          <a:xfrm>
            <a:off x="6185916" y="3412617"/>
            <a:ext cx="5500116" cy="767017"/>
          </a:xfrm>
          <a:prstGeom prst="roundRect">
            <a:avLst>
              <a:gd name="adj" fmla="val 7153"/>
            </a:avLst>
          </a:prstGeom>
          <a:solidFill>
            <a:srgbClr val="EAF0F8"/>
          </a:solidFill>
          <a:ln/>
        </p:spPr>
      </p:sp>
      <p:sp>
        <p:nvSpPr>
          <p:cNvPr id="16" name="Text 14"/>
          <p:cNvSpPr/>
          <p:nvPr/>
        </p:nvSpPr>
        <p:spPr>
          <a:xfrm>
            <a:off x="6368796" y="3540633"/>
            <a:ext cx="5134356" cy="324041"/>
          </a:xfrm>
          <a:prstGeom prst="rect">
            <a:avLst/>
          </a:prstGeom>
          <a:noFill/>
          <a:ln/>
        </p:spPr>
        <p:txBody>
          <a:bodyPr wrap="square" lIns="0" tIns="0" rIns="0" bIns="0" rtlCol="0" anchor="t"/>
          <a:lstStyle/>
          <a:p>
            <a:pPr indent="0" marL="0">
              <a:buNone/>
            </a:pPr>
            <a:r>
              <a:rPr lang="en-US" sz="1350" b="1" dirty="0">
                <a:solidFill>
                  <a:srgbClr val="1B2A4A"/>
                </a:solidFill>
                <a:latin typeface="Calibri" pitchFamily="34" charset="0"/>
                <a:ea typeface="Calibri" pitchFamily="34" charset="-122"/>
                <a:cs typeface="Calibri" pitchFamily="34" charset="-120"/>
              </a:rPr>
              <a:t>Predictable pricing = clarity &amp; control budget</a:t>
            </a:r>
            <a:endParaRPr lang="en-US" sz="1350" dirty="0"/>
          </a:p>
        </p:txBody>
      </p:sp>
      <p:sp>
        <p:nvSpPr>
          <p:cNvPr id="17" name="Text 15"/>
          <p:cNvSpPr/>
          <p:nvPr/>
        </p:nvSpPr>
        <p:spPr>
          <a:xfrm>
            <a:off x="6368796" y="3901250"/>
            <a:ext cx="5134356" cy="186944"/>
          </a:xfrm>
          <a:prstGeom prst="rect">
            <a:avLst/>
          </a:prstGeom>
          <a:noFill/>
          <a:ln/>
        </p:spPr>
        <p:txBody>
          <a:bodyPr wrap="square" lIns="0" tIns="0" rIns="0" bIns="0" rtlCol="0" anchor="t"/>
          <a:lstStyle/>
          <a:p>
            <a:pPr indent="0" marL="0">
              <a:lnSpc>
                <a:spcPct val="114000"/>
              </a:lnSpc>
              <a:buNone/>
            </a:pPr>
            <a:r>
              <a:rPr lang="en-US" sz="1150" dirty="0">
                <a:solidFill>
                  <a:srgbClr val="3A4152"/>
                </a:solidFill>
                <a:latin typeface="Calibri" pitchFamily="34" charset="0"/>
                <a:ea typeface="Calibri" pitchFamily="34" charset="-122"/>
                <a:cs typeface="Calibri" pitchFamily="34" charset="-120"/>
              </a:rPr>
              <a:t>Hasil: faster innovation, lower TCO, measurable business impact  </a:t>
            </a:r>
            <a:endParaRPr lang="en-US" sz="1150" dirty="0"/>
          </a:p>
        </p:txBody>
      </p:sp>
      <p:sp>
        <p:nvSpPr>
          <p:cNvPr id="18" name="Text 16"/>
          <p:cNvSpPr/>
          <p:nvPr/>
        </p:nvSpPr>
        <p:spPr>
          <a:xfrm>
            <a:off x="502920" y="6492240"/>
            <a:ext cx="11155680" cy="274320"/>
          </a:xfrm>
          <a:prstGeom prst="rect">
            <a:avLst/>
          </a:prstGeom>
          <a:noFill/>
          <a:ln/>
        </p:spPr>
        <p:txBody>
          <a:bodyPr wrap="square" lIns="0" tIns="0" rIns="0" bIns="0" rtlCol="0" anchor="ctr"/>
          <a:lstStyle/>
          <a:p>
            <a:pPr indent="0" marL="0">
              <a:buNone/>
            </a:pPr>
            <a:r>
              <a:rPr lang="en-US" sz="850" i="1" dirty="0">
                <a:solidFill>
                  <a:srgbClr val="6B7686"/>
                </a:solidFill>
                <a:latin typeface="Calibri" pitchFamily="34" charset="0"/>
                <a:ea typeface="Calibri" pitchFamily="34" charset="-122"/>
                <a:cs typeface="Calibri" pitchFamily="34" charset="-120"/>
              </a:rPr>
              <a:t>Sumber: G2 - Content Management Pricing Comparison https://www.g2.com/products/opentext-extended-ecm/pricing  •  PricingNow - Documentum D2 Tier Analysis https://pricingnow.com/question/opentext-documentum-d2-pricing/  •  ITQLick - ECM Pricing &amp; Hidden Costs https://www.itqlick.com/opentext-enterprise-content-management/pricing  •  CheckThat - Pricing Structure Overview https://checkthat.ai/brands/opentext</a:t>
            </a:r>
            <a:endParaRPr lang="en-US" sz="850" dirty="0"/>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name="Slide 42">
    <p:bg>
      <p:bgPr>
        <a:solidFill>
          <a:srgbClr val="EAF0F8"/>
        </a:solidFill>
      </p:bgPr>
    </p:bg>
    <p:spTree>
      <p:nvGrpSpPr>
        <p:cNvPr id="1" name=""/>
        <p:cNvGrpSpPr/>
        <p:nvPr/>
      </p:nvGrpSpPr>
      <p:grpSpPr>
        <a:xfrm>
          <a:off x="0" y="0"/>
          <a:ext cx="0" cy="0"/>
          <a:chOff x="0" y="0"/>
          <a:chExt cx="0" cy="0"/>
        </a:xfrm>
      </p:grpSpPr>
      <p:sp>
        <p:nvSpPr>
          <p:cNvPr id="2" name="Text 0"/>
          <p:cNvSpPr/>
          <p:nvPr/>
        </p:nvSpPr>
        <p:spPr>
          <a:xfrm>
            <a:off x="822960" y="2423160"/>
            <a:ext cx="7315200" cy="365760"/>
          </a:xfrm>
          <a:prstGeom prst="rect">
            <a:avLst/>
          </a:prstGeom>
          <a:noFill/>
          <a:ln/>
        </p:spPr>
        <p:txBody>
          <a:bodyPr wrap="square" lIns="0" tIns="0" rIns="0" bIns="0" rtlCol="0" anchor="ctr"/>
          <a:lstStyle/>
          <a:p>
            <a:pPr indent="0" marL="0">
              <a:buNone/>
            </a:pPr>
            <a:r>
              <a:rPr lang="en-US" sz="1200" b="1" spc="200" kern="0" dirty="0">
                <a:solidFill>
                  <a:srgbClr val="C9962C"/>
                </a:solidFill>
                <a:latin typeface="Calibri" pitchFamily="34" charset="0"/>
                <a:ea typeface="Calibri" pitchFamily="34" charset="-122"/>
                <a:cs typeface="Calibri" pitchFamily="34" charset="-120"/>
              </a:rPr>
              <a:t>OPENTEXT</a:t>
            </a:r>
            <a:endParaRPr lang="en-US" sz="1200" dirty="0"/>
          </a:p>
        </p:txBody>
      </p:sp>
      <p:sp>
        <p:nvSpPr>
          <p:cNvPr id="3" name="Shape 1"/>
          <p:cNvSpPr/>
          <p:nvPr/>
        </p:nvSpPr>
        <p:spPr>
          <a:xfrm>
            <a:off x="804672" y="2788920"/>
            <a:ext cx="822960" cy="822960"/>
          </a:xfrm>
          <a:prstGeom prst="roundRect">
            <a:avLst>
              <a:gd name="adj" fmla="val 15556"/>
            </a:avLst>
          </a:prstGeom>
          <a:solidFill>
            <a:srgbClr val="1B2A4A"/>
          </a:solidFill>
          <a:ln/>
        </p:spPr>
      </p:sp>
      <p:sp>
        <p:nvSpPr>
          <p:cNvPr id="4" name="Text 2"/>
          <p:cNvSpPr/>
          <p:nvPr/>
        </p:nvSpPr>
        <p:spPr>
          <a:xfrm>
            <a:off x="804672" y="2788920"/>
            <a:ext cx="822960" cy="822960"/>
          </a:xfrm>
          <a:prstGeom prst="rect">
            <a:avLst/>
          </a:prstGeom>
          <a:noFill/>
          <a:ln/>
        </p:spPr>
        <p:txBody>
          <a:bodyPr wrap="square" lIns="0" tIns="0" rIns="0" bIns="0" rtlCol="0" anchor="ctr"/>
          <a:lstStyle/>
          <a:p>
            <a:pPr algn="ctr" indent="0" marL="0">
              <a:buNone/>
            </a:pPr>
            <a:r>
              <a:rPr lang="en-US" sz="3000" b="1" dirty="0">
                <a:solidFill>
                  <a:srgbClr val="C9962C"/>
                </a:solidFill>
                <a:latin typeface="Calibri" pitchFamily="34" charset="0"/>
                <a:ea typeface="Calibri" pitchFamily="34" charset="-122"/>
                <a:cs typeface="Calibri" pitchFamily="34" charset="-120"/>
              </a:rPr>
              <a:t>G</a:t>
            </a:r>
            <a:endParaRPr lang="en-US" sz="3000" dirty="0"/>
          </a:p>
        </p:txBody>
      </p:sp>
      <p:sp>
        <p:nvSpPr>
          <p:cNvPr id="5" name="Text 3"/>
          <p:cNvSpPr/>
          <p:nvPr/>
        </p:nvSpPr>
        <p:spPr>
          <a:xfrm>
            <a:off x="1828800" y="2880360"/>
            <a:ext cx="8686800" cy="685800"/>
          </a:xfrm>
          <a:prstGeom prst="rect">
            <a:avLst/>
          </a:prstGeom>
          <a:noFill/>
          <a:ln/>
        </p:spPr>
        <p:txBody>
          <a:bodyPr wrap="square" lIns="0" tIns="0" rIns="0" bIns="0" rtlCol="0" anchor="ctr"/>
          <a:lstStyle/>
          <a:p>
            <a:pPr indent="0" marL="0">
              <a:buNone/>
            </a:pPr>
            <a:r>
              <a:rPr lang="en-US" sz="3000" b="1" dirty="0">
                <a:solidFill>
                  <a:srgbClr val="1B2A4A"/>
                </a:solidFill>
                <a:latin typeface="Calibri" pitchFamily="34" charset="0"/>
                <a:ea typeface="Calibri" pitchFamily="34" charset="-122"/>
                <a:cs typeface="Calibri" pitchFamily="34" charset="-120"/>
              </a:rPr>
              <a:t>GTM</a:t>
            </a:r>
            <a:endParaRPr lang="en-US" sz="3000" dirty="0"/>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name="Slide 43">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502920" y="320040"/>
            <a:ext cx="8229600" cy="320040"/>
          </a:xfrm>
          <a:prstGeom prst="rect">
            <a:avLst/>
          </a:prstGeom>
          <a:noFill/>
          <a:ln/>
        </p:spPr>
        <p:txBody>
          <a:bodyPr wrap="square" lIns="0" tIns="0" rIns="0" bIns="0" rtlCol="0" anchor="ctr"/>
          <a:lstStyle/>
          <a:p>
            <a:pPr indent="0" marL="0">
              <a:buNone/>
            </a:pPr>
            <a:r>
              <a:rPr lang="en-US" sz="1150" b="1" spc="150" kern="0" dirty="0">
                <a:solidFill>
                  <a:srgbClr val="C9962C"/>
                </a:solidFill>
                <a:latin typeface="Calibri" pitchFamily="34" charset="0"/>
                <a:ea typeface="Calibri" pitchFamily="34" charset="-122"/>
                <a:cs typeface="Calibri" pitchFamily="34" charset="-120"/>
              </a:rPr>
              <a:t>OPENTEXT</a:t>
            </a:r>
            <a:endParaRPr lang="en-US" sz="1150" dirty="0"/>
          </a:p>
        </p:txBody>
      </p:sp>
      <p:sp>
        <p:nvSpPr>
          <p:cNvPr id="3" name="Text 1"/>
          <p:cNvSpPr/>
          <p:nvPr/>
        </p:nvSpPr>
        <p:spPr>
          <a:xfrm>
            <a:off x="502920" y="621792"/>
            <a:ext cx="10515600" cy="566928"/>
          </a:xfrm>
          <a:prstGeom prst="rect">
            <a:avLst/>
          </a:prstGeom>
          <a:noFill/>
          <a:ln/>
        </p:spPr>
        <p:txBody>
          <a:bodyPr wrap="square" lIns="0" tIns="0" rIns="0" bIns="0" rtlCol="0" anchor="ctr"/>
          <a:lstStyle/>
          <a:p>
            <a:pPr indent="0" marL="0">
              <a:buNone/>
            </a:pPr>
            <a:r>
              <a:rPr lang="en-US" sz="2500" b="1" dirty="0">
                <a:solidFill>
                  <a:srgbClr val="1B2A4A"/>
                </a:solidFill>
                <a:latin typeface="Calibri" pitchFamily="34" charset="0"/>
                <a:ea typeface="Calibri" pitchFamily="34" charset="-122"/>
                <a:cs typeface="Calibri" pitchFamily="34" charset="-120"/>
              </a:rPr>
              <a:t>BAGAIMANA OPENTEXT MASUK KE MARKET &amp; MAINTAIN LEADERSHIP</a:t>
            </a:r>
            <a:endParaRPr lang="en-US" sz="2500" dirty="0"/>
          </a:p>
        </p:txBody>
      </p:sp>
      <p:sp>
        <p:nvSpPr>
          <p:cNvPr id="4" name="Shape 2"/>
          <p:cNvSpPr/>
          <p:nvPr/>
        </p:nvSpPr>
        <p:spPr>
          <a:xfrm>
            <a:off x="502920" y="1325880"/>
            <a:ext cx="5500116" cy="1938528"/>
          </a:xfrm>
          <a:prstGeom prst="roundRect">
            <a:avLst>
              <a:gd name="adj" fmla="val 2830"/>
            </a:avLst>
          </a:prstGeom>
          <a:solidFill>
            <a:srgbClr val="EAF0F8"/>
          </a:solidFill>
          <a:ln/>
        </p:spPr>
      </p:sp>
      <p:sp>
        <p:nvSpPr>
          <p:cNvPr id="5" name="Text 3"/>
          <p:cNvSpPr/>
          <p:nvPr/>
        </p:nvSpPr>
        <p:spPr>
          <a:xfrm>
            <a:off x="685800" y="1453896"/>
            <a:ext cx="5134356" cy="1719072"/>
          </a:xfrm>
          <a:prstGeom prst="rect">
            <a:avLst/>
          </a:prstGeom>
          <a:noFill/>
          <a:ln/>
        </p:spPr>
        <p:txBody>
          <a:bodyPr wrap="square" lIns="0" tIns="0" rIns="0" bIns="0" rtlCol="0" anchor="t"/>
          <a:lstStyle/>
          <a:p>
            <a:pPr indent="0" marL="0">
              <a:lnSpc>
                <a:spcPct val="114000"/>
              </a:lnSpc>
              <a:buNone/>
            </a:pPr>
            <a:r>
              <a:rPr lang="en-US" sz="1150" dirty="0">
                <a:solidFill>
                  <a:srgbClr val="3A4152"/>
                </a:solidFill>
                <a:latin typeface="Calibri" pitchFamily="34" charset="0"/>
                <a:ea typeface="Calibri" pitchFamily="34" charset="-122"/>
                <a:cs typeface="Calibri" pitchFamily="34" charset="-120"/>
              </a:rPr>
              <a:t>OpenText adalah market leader dalam Enterprise Information Management (EIM) - basically software untuk manage dokumen dan data perusahaan besar. Mereka layani 125,000+ enterprise customers termasuk 99 dari top 100 global companies. Revenue mereka $5.8B per tahun dan terus tumbuh.  Strategi mereka untuk masuk market dan tetap jadi leader adalah: jelas positioning, focus pada target yang tepat, pakai banyak sales channel, marketing yang sophisticated, dan customer success yang baik.  OpenText tidak coba jual ke semua orang. Mereka fokus pada:</a:t>
            </a:r>
            <a:endParaRPr lang="en-US" sz="1150" dirty="0"/>
          </a:p>
        </p:txBody>
      </p:sp>
      <p:sp>
        <p:nvSpPr>
          <p:cNvPr id="6" name="Shape 4"/>
          <p:cNvSpPr/>
          <p:nvPr/>
        </p:nvSpPr>
        <p:spPr>
          <a:xfrm>
            <a:off x="502920" y="3447288"/>
            <a:ext cx="5500116" cy="767017"/>
          </a:xfrm>
          <a:prstGeom prst="roundRect">
            <a:avLst>
              <a:gd name="adj" fmla="val 7153"/>
            </a:avLst>
          </a:prstGeom>
          <a:solidFill>
            <a:srgbClr val="EAF0F8"/>
          </a:solidFill>
          <a:ln/>
        </p:spPr>
      </p:sp>
      <p:sp>
        <p:nvSpPr>
          <p:cNvPr id="7" name="Text 5"/>
          <p:cNvSpPr/>
          <p:nvPr/>
        </p:nvSpPr>
        <p:spPr>
          <a:xfrm>
            <a:off x="685800" y="3575304"/>
            <a:ext cx="5134356" cy="324041"/>
          </a:xfrm>
          <a:prstGeom prst="rect">
            <a:avLst/>
          </a:prstGeom>
          <a:noFill/>
          <a:ln/>
        </p:spPr>
        <p:txBody>
          <a:bodyPr wrap="square" lIns="0" tIns="0" rIns="0" bIns="0" rtlCol="0" anchor="t"/>
          <a:lstStyle/>
          <a:p>
            <a:pPr indent="0" marL="0">
              <a:buNone/>
            </a:pPr>
            <a:r>
              <a:rPr lang="en-US" sz="1350" b="1" dirty="0">
                <a:solidFill>
                  <a:srgbClr val="1B2A4A"/>
                </a:solidFill>
                <a:latin typeface="Calibri" pitchFamily="34" charset="0"/>
                <a:ea typeface="Calibri" pitchFamily="34" charset="-122"/>
                <a:cs typeface="Calibri" pitchFamily="34" charset="-120"/>
              </a:rPr>
              <a:t>Willing bayar premium untuk solusi yg bagus</a:t>
            </a:r>
            <a:endParaRPr lang="en-US" sz="1350" dirty="0"/>
          </a:p>
        </p:txBody>
      </p:sp>
      <p:sp>
        <p:nvSpPr>
          <p:cNvPr id="8" name="Text 6"/>
          <p:cNvSpPr/>
          <p:nvPr/>
        </p:nvSpPr>
        <p:spPr>
          <a:xfrm>
            <a:off x="685800" y="3935921"/>
            <a:ext cx="5134356" cy="186944"/>
          </a:xfrm>
          <a:prstGeom prst="rect">
            <a:avLst/>
          </a:prstGeom>
          <a:noFill/>
          <a:ln/>
        </p:spPr>
        <p:txBody>
          <a:bodyPr wrap="square" lIns="0" tIns="0" rIns="0" bIns="0" rtlCol="0" anchor="t"/>
          <a:lstStyle/>
          <a:p>
            <a:pPr indent="0" marL="0">
              <a:lnSpc>
                <a:spcPct val="114000"/>
              </a:lnSpc>
              <a:buNone/>
            </a:pPr>
            <a:endParaRPr lang="en-US" sz="1150" dirty="0"/>
          </a:p>
        </p:txBody>
      </p:sp>
      <p:sp>
        <p:nvSpPr>
          <p:cNvPr id="9" name="Shape 7"/>
          <p:cNvSpPr/>
          <p:nvPr/>
        </p:nvSpPr>
        <p:spPr>
          <a:xfrm>
            <a:off x="6185916" y="1325880"/>
            <a:ext cx="5500116" cy="953961"/>
          </a:xfrm>
          <a:prstGeom prst="roundRect">
            <a:avLst>
              <a:gd name="adj" fmla="val 5751"/>
            </a:avLst>
          </a:prstGeom>
          <a:solidFill>
            <a:srgbClr val="EAF0F8"/>
          </a:solidFill>
          <a:ln/>
        </p:spPr>
      </p:sp>
      <p:sp>
        <p:nvSpPr>
          <p:cNvPr id="10" name="Text 8"/>
          <p:cNvSpPr/>
          <p:nvPr/>
        </p:nvSpPr>
        <p:spPr>
          <a:xfrm>
            <a:off x="6368796" y="1453896"/>
            <a:ext cx="5134356" cy="324041"/>
          </a:xfrm>
          <a:prstGeom prst="rect">
            <a:avLst/>
          </a:prstGeom>
          <a:noFill/>
          <a:ln/>
        </p:spPr>
        <p:txBody>
          <a:bodyPr wrap="square" lIns="0" tIns="0" rIns="0" bIns="0" rtlCol="0" anchor="t"/>
          <a:lstStyle/>
          <a:p>
            <a:pPr indent="0" marL="0">
              <a:buNone/>
            </a:pPr>
            <a:r>
              <a:rPr lang="en-US" sz="1350" b="1" dirty="0">
                <a:solidFill>
                  <a:srgbClr val="1B2A4A"/>
                </a:solidFill>
                <a:latin typeface="Calibri" pitchFamily="34" charset="0"/>
                <a:ea typeface="Calibri" pitchFamily="34" charset="-122"/>
                <a:cs typeface="Calibri" pitchFamily="34" charset="-120"/>
              </a:rPr>
              <a:t>Government agencies</a:t>
            </a:r>
            <a:endParaRPr lang="en-US" sz="1350" dirty="0"/>
          </a:p>
        </p:txBody>
      </p:sp>
      <p:sp>
        <p:nvSpPr>
          <p:cNvPr id="11" name="Text 9"/>
          <p:cNvSpPr/>
          <p:nvPr/>
        </p:nvSpPr>
        <p:spPr>
          <a:xfrm>
            <a:off x="6368796" y="1814512"/>
            <a:ext cx="5134356" cy="373888"/>
          </a:xfrm>
          <a:prstGeom prst="rect">
            <a:avLst/>
          </a:prstGeom>
          <a:noFill/>
          <a:ln/>
        </p:spPr>
        <p:txBody>
          <a:bodyPr wrap="square" lIns="0" tIns="0" rIns="0" bIns="0" rtlCol="0" anchor="t"/>
          <a:lstStyle/>
          <a:p>
            <a:pPr indent="0" marL="0">
              <a:lnSpc>
                <a:spcPct val="114000"/>
              </a:lnSpc>
              <a:buNone/>
            </a:pPr>
            <a:r>
              <a:rPr lang="en-US" sz="1150" dirty="0">
                <a:solidFill>
                  <a:srgbClr val="3A4152"/>
                </a:solidFill>
                <a:latin typeface="Calibri" pitchFamily="34" charset="0"/>
                <a:ea typeface="Calibri" pitchFamily="34" charset="-122"/>
                <a:cs typeface="Calibri" pitchFamily="34" charset="-120"/>
              </a:rPr>
              <a:t>Regulated industries: Finance, Healthcare, Manufacturing, Energi  Large enterprises (1000+ karyawan).</a:t>
            </a:r>
            <a:endParaRPr lang="en-US" sz="1150" dirty="0"/>
          </a:p>
        </p:txBody>
      </p:sp>
      <p:sp>
        <p:nvSpPr>
          <p:cNvPr id="12" name="Shape 10"/>
          <p:cNvSpPr/>
          <p:nvPr/>
        </p:nvSpPr>
        <p:spPr>
          <a:xfrm>
            <a:off x="6185916" y="2462721"/>
            <a:ext cx="5500116" cy="767017"/>
          </a:xfrm>
          <a:prstGeom prst="roundRect">
            <a:avLst>
              <a:gd name="adj" fmla="val 7153"/>
            </a:avLst>
          </a:prstGeom>
          <a:solidFill>
            <a:srgbClr val="EAF0F8"/>
          </a:solidFill>
          <a:ln/>
        </p:spPr>
      </p:sp>
      <p:sp>
        <p:nvSpPr>
          <p:cNvPr id="13" name="Text 11"/>
          <p:cNvSpPr/>
          <p:nvPr/>
        </p:nvSpPr>
        <p:spPr>
          <a:xfrm>
            <a:off x="6368796" y="2590737"/>
            <a:ext cx="5134356" cy="324041"/>
          </a:xfrm>
          <a:prstGeom prst="rect">
            <a:avLst/>
          </a:prstGeom>
          <a:noFill/>
          <a:ln/>
        </p:spPr>
        <p:txBody>
          <a:bodyPr wrap="square" lIns="0" tIns="0" rIns="0" bIns="0" rtlCol="0" anchor="t"/>
          <a:lstStyle/>
          <a:p>
            <a:pPr indent="0" marL="0">
              <a:buNone/>
            </a:pPr>
            <a:r>
              <a:rPr lang="en-US" sz="1350" b="1" dirty="0">
                <a:solidFill>
                  <a:srgbClr val="1B2A4A"/>
                </a:solidFill>
                <a:latin typeface="Calibri" pitchFamily="34" charset="0"/>
                <a:ea typeface="Calibri" pitchFamily="34" charset="-122"/>
                <a:cs typeface="Calibri" pitchFamily="34" charset="-120"/>
              </a:rPr>
              <a:t>Punya budget besar untuk software</a:t>
            </a:r>
            <a:endParaRPr lang="en-US" sz="1350" dirty="0"/>
          </a:p>
        </p:txBody>
      </p:sp>
      <p:sp>
        <p:nvSpPr>
          <p:cNvPr id="14" name="Text 12"/>
          <p:cNvSpPr/>
          <p:nvPr/>
        </p:nvSpPr>
        <p:spPr>
          <a:xfrm>
            <a:off x="6368796" y="2951353"/>
            <a:ext cx="5134356" cy="186944"/>
          </a:xfrm>
          <a:prstGeom prst="rect">
            <a:avLst/>
          </a:prstGeom>
          <a:noFill/>
          <a:ln/>
        </p:spPr>
        <p:txBody>
          <a:bodyPr wrap="square" lIns="0" tIns="0" rIns="0" bIns="0" rtlCol="0" anchor="t"/>
          <a:lstStyle/>
          <a:p>
            <a:pPr indent="0" marL="0">
              <a:lnSpc>
                <a:spcPct val="114000"/>
              </a:lnSpc>
              <a:buNone/>
            </a:pPr>
            <a:r>
              <a:rPr lang="en-US" sz="1150" dirty="0">
                <a:solidFill>
                  <a:srgbClr val="3A4152"/>
                </a:solidFill>
                <a:latin typeface="Calibri" pitchFamily="34" charset="0"/>
                <a:ea typeface="Calibri" pitchFamily="34" charset="-122"/>
                <a:cs typeface="Calibri" pitchFamily="34" charset="-120"/>
              </a:rPr>
              <a:t>Why? Karena companies ini:.</a:t>
            </a:r>
            <a:endParaRPr lang="en-US" sz="1150" dirty="0"/>
          </a:p>
        </p:txBody>
      </p:sp>
      <p:sp>
        <p:nvSpPr>
          <p:cNvPr id="15" name="Shape 13"/>
          <p:cNvSpPr/>
          <p:nvPr/>
        </p:nvSpPr>
        <p:spPr>
          <a:xfrm>
            <a:off x="6185916" y="3412617"/>
            <a:ext cx="5500116" cy="767017"/>
          </a:xfrm>
          <a:prstGeom prst="roundRect">
            <a:avLst>
              <a:gd name="adj" fmla="val 7153"/>
            </a:avLst>
          </a:prstGeom>
          <a:solidFill>
            <a:srgbClr val="EAF0F8"/>
          </a:solidFill>
          <a:ln/>
        </p:spPr>
      </p:sp>
      <p:sp>
        <p:nvSpPr>
          <p:cNvPr id="16" name="Text 14"/>
          <p:cNvSpPr/>
          <p:nvPr/>
        </p:nvSpPr>
        <p:spPr>
          <a:xfrm>
            <a:off x="6368796" y="3540633"/>
            <a:ext cx="5134356" cy="324041"/>
          </a:xfrm>
          <a:prstGeom prst="rect">
            <a:avLst/>
          </a:prstGeom>
          <a:noFill/>
          <a:ln/>
        </p:spPr>
        <p:txBody>
          <a:bodyPr wrap="square" lIns="0" tIns="0" rIns="0" bIns="0" rtlCol="0" anchor="t"/>
          <a:lstStyle/>
          <a:p>
            <a:pPr indent="0" marL="0">
              <a:buNone/>
            </a:pPr>
            <a:r>
              <a:rPr lang="en-US" sz="1350" b="1" dirty="0">
                <a:solidFill>
                  <a:srgbClr val="1B2A4A"/>
                </a:solidFill>
                <a:latin typeface="Calibri" pitchFamily="34" charset="0"/>
                <a:ea typeface="Calibri" pitchFamily="34" charset="-122"/>
                <a:cs typeface="Calibri" pitchFamily="34" charset="-120"/>
              </a:rPr>
              <a:t>Butuh security &amp; compliance strict</a:t>
            </a:r>
            <a:endParaRPr lang="en-US" sz="1350" dirty="0"/>
          </a:p>
        </p:txBody>
      </p:sp>
      <p:sp>
        <p:nvSpPr>
          <p:cNvPr id="17" name="Text 15"/>
          <p:cNvSpPr/>
          <p:nvPr/>
        </p:nvSpPr>
        <p:spPr>
          <a:xfrm>
            <a:off x="6368796" y="3901250"/>
            <a:ext cx="5134356" cy="186944"/>
          </a:xfrm>
          <a:prstGeom prst="rect">
            <a:avLst/>
          </a:prstGeom>
          <a:noFill/>
          <a:ln/>
        </p:spPr>
        <p:txBody>
          <a:bodyPr wrap="square" lIns="0" tIns="0" rIns="0" bIns="0" rtlCol="0" anchor="t"/>
          <a:lstStyle/>
          <a:p>
            <a:pPr indent="0" marL="0">
              <a:lnSpc>
                <a:spcPct val="114000"/>
              </a:lnSpc>
              <a:buNone/>
            </a:pPr>
            <a:r>
              <a:rPr lang="en-US" sz="1150" dirty="0">
                <a:solidFill>
                  <a:srgbClr val="3A4152"/>
                </a:solidFill>
                <a:latin typeface="Calibri" pitchFamily="34" charset="0"/>
                <a:ea typeface="Calibri" pitchFamily="34" charset="-122"/>
                <a:cs typeface="Calibri" pitchFamily="34" charset="-120"/>
              </a:rPr>
              <a:t>Punya problem kompleks dengan data management.</a:t>
            </a:r>
            <a:endParaRPr lang="en-US" sz="1150" dirty="0"/>
          </a:p>
        </p:txBody>
      </p:sp>
      <p:sp>
        <p:nvSpPr>
          <p:cNvPr id="18" name="Text 16"/>
          <p:cNvSpPr/>
          <p:nvPr/>
        </p:nvSpPr>
        <p:spPr>
          <a:xfrm>
            <a:off x="502920" y="6492240"/>
            <a:ext cx="11155680" cy="274320"/>
          </a:xfrm>
          <a:prstGeom prst="rect">
            <a:avLst/>
          </a:prstGeom>
          <a:noFill/>
          <a:ln/>
        </p:spPr>
        <p:txBody>
          <a:bodyPr wrap="square" lIns="0" tIns="0" rIns="0" bIns="0" rtlCol="0" anchor="ctr"/>
          <a:lstStyle/>
          <a:p>
            <a:pPr indent="0" marL="0">
              <a:buNone/>
            </a:pPr>
            <a:r>
              <a:rPr lang="en-US" sz="850" i="1" dirty="0">
                <a:solidFill>
                  <a:srgbClr val="6B7686"/>
                </a:solidFill>
                <a:latin typeface="Calibri" pitchFamily="34" charset="0"/>
                <a:ea typeface="Calibri" pitchFamily="34" charset="-122"/>
                <a:cs typeface="Calibri" pitchFamily="34" charset="-120"/>
              </a:rPr>
              <a:t>Sumber: https://www.opentext.com/partners/become-a-partner  •  https://www.opentext.com/en-gb/about/press-releases/opentext-advances-enterprise-cloud-strategy-to-power-the-intelligent-and-connected-enterprise</a:t>
            </a:r>
            <a:endParaRPr lang="en-US" sz="850" dirty="0"/>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name="Slide 44">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502920" y="320040"/>
            <a:ext cx="8229600" cy="320040"/>
          </a:xfrm>
          <a:prstGeom prst="rect">
            <a:avLst/>
          </a:prstGeom>
          <a:noFill/>
          <a:ln/>
        </p:spPr>
        <p:txBody>
          <a:bodyPr wrap="square" lIns="0" tIns="0" rIns="0" bIns="0" rtlCol="0" anchor="ctr"/>
          <a:lstStyle/>
          <a:p>
            <a:pPr indent="0" marL="0">
              <a:buNone/>
            </a:pPr>
            <a:r>
              <a:rPr lang="en-US" sz="1150" b="1" spc="150" kern="0" dirty="0">
                <a:solidFill>
                  <a:srgbClr val="C9962C"/>
                </a:solidFill>
                <a:latin typeface="Calibri" pitchFamily="34" charset="0"/>
                <a:ea typeface="Calibri" pitchFamily="34" charset="-122"/>
                <a:cs typeface="Calibri" pitchFamily="34" charset="-120"/>
              </a:rPr>
              <a:t>OPENTEXT</a:t>
            </a:r>
            <a:endParaRPr lang="en-US" sz="1150" dirty="0"/>
          </a:p>
        </p:txBody>
      </p:sp>
      <p:sp>
        <p:nvSpPr>
          <p:cNvPr id="3" name="Text 1"/>
          <p:cNvSpPr/>
          <p:nvPr/>
        </p:nvSpPr>
        <p:spPr>
          <a:xfrm>
            <a:off x="502920" y="621792"/>
            <a:ext cx="10515600" cy="566928"/>
          </a:xfrm>
          <a:prstGeom prst="rect">
            <a:avLst/>
          </a:prstGeom>
          <a:noFill/>
          <a:ln/>
        </p:spPr>
        <p:txBody>
          <a:bodyPr wrap="square" lIns="0" tIns="0" rIns="0" bIns="0" rtlCol="0" anchor="ctr"/>
          <a:lstStyle/>
          <a:p>
            <a:pPr indent="0" marL="0">
              <a:buNone/>
            </a:pPr>
            <a:r>
              <a:rPr lang="en-US" sz="2500" b="1" dirty="0">
                <a:solidFill>
                  <a:srgbClr val="1B2A4A"/>
                </a:solidFill>
                <a:latin typeface="Calibri" pitchFamily="34" charset="0"/>
                <a:ea typeface="Calibri" pitchFamily="34" charset="-122"/>
                <a:cs typeface="Calibri" pitchFamily="34" charset="-120"/>
              </a:rPr>
              <a:t>MARKETING PLAN</a:t>
            </a:r>
            <a:endParaRPr lang="en-US" sz="2500" dirty="0"/>
          </a:p>
        </p:txBody>
      </p:sp>
      <p:sp>
        <p:nvSpPr>
          <p:cNvPr id="4" name="Shape 2"/>
          <p:cNvSpPr/>
          <p:nvPr/>
        </p:nvSpPr>
        <p:spPr>
          <a:xfrm>
            <a:off x="502920" y="1325880"/>
            <a:ext cx="3605784" cy="1222680"/>
          </a:xfrm>
          <a:prstGeom prst="roundRect">
            <a:avLst>
              <a:gd name="adj" fmla="val 4487"/>
            </a:avLst>
          </a:prstGeom>
          <a:solidFill>
            <a:srgbClr val="EAF0F8"/>
          </a:solidFill>
          <a:ln/>
        </p:spPr>
      </p:sp>
      <p:sp>
        <p:nvSpPr>
          <p:cNvPr id="5" name="Text 3"/>
          <p:cNvSpPr/>
          <p:nvPr/>
        </p:nvSpPr>
        <p:spPr>
          <a:xfrm>
            <a:off x="685800" y="1453896"/>
            <a:ext cx="3240024" cy="303403"/>
          </a:xfrm>
          <a:prstGeom prst="rect">
            <a:avLst/>
          </a:prstGeom>
          <a:noFill/>
          <a:ln/>
        </p:spPr>
        <p:txBody>
          <a:bodyPr wrap="square" lIns="0" tIns="0" rIns="0" bIns="0" rtlCol="0" anchor="t"/>
          <a:lstStyle/>
          <a:p>
            <a:pPr indent="0" marL="0">
              <a:buNone/>
            </a:pPr>
            <a:r>
              <a:rPr lang="en-US" sz="1220" b="1" dirty="0">
                <a:solidFill>
                  <a:srgbClr val="1B2A4A"/>
                </a:solidFill>
                <a:latin typeface="Calibri" pitchFamily="34" charset="0"/>
                <a:ea typeface="Calibri" pitchFamily="34" charset="-122"/>
                <a:cs typeface="Calibri" pitchFamily="34" charset="-120"/>
              </a:rPr>
              <a:t>Account-Based Marketing (ABM)</a:t>
            </a:r>
            <a:endParaRPr lang="en-US" sz="1220" dirty="0"/>
          </a:p>
        </p:txBody>
      </p:sp>
      <p:sp>
        <p:nvSpPr>
          <p:cNvPr id="6" name="Text 4"/>
          <p:cNvSpPr/>
          <p:nvPr/>
        </p:nvSpPr>
        <p:spPr>
          <a:xfrm>
            <a:off x="685800" y="1793875"/>
            <a:ext cx="3240024" cy="663245"/>
          </a:xfrm>
          <a:prstGeom prst="rect">
            <a:avLst/>
          </a:prstGeom>
          <a:noFill/>
          <a:ln/>
        </p:spPr>
        <p:txBody>
          <a:bodyPr wrap="square" lIns="0" tIns="0" rIns="0" bIns="0" rtlCol="0" anchor="t"/>
          <a:lstStyle/>
          <a:p>
            <a:pPr indent="0" marL="0">
              <a:lnSpc>
                <a:spcPct val="114000"/>
              </a:lnSpc>
              <a:buNone/>
            </a:pPr>
            <a:r>
              <a:rPr lang="en-US" sz="1020" dirty="0">
                <a:solidFill>
                  <a:srgbClr val="3A4152"/>
                </a:solidFill>
                <a:latin typeface="Calibri" pitchFamily="34" charset="0"/>
                <a:ea typeface="Calibri" pitchFamily="34" charset="-122"/>
                <a:cs typeface="Calibri" pitchFamily="34" charset="-120"/>
              </a:rPr>
              <a:t>Untuk high-value accounts, mereka run highly personalized campaigns dengan targeted messaging, case studies, executive outreach. Tailor made untuk setiap target.</a:t>
            </a:r>
            <a:endParaRPr lang="en-US" sz="1020" dirty="0"/>
          </a:p>
        </p:txBody>
      </p:sp>
      <p:sp>
        <p:nvSpPr>
          <p:cNvPr id="7" name="Shape 5"/>
          <p:cNvSpPr/>
          <p:nvPr/>
        </p:nvSpPr>
        <p:spPr>
          <a:xfrm>
            <a:off x="502920" y="2731440"/>
            <a:ext cx="3605784" cy="587654"/>
          </a:xfrm>
          <a:prstGeom prst="roundRect">
            <a:avLst>
              <a:gd name="adj" fmla="val 9336"/>
            </a:avLst>
          </a:prstGeom>
          <a:solidFill>
            <a:srgbClr val="EAF0F8"/>
          </a:solidFill>
          <a:ln/>
        </p:spPr>
      </p:sp>
      <p:sp>
        <p:nvSpPr>
          <p:cNvPr id="8" name="Text 6"/>
          <p:cNvSpPr/>
          <p:nvPr/>
        </p:nvSpPr>
        <p:spPr>
          <a:xfrm>
            <a:off x="685800" y="2859456"/>
            <a:ext cx="3240024" cy="368198"/>
          </a:xfrm>
          <a:prstGeom prst="rect">
            <a:avLst/>
          </a:prstGeom>
          <a:noFill/>
          <a:ln/>
        </p:spPr>
        <p:txBody>
          <a:bodyPr wrap="square" lIns="0" tIns="0" rIns="0" bIns="0" rtlCol="0" anchor="t"/>
          <a:lstStyle/>
          <a:p>
            <a:pPr indent="0" marL="0">
              <a:lnSpc>
                <a:spcPct val="114000"/>
              </a:lnSpc>
              <a:buNone/>
            </a:pPr>
            <a:r>
              <a:rPr lang="en-US" sz="1020" dirty="0">
                <a:solidFill>
                  <a:srgbClr val="3A4152"/>
                </a:solidFill>
                <a:latin typeface="Calibri" pitchFamily="34" charset="0"/>
                <a:ea typeface="Calibri" pitchFamily="34" charset="-122"/>
                <a:cs typeface="Calibri" pitchFamily="34" charset="-120"/>
              </a:rPr>
              <a:t>Setelah implementasi, strategi OpenText lanjut fokus pada ekspansi:</a:t>
            </a:r>
            <a:endParaRPr lang="en-US" sz="1020" dirty="0"/>
          </a:p>
        </p:txBody>
      </p:sp>
      <p:sp>
        <p:nvSpPr>
          <p:cNvPr id="9" name="Shape 7"/>
          <p:cNvSpPr/>
          <p:nvPr/>
        </p:nvSpPr>
        <p:spPr>
          <a:xfrm>
            <a:off x="502920" y="3501974"/>
            <a:ext cx="3605784" cy="891057"/>
          </a:xfrm>
          <a:prstGeom prst="roundRect">
            <a:avLst>
              <a:gd name="adj" fmla="val 6157"/>
            </a:avLst>
          </a:prstGeom>
          <a:solidFill>
            <a:srgbClr val="EAF0F8"/>
          </a:solidFill>
          <a:ln/>
        </p:spPr>
      </p:sp>
      <p:sp>
        <p:nvSpPr>
          <p:cNvPr id="10" name="Text 8"/>
          <p:cNvSpPr/>
          <p:nvPr/>
        </p:nvSpPr>
        <p:spPr>
          <a:xfrm>
            <a:off x="685800" y="3629990"/>
            <a:ext cx="3240024" cy="303403"/>
          </a:xfrm>
          <a:prstGeom prst="rect">
            <a:avLst/>
          </a:prstGeom>
          <a:noFill/>
          <a:ln/>
        </p:spPr>
        <p:txBody>
          <a:bodyPr wrap="square" lIns="0" tIns="0" rIns="0" bIns="0" rtlCol="0" anchor="t"/>
          <a:lstStyle/>
          <a:p>
            <a:pPr indent="0" marL="0">
              <a:buNone/>
            </a:pPr>
            <a:r>
              <a:rPr lang="en-US" sz="1220" b="1" dirty="0">
                <a:solidFill>
                  <a:srgbClr val="1B2A4A"/>
                </a:solidFill>
                <a:latin typeface="Calibri" pitchFamily="34" charset="0"/>
                <a:ea typeface="Calibri" pitchFamily="34" charset="-122"/>
                <a:cs typeface="Calibri" pitchFamily="34" charset="-120"/>
              </a:rPr>
              <a:t>Cross-sell</a:t>
            </a:r>
            <a:endParaRPr lang="en-US" sz="1220" dirty="0"/>
          </a:p>
        </p:txBody>
      </p:sp>
      <p:sp>
        <p:nvSpPr>
          <p:cNvPr id="11" name="Text 9"/>
          <p:cNvSpPr/>
          <p:nvPr/>
        </p:nvSpPr>
        <p:spPr>
          <a:xfrm>
            <a:off x="685800" y="3969969"/>
            <a:ext cx="3240024" cy="331622"/>
          </a:xfrm>
          <a:prstGeom prst="rect">
            <a:avLst/>
          </a:prstGeom>
          <a:noFill/>
          <a:ln/>
        </p:spPr>
        <p:txBody>
          <a:bodyPr wrap="square" lIns="0" tIns="0" rIns="0" bIns="0" rtlCol="0" anchor="t"/>
          <a:lstStyle/>
          <a:p>
            <a:pPr indent="0" marL="0">
              <a:lnSpc>
                <a:spcPct val="114000"/>
              </a:lnSpc>
              <a:buNone/>
            </a:pPr>
            <a:r>
              <a:rPr lang="en-US" sz="1020" dirty="0">
                <a:solidFill>
                  <a:srgbClr val="3A4152"/>
                </a:solidFill>
                <a:latin typeface="Calibri" pitchFamily="34" charset="0"/>
                <a:ea typeface="Calibri" pitchFamily="34" charset="-122"/>
                <a:cs typeface="Calibri" pitchFamily="34" charset="-120"/>
              </a:rPr>
              <a:t>Tambahkan solusi keamanan, analitik, atau alur kerja.</a:t>
            </a:r>
            <a:endParaRPr lang="en-US" sz="1020" dirty="0"/>
          </a:p>
        </p:txBody>
      </p:sp>
      <p:sp>
        <p:nvSpPr>
          <p:cNvPr id="12" name="Shape 10"/>
          <p:cNvSpPr/>
          <p:nvPr/>
        </p:nvSpPr>
        <p:spPr>
          <a:xfrm>
            <a:off x="4291584" y="1325880"/>
            <a:ext cx="3605784" cy="1056869"/>
          </a:xfrm>
          <a:prstGeom prst="roundRect">
            <a:avLst>
              <a:gd name="adj" fmla="val 5191"/>
            </a:avLst>
          </a:prstGeom>
          <a:solidFill>
            <a:srgbClr val="EAF0F8"/>
          </a:solidFill>
          <a:ln/>
        </p:spPr>
      </p:sp>
      <p:sp>
        <p:nvSpPr>
          <p:cNvPr id="13" name="Text 11"/>
          <p:cNvSpPr/>
          <p:nvPr/>
        </p:nvSpPr>
        <p:spPr>
          <a:xfrm>
            <a:off x="4474464" y="1453896"/>
            <a:ext cx="3240024" cy="303403"/>
          </a:xfrm>
          <a:prstGeom prst="rect">
            <a:avLst/>
          </a:prstGeom>
          <a:noFill/>
          <a:ln/>
        </p:spPr>
        <p:txBody>
          <a:bodyPr wrap="square" lIns="0" tIns="0" rIns="0" bIns="0" rtlCol="0" anchor="t"/>
          <a:lstStyle/>
          <a:p>
            <a:pPr indent="0" marL="0">
              <a:buNone/>
            </a:pPr>
            <a:r>
              <a:rPr lang="en-US" sz="1220" b="1" dirty="0">
                <a:solidFill>
                  <a:srgbClr val="1B2A4A"/>
                </a:solidFill>
                <a:latin typeface="Calibri" pitchFamily="34" charset="0"/>
                <a:ea typeface="Calibri" pitchFamily="34" charset="-122"/>
                <a:cs typeface="Calibri" pitchFamily="34" charset="-120"/>
              </a:rPr>
              <a:t>Digital Marketing</a:t>
            </a:r>
            <a:endParaRPr lang="en-US" sz="1220" dirty="0"/>
          </a:p>
        </p:txBody>
      </p:sp>
      <p:sp>
        <p:nvSpPr>
          <p:cNvPr id="14" name="Text 12"/>
          <p:cNvSpPr/>
          <p:nvPr/>
        </p:nvSpPr>
        <p:spPr>
          <a:xfrm>
            <a:off x="4474464" y="1793875"/>
            <a:ext cx="3240024" cy="497434"/>
          </a:xfrm>
          <a:prstGeom prst="rect">
            <a:avLst/>
          </a:prstGeom>
          <a:noFill/>
          <a:ln/>
        </p:spPr>
        <p:txBody>
          <a:bodyPr wrap="square" lIns="0" tIns="0" rIns="0" bIns="0" rtlCol="0" anchor="t"/>
          <a:lstStyle/>
          <a:p>
            <a:pPr indent="0" marL="0">
              <a:lnSpc>
                <a:spcPct val="114000"/>
              </a:lnSpc>
              <a:buNone/>
            </a:pPr>
            <a:r>
              <a:rPr lang="en-US" sz="1020" dirty="0">
                <a:solidFill>
                  <a:srgbClr val="3A4152"/>
                </a:solidFill>
                <a:latin typeface="Calibri" pitchFamily="34" charset="0"/>
                <a:ea typeface="Calibri" pitchFamily="34" charset="-122"/>
                <a:cs typeface="Calibri" pitchFamily="34" charset="-120"/>
              </a:rPr>
              <a:t>Content marketing (whitepapers, research), SEO/SEM, email, webinar, LinkedIn. Goal: establish thought leadership dan generate leads.</a:t>
            </a:r>
            <a:endParaRPr lang="en-US" sz="1020" dirty="0"/>
          </a:p>
        </p:txBody>
      </p:sp>
      <p:sp>
        <p:nvSpPr>
          <p:cNvPr id="15" name="Shape 13"/>
          <p:cNvSpPr/>
          <p:nvPr/>
        </p:nvSpPr>
        <p:spPr>
          <a:xfrm>
            <a:off x="4291584" y="2565629"/>
            <a:ext cx="3605784" cy="1056869"/>
          </a:xfrm>
          <a:prstGeom prst="roundRect">
            <a:avLst>
              <a:gd name="adj" fmla="val 5191"/>
            </a:avLst>
          </a:prstGeom>
          <a:solidFill>
            <a:srgbClr val="EAF0F8"/>
          </a:solidFill>
          <a:ln/>
        </p:spPr>
      </p:sp>
      <p:sp>
        <p:nvSpPr>
          <p:cNvPr id="16" name="Text 14"/>
          <p:cNvSpPr/>
          <p:nvPr/>
        </p:nvSpPr>
        <p:spPr>
          <a:xfrm>
            <a:off x="4474464" y="2693645"/>
            <a:ext cx="3240024" cy="303403"/>
          </a:xfrm>
          <a:prstGeom prst="rect">
            <a:avLst/>
          </a:prstGeom>
          <a:noFill/>
          <a:ln/>
        </p:spPr>
        <p:txBody>
          <a:bodyPr wrap="square" lIns="0" tIns="0" rIns="0" bIns="0" rtlCol="0" anchor="t"/>
          <a:lstStyle/>
          <a:p>
            <a:pPr indent="0" marL="0">
              <a:buNone/>
            </a:pPr>
            <a:r>
              <a:rPr lang="en-US" sz="1220" b="1" dirty="0">
                <a:solidFill>
                  <a:srgbClr val="1B2A4A"/>
                </a:solidFill>
                <a:latin typeface="Calibri" pitchFamily="34" charset="0"/>
                <a:ea typeface="Calibri" pitchFamily="34" charset="-122"/>
                <a:cs typeface="Calibri" pitchFamily="34" charset="-120"/>
              </a:rPr>
              <a:t>Partner Co-Marketing</a:t>
            </a:r>
            <a:endParaRPr lang="en-US" sz="1220" dirty="0"/>
          </a:p>
        </p:txBody>
      </p:sp>
      <p:sp>
        <p:nvSpPr>
          <p:cNvPr id="17" name="Text 15"/>
          <p:cNvSpPr/>
          <p:nvPr/>
        </p:nvSpPr>
        <p:spPr>
          <a:xfrm>
            <a:off x="4474464" y="3033624"/>
            <a:ext cx="3240024" cy="497434"/>
          </a:xfrm>
          <a:prstGeom prst="rect">
            <a:avLst/>
          </a:prstGeom>
          <a:noFill/>
          <a:ln/>
        </p:spPr>
        <p:txBody>
          <a:bodyPr wrap="square" lIns="0" tIns="0" rIns="0" bIns="0" rtlCol="0" anchor="t"/>
          <a:lstStyle/>
          <a:p>
            <a:pPr indent="0" marL="0">
              <a:lnSpc>
                <a:spcPct val="114000"/>
              </a:lnSpc>
              <a:buNone/>
            </a:pPr>
            <a:r>
              <a:rPr lang="en-US" sz="1020" dirty="0">
                <a:solidFill>
                  <a:srgbClr val="3A4152"/>
                </a:solidFill>
                <a:latin typeface="Calibri" pitchFamily="34" charset="0"/>
                <a:ea typeface="Calibri" pitchFamily="34" charset="-122"/>
                <a:cs typeface="Calibri" pitchFamily="34" charset="-120"/>
              </a:rPr>
              <a:t>Joint campaigns dengan Microsoft (Azure), SAP, Salesforce, Google Cloud. Create integrated solution stories yang more compelling.</a:t>
            </a:r>
            <a:endParaRPr lang="en-US" sz="1020" dirty="0"/>
          </a:p>
        </p:txBody>
      </p:sp>
      <p:sp>
        <p:nvSpPr>
          <p:cNvPr id="18" name="Shape 16"/>
          <p:cNvSpPr/>
          <p:nvPr/>
        </p:nvSpPr>
        <p:spPr>
          <a:xfrm>
            <a:off x="4291584" y="3805377"/>
            <a:ext cx="3605784" cy="891057"/>
          </a:xfrm>
          <a:prstGeom prst="roundRect">
            <a:avLst>
              <a:gd name="adj" fmla="val 6157"/>
            </a:avLst>
          </a:prstGeom>
          <a:solidFill>
            <a:srgbClr val="EAF0F8"/>
          </a:solidFill>
          <a:ln/>
        </p:spPr>
      </p:sp>
      <p:sp>
        <p:nvSpPr>
          <p:cNvPr id="19" name="Text 17"/>
          <p:cNvSpPr/>
          <p:nvPr/>
        </p:nvSpPr>
        <p:spPr>
          <a:xfrm>
            <a:off x="4474464" y="3933393"/>
            <a:ext cx="3240024" cy="303403"/>
          </a:xfrm>
          <a:prstGeom prst="rect">
            <a:avLst/>
          </a:prstGeom>
          <a:noFill/>
          <a:ln/>
        </p:spPr>
        <p:txBody>
          <a:bodyPr wrap="square" lIns="0" tIns="0" rIns="0" bIns="0" rtlCol="0" anchor="t"/>
          <a:lstStyle/>
          <a:p>
            <a:pPr indent="0" marL="0">
              <a:buNone/>
            </a:pPr>
            <a:r>
              <a:rPr lang="en-US" sz="1220" b="1" dirty="0">
                <a:solidFill>
                  <a:srgbClr val="1B2A4A"/>
                </a:solidFill>
                <a:latin typeface="Calibri" pitchFamily="34" charset="0"/>
                <a:ea typeface="Calibri" pitchFamily="34" charset="-122"/>
                <a:cs typeface="Calibri" pitchFamily="34" charset="-120"/>
              </a:rPr>
              <a:t>Perpanjangan</a:t>
            </a:r>
            <a:endParaRPr lang="en-US" sz="1220" dirty="0"/>
          </a:p>
        </p:txBody>
      </p:sp>
      <p:sp>
        <p:nvSpPr>
          <p:cNvPr id="20" name="Text 18"/>
          <p:cNvSpPr/>
          <p:nvPr/>
        </p:nvSpPr>
        <p:spPr>
          <a:xfrm>
            <a:off x="4474464" y="4273372"/>
            <a:ext cx="3240024" cy="331622"/>
          </a:xfrm>
          <a:prstGeom prst="rect">
            <a:avLst/>
          </a:prstGeom>
          <a:noFill/>
          <a:ln/>
        </p:spPr>
        <p:txBody>
          <a:bodyPr wrap="square" lIns="0" tIns="0" rIns="0" bIns="0" rtlCol="0" anchor="t"/>
          <a:lstStyle/>
          <a:p>
            <a:pPr indent="0" marL="0">
              <a:lnSpc>
                <a:spcPct val="114000"/>
              </a:lnSpc>
              <a:buNone/>
            </a:pPr>
            <a:r>
              <a:rPr lang="en-US" sz="1020" dirty="0">
                <a:solidFill>
                  <a:srgbClr val="3A4152"/>
                </a:solidFill>
                <a:latin typeface="Calibri" pitchFamily="34" charset="0"/>
                <a:ea typeface="Calibri" pitchFamily="34" charset="-122"/>
                <a:cs typeface="Calibri" pitchFamily="34" charset="-120"/>
              </a:rPr>
              <a:t>90%+ tingkat pembaruan karena biaya peralihan yang tinggi dan kedalaman integrasi.</a:t>
            </a:r>
            <a:endParaRPr lang="en-US" sz="1020" dirty="0"/>
          </a:p>
        </p:txBody>
      </p:sp>
      <p:sp>
        <p:nvSpPr>
          <p:cNvPr id="21" name="Shape 19"/>
          <p:cNvSpPr/>
          <p:nvPr/>
        </p:nvSpPr>
        <p:spPr>
          <a:xfrm>
            <a:off x="8080248" y="1325880"/>
            <a:ext cx="3605784" cy="1222680"/>
          </a:xfrm>
          <a:prstGeom prst="roundRect">
            <a:avLst>
              <a:gd name="adj" fmla="val 4487"/>
            </a:avLst>
          </a:prstGeom>
          <a:solidFill>
            <a:srgbClr val="EAF0F8"/>
          </a:solidFill>
          <a:ln/>
        </p:spPr>
      </p:sp>
      <p:sp>
        <p:nvSpPr>
          <p:cNvPr id="22" name="Text 20"/>
          <p:cNvSpPr/>
          <p:nvPr/>
        </p:nvSpPr>
        <p:spPr>
          <a:xfrm>
            <a:off x="8263128" y="1453896"/>
            <a:ext cx="3240024" cy="303403"/>
          </a:xfrm>
          <a:prstGeom prst="rect">
            <a:avLst/>
          </a:prstGeom>
          <a:noFill/>
          <a:ln/>
        </p:spPr>
        <p:txBody>
          <a:bodyPr wrap="square" lIns="0" tIns="0" rIns="0" bIns="0" rtlCol="0" anchor="t"/>
          <a:lstStyle/>
          <a:p>
            <a:pPr indent="0" marL="0">
              <a:buNone/>
            </a:pPr>
            <a:r>
              <a:rPr lang="en-US" sz="1220" b="1" dirty="0">
                <a:solidFill>
                  <a:srgbClr val="1B2A4A"/>
                </a:solidFill>
                <a:latin typeface="Calibri" pitchFamily="34" charset="0"/>
                <a:ea typeface="Calibri" pitchFamily="34" charset="-122"/>
                <a:cs typeface="Calibri" pitchFamily="34" charset="-120"/>
              </a:rPr>
              <a:t>Events &amp; Speaking</a:t>
            </a:r>
            <a:endParaRPr lang="en-US" sz="1220" dirty="0"/>
          </a:p>
        </p:txBody>
      </p:sp>
      <p:sp>
        <p:nvSpPr>
          <p:cNvPr id="23" name="Text 21"/>
          <p:cNvSpPr/>
          <p:nvPr/>
        </p:nvSpPr>
        <p:spPr>
          <a:xfrm>
            <a:off x="8263128" y="1793875"/>
            <a:ext cx="3240024" cy="663245"/>
          </a:xfrm>
          <a:prstGeom prst="rect">
            <a:avLst/>
          </a:prstGeom>
          <a:noFill/>
          <a:ln/>
        </p:spPr>
        <p:txBody>
          <a:bodyPr wrap="square" lIns="0" tIns="0" rIns="0" bIns="0" rtlCol="0" anchor="t"/>
          <a:lstStyle/>
          <a:p>
            <a:pPr indent="0" marL="0">
              <a:lnSpc>
                <a:spcPct val="114000"/>
              </a:lnSpc>
              <a:buNone/>
            </a:pPr>
            <a:r>
              <a:rPr lang="en-US" sz="1020" dirty="0">
                <a:solidFill>
                  <a:srgbClr val="3A4152"/>
                </a:solidFill>
                <a:latin typeface="Calibri" pitchFamily="34" charset="0"/>
                <a:ea typeface="Calibri" pitchFamily="34" charset="-122"/>
                <a:cs typeface="Calibri" pitchFamily="34" charset="-120"/>
              </a:rPr>
              <a:t>Leadership OpenText speak di major conferences (Gartner, Forrester, industry events). Build visibility dan personal relationships dengan decision makers.</a:t>
            </a:r>
            <a:endParaRPr lang="en-US" sz="1020" dirty="0"/>
          </a:p>
        </p:txBody>
      </p:sp>
      <p:sp>
        <p:nvSpPr>
          <p:cNvPr id="24" name="Shape 22"/>
          <p:cNvSpPr/>
          <p:nvPr/>
        </p:nvSpPr>
        <p:spPr>
          <a:xfrm>
            <a:off x="8080248" y="2731440"/>
            <a:ext cx="3605784" cy="1056869"/>
          </a:xfrm>
          <a:prstGeom prst="roundRect">
            <a:avLst>
              <a:gd name="adj" fmla="val 5191"/>
            </a:avLst>
          </a:prstGeom>
          <a:solidFill>
            <a:srgbClr val="EAF0F8"/>
          </a:solidFill>
          <a:ln/>
        </p:spPr>
      </p:sp>
      <p:sp>
        <p:nvSpPr>
          <p:cNvPr id="25" name="Text 23"/>
          <p:cNvSpPr/>
          <p:nvPr/>
        </p:nvSpPr>
        <p:spPr>
          <a:xfrm>
            <a:off x="8263128" y="2859456"/>
            <a:ext cx="3240024" cy="303403"/>
          </a:xfrm>
          <a:prstGeom prst="rect">
            <a:avLst/>
          </a:prstGeom>
          <a:noFill/>
          <a:ln/>
        </p:spPr>
        <p:txBody>
          <a:bodyPr wrap="square" lIns="0" tIns="0" rIns="0" bIns="0" rtlCol="0" anchor="t"/>
          <a:lstStyle/>
          <a:p>
            <a:pPr indent="0" marL="0">
              <a:buNone/>
            </a:pPr>
            <a:r>
              <a:rPr lang="en-US" sz="1220" b="1" dirty="0">
                <a:solidFill>
                  <a:srgbClr val="1B2A4A"/>
                </a:solidFill>
                <a:latin typeface="Calibri" pitchFamily="34" charset="0"/>
                <a:ea typeface="Calibri" pitchFamily="34" charset="-122"/>
                <a:cs typeface="Calibri" pitchFamily="34" charset="-120"/>
              </a:rPr>
              <a:t>Upsell</a:t>
            </a:r>
            <a:endParaRPr lang="en-US" sz="1220" dirty="0"/>
          </a:p>
        </p:txBody>
      </p:sp>
      <p:sp>
        <p:nvSpPr>
          <p:cNvPr id="26" name="Text 24"/>
          <p:cNvSpPr/>
          <p:nvPr/>
        </p:nvSpPr>
        <p:spPr>
          <a:xfrm>
            <a:off x="8263128" y="3199435"/>
            <a:ext cx="3240024" cy="497434"/>
          </a:xfrm>
          <a:prstGeom prst="rect">
            <a:avLst/>
          </a:prstGeom>
          <a:noFill/>
          <a:ln/>
        </p:spPr>
        <p:txBody>
          <a:bodyPr wrap="square" lIns="0" tIns="0" rIns="0" bIns="0" rtlCol="0" anchor="t"/>
          <a:lstStyle/>
          <a:p>
            <a:pPr indent="0" marL="0">
              <a:lnSpc>
                <a:spcPct val="114000"/>
              </a:lnSpc>
              <a:buNone/>
            </a:pPr>
            <a:r>
              <a:rPr lang="en-US" sz="1020" dirty="0">
                <a:solidFill>
                  <a:srgbClr val="3A4152"/>
                </a:solidFill>
                <a:latin typeface="Calibri" pitchFamily="34" charset="0"/>
                <a:ea typeface="Calibri" pitchFamily="34" charset="-122"/>
                <a:cs typeface="Calibri" pitchFamily="34" charset="-120"/>
              </a:rPr>
              <a:t>Pelanggan memulai dengan manajemen konten, kemudian berkembang ke manajemen aset digital atau komunikasi pelanggan.</a:t>
            </a:r>
            <a:endParaRPr lang="en-US" sz="1020" dirty="0"/>
          </a:p>
        </p:txBody>
      </p:sp>
      <p:sp>
        <p:nvSpPr>
          <p:cNvPr id="27" name="Shape 25"/>
          <p:cNvSpPr/>
          <p:nvPr/>
        </p:nvSpPr>
        <p:spPr>
          <a:xfrm>
            <a:off x="8080248" y="3971188"/>
            <a:ext cx="3605784" cy="587654"/>
          </a:xfrm>
          <a:prstGeom prst="roundRect">
            <a:avLst>
              <a:gd name="adj" fmla="val 9336"/>
            </a:avLst>
          </a:prstGeom>
          <a:solidFill>
            <a:srgbClr val="EAF0F8"/>
          </a:solidFill>
          <a:ln/>
        </p:spPr>
      </p:sp>
      <p:sp>
        <p:nvSpPr>
          <p:cNvPr id="28" name="Text 26"/>
          <p:cNvSpPr/>
          <p:nvPr/>
        </p:nvSpPr>
        <p:spPr>
          <a:xfrm>
            <a:off x="8263128" y="4099204"/>
            <a:ext cx="3240024" cy="368198"/>
          </a:xfrm>
          <a:prstGeom prst="rect">
            <a:avLst/>
          </a:prstGeom>
          <a:noFill/>
          <a:ln/>
        </p:spPr>
        <p:txBody>
          <a:bodyPr wrap="square" lIns="0" tIns="0" rIns="0" bIns="0" rtlCol="0" anchor="t"/>
          <a:lstStyle/>
          <a:p>
            <a:pPr indent="0" marL="0">
              <a:lnSpc>
                <a:spcPct val="114000"/>
              </a:lnSpc>
              <a:buNone/>
            </a:pPr>
            <a:r>
              <a:rPr lang="en-US" sz="1020" dirty="0">
                <a:solidFill>
                  <a:srgbClr val="3A4152"/>
                </a:solidFill>
                <a:latin typeface="Calibri" pitchFamily="34" charset="0"/>
                <a:ea typeface="Calibri" pitchFamily="34" charset="-122"/>
                <a:cs typeface="Calibri" pitchFamily="34" charset="-120"/>
              </a:rPr>
              <a:t>Diskusi pembaruan adalah peluang untuk negosiasi harga dan ekspansi.</a:t>
            </a:r>
            <a:endParaRPr lang="en-US" sz="1020" dirty="0"/>
          </a:p>
        </p:txBody>
      </p:sp>
      <p:sp>
        <p:nvSpPr>
          <p:cNvPr id="29" name="Text 27"/>
          <p:cNvSpPr/>
          <p:nvPr/>
        </p:nvSpPr>
        <p:spPr>
          <a:xfrm>
            <a:off x="502920" y="6492240"/>
            <a:ext cx="11155680" cy="274320"/>
          </a:xfrm>
          <a:prstGeom prst="rect">
            <a:avLst/>
          </a:prstGeom>
          <a:noFill/>
          <a:ln/>
        </p:spPr>
        <p:txBody>
          <a:bodyPr wrap="square" lIns="0" tIns="0" rIns="0" bIns="0" rtlCol="0" anchor="ctr"/>
          <a:lstStyle/>
          <a:p>
            <a:pPr indent="0" marL="0">
              <a:buNone/>
            </a:pPr>
            <a:r>
              <a:rPr lang="en-US" sz="850" i="1" dirty="0">
                <a:solidFill>
                  <a:srgbClr val="6B7686"/>
                </a:solidFill>
                <a:latin typeface="Calibri" pitchFamily="34" charset="0"/>
                <a:ea typeface="Calibri" pitchFamily="34" charset="-122"/>
                <a:cs typeface="Calibri" pitchFamily="34" charset="-120"/>
              </a:rPr>
              <a:t>Sumber: https://www.opentext.com/partners/become-a-partner  •  https://www.opentext.com/en-gb/about/press-releases/opentext-advances-enterprise-cloud-strategy-to-power-the-intelligent-and-connected-enterprise</a:t>
            </a:r>
            <a:endParaRPr lang="en-US" sz="850" dirty="0"/>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name="Slide 45">
    <p:bg>
      <p:bgPr>
        <a:solidFill>
          <a:srgbClr val="EAF0F8"/>
        </a:solidFill>
      </p:bgPr>
    </p:bg>
    <p:spTree>
      <p:nvGrpSpPr>
        <p:cNvPr id="1" name=""/>
        <p:cNvGrpSpPr/>
        <p:nvPr/>
      </p:nvGrpSpPr>
      <p:grpSpPr>
        <a:xfrm>
          <a:off x="0" y="0"/>
          <a:ext cx="0" cy="0"/>
          <a:chOff x="0" y="0"/>
          <a:chExt cx="0" cy="0"/>
        </a:xfrm>
      </p:grpSpPr>
      <p:sp>
        <p:nvSpPr>
          <p:cNvPr id="2" name="Text 0"/>
          <p:cNvSpPr/>
          <p:nvPr/>
        </p:nvSpPr>
        <p:spPr>
          <a:xfrm>
            <a:off x="822960" y="2423160"/>
            <a:ext cx="7315200" cy="365760"/>
          </a:xfrm>
          <a:prstGeom prst="rect">
            <a:avLst/>
          </a:prstGeom>
          <a:noFill/>
          <a:ln/>
        </p:spPr>
        <p:txBody>
          <a:bodyPr wrap="square" lIns="0" tIns="0" rIns="0" bIns="0" rtlCol="0" anchor="ctr"/>
          <a:lstStyle/>
          <a:p>
            <a:pPr indent="0" marL="0">
              <a:buNone/>
            </a:pPr>
            <a:r>
              <a:rPr lang="en-US" sz="1200" b="1" spc="200" kern="0" dirty="0">
                <a:solidFill>
                  <a:srgbClr val="C9962C"/>
                </a:solidFill>
                <a:latin typeface="Calibri" pitchFamily="34" charset="0"/>
                <a:ea typeface="Calibri" pitchFamily="34" charset="-122"/>
                <a:cs typeface="Calibri" pitchFamily="34" charset="-120"/>
              </a:rPr>
              <a:t>OPENTEXT</a:t>
            </a:r>
            <a:endParaRPr lang="en-US" sz="1200" dirty="0"/>
          </a:p>
        </p:txBody>
      </p:sp>
      <p:sp>
        <p:nvSpPr>
          <p:cNvPr id="3" name="Shape 1"/>
          <p:cNvSpPr/>
          <p:nvPr/>
        </p:nvSpPr>
        <p:spPr>
          <a:xfrm>
            <a:off x="804672" y="2788920"/>
            <a:ext cx="822960" cy="822960"/>
          </a:xfrm>
          <a:prstGeom prst="roundRect">
            <a:avLst>
              <a:gd name="adj" fmla="val 15556"/>
            </a:avLst>
          </a:prstGeom>
          <a:solidFill>
            <a:srgbClr val="1B2A4A"/>
          </a:solidFill>
          <a:ln/>
        </p:spPr>
      </p:sp>
      <p:sp>
        <p:nvSpPr>
          <p:cNvPr id="4" name="Text 2"/>
          <p:cNvSpPr/>
          <p:nvPr/>
        </p:nvSpPr>
        <p:spPr>
          <a:xfrm>
            <a:off x="804672" y="2788920"/>
            <a:ext cx="822960" cy="822960"/>
          </a:xfrm>
          <a:prstGeom prst="rect">
            <a:avLst/>
          </a:prstGeom>
          <a:noFill/>
          <a:ln/>
        </p:spPr>
        <p:txBody>
          <a:bodyPr wrap="square" lIns="0" tIns="0" rIns="0" bIns="0" rtlCol="0" anchor="ctr"/>
          <a:lstStyle/>
          <a:p>
            <a:pPr algn="ctr" indent="0" marL="0">
              <a:buNone/>
            </a:pPr>
            <a:r>
              <a:rPr lang="en-US" sz="3000" b="1" dirty="0">
                <a:solidFill>
                  <a:srgbClr val="C9962C"/>
                </a:solidFill>
                <a:latin typeface="Calibri" pitchFamily="34" charset="0"/>
                <a:ea typeface="Calibri" pitchFamily="34" charset="-122"/>
                <a:cs typeface="Calibri" pitchFamily="34" charset="-120"/>
              </a:rPr>
              <a:t>L</a:t>
            </a:r>
            <a:endParaRPr lang="en-US" sz="3000" dirty="0"/>
          </a:p>
        </p:txBody>
      </p:sp>
      <p:sp>
        <p:nvSpPr>
          <p:cNvPr id="5" name="Text 3"/>
          <p:cNvSpPr/>
          <p:nvPr/>
        </p:nvSpPr>
        <p:spPr>
          <a:xfrm>
            <a:off x="1828800" y="2880360"/>
            <a:ext cx="8686800" cy="685800"/>
          </a:xfrm>
          <a:prstGeom prst="rect">
            <a:avLst/>
          </a:prstGeom>
          <a:noFill/>
          <a:ln/>
        </p:spPr>
        <p:txBody>
          <a:bodyPr wrap="square" lIns="0" tIns="0" rIns="0" bIns="0" rtlCol="0" anchor="ctr"/>
          <a:lstStyle/>
          <a:p>
            <a:pPr indent="0" marL="0">
              <a:buNone/>
            </a:pPr>
            <a:r>
              <a:rPr lang="en-US" sz="3000" b="1" dirty="0">
                <a:solidFill>
                  <a:srgbClr val="1B2A4A"/>
                </a:solidFill>
                <a:latin typeface="Calibri" pitchFamily="34" charset="0"/>
                <a:ea typeface="Calibri" pitchFamily="34" charset="-122"/>
                <a:cs typeface="Calibri" pitchFamily="34" charset="-120"/>
              </a:rPr>
              <a:t>Limitation</a:t>
            </a:r>
            <a:endParaRPr lang="en-US" sz="3000" dirty="0"/>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name="Slide 46">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502920" y="292608"/>
            <a:ext cx="8229600" cy="292608"/>
          </a:xfrm>
          <a:prstGeom prst="rect">
            <a:avLst/>
          </a:prstGeom>
          <a:noFill/>
          <a:ln/>
        </p:spPr>
        <p:txBody>
          <a:bodyPr wrap="square" lIns="0" tIns="0" rIns="0" bIns="0" rtlCol="0" anchor="ctr"/>
          <a:lstStyle/>
          <a:p>
            <a:pPr indent="0" marL="0">
              <a:buNone/>
            </a:pPr>
            <a:r>
              <a:rPr lang="en-US" sz="1150" b="1" spc="150" kern="0" dirty="0">
                <a:solidFill>
                  <a:srgbClr val="C9962C"/>
                </a:solidFill>
                <a:latin typeface="Calibri" pitchFamily="34" charset="0"/>
                <a:ea typeface="Calibri" pitchFamily="34" charset="-122"/>
                <a:cs typeface="Calibri" pitchFamily="34" charset="-120"/>
              </a:rPr>
              <a:t>OPENTEXT</a:t>
            </a:r>
            <a:endParaRPr lang="en-US" sz="1150" dirty="0"/>
          </a:p>
        </p:txBody>
      </p:sp>
      <p:sp>
        <p:nvSpPr>
          <p:cNvPr id="3" name="Text 1"/>
          <p:cNvSpPr/>
          <p:nvPr/>
        </p:nvSpPr>
        <p:spPr>
          <a:xfrm>
            <a:off x="502920" y="585216"/>
            <a:ext cx="10515600" cy="530352"/>
          </a:xfrm>
          <a:prstGeom prst="rect">
            <a:avLst/>
          </a:prstGeom>
          <a:noFill/>
          <a:ln/>
        </p:spPr>
        <p:txBody>
          <a:bodyPr wrap="square" lIns="0" tIns="0" rIns="0" bIns="0" rtlCol="0" anchor="ctr"/>
          <a:lstStyle/>
          <a:p>
            <a:pPr indent="0" marL="0">
              <a:buNone/>
            </a:pPr>
            <a:r>
              <a:rPr lang="en-US" sz="2400" b="1" dirty="0">
                <a:solidFill>
                  <a:srgbClr val="1B2A4A"/>
                </a:solidFill>
                <a:latin typeface="Calibri" pitchFamily="34" charset="0"/>
                <a:ea typeface="Calibri" pitchFamily="34" charset="-122"/>
                <a:cs typeface="Calibri" pitchFamily="34" charset="-120"/>
              </a:rPr>
              <a:t>Limitation</a:t>
            </a:r>
            <a:endParaRPr lang="en-US" sz="2400" dirty="0"/>
          </a:p>
        </p:txBody>
      </p:sp>
      <p:sp>
        <p:nvSpPr>
          <p:cNvPr id="4" name="Shape 2"/>
          <p:cNvSpPr/>
          <p:nvPr/>
        </p:nvSpPr>
        <p:spPr>
          <a:xfrm>
            <a:off x="502920" y="1234440"/>
            <a:ext cx="3593592" cy="1191006"/>
          </a:xfrm>
          <a:prstGeom prst="roundRect">
            <a:avLst>
              <a:gd name="adj" fmla="val 4607"/>
            </a:avLst>
          </a:prstGeom>
          <a:solidFill>
            <a:srgbClr val="EAF0F8"/>
          </a:solidFill>
          <a:ln/>
        </p:spPr>
      </p:sp>
      <p:sp>
        <p:nvSpPr>
          <p:cNvPr id="5" name="Shape 3"/>
          <p:cNvSpPr/>
          <p:nvPr/>
        </p:nvSpPr>
        <p:spPr>
          <a:xfrm>
            <a:off x="649224" y="1380744"/>
            <a:ext cx="310896" cy="310896"/>
          </a:xfrm>
          <a:prstGeom prst="ellipse">
            <a:avLst/>
          </a:prstGeom>
          <a:solidFill>
            <a:srgbClr val="1B2A4A"/>
          </a:solidFill>
          <a:ln/>
        </p:spPr>
      </p:sp>
      <p:sp>
        <p:nvSpPr>
          <p:cNvPr id="6" name="Text 4"/>
          <p:cNvSpPr/>
          <p:nvPr/>
        </p:nvSpPr>
        <p:spPr>
          <a:xfrm>
            <a:off x="649224" y="1380744"/>
            <a:ext cx="310896" cy="310896"/>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1</a:t>
            </a:r>
            <a:endParaRPr lang="en-US" sz="1100" dirty="0"/>
          </a:p>
        </p:txBody>
      </p:sp>
      <p:sp>
        <p:nvSpPr>
          <p:cNvPr id="7" name="Text 5"/>
          <p:cNvSpPr/>
          <p:nvPr/>
        </p:nvSpPr>
        <p:spPr>
          <a:xfrm>
            <a:off x="1051560" y="1353312"/>
            <a:ext cx="2880360" cy="347472"/>
          </a:xfrm>
          <a:prstGeom prst="rect">
            <a:avLst/>
          </a:prstGeom>
          <a:noFill/>
          <a:ln/>
        </p:spPr>
        <p:txBody>
          <a:bodyPr wrap="square" lIns="0" tIns="0" rIns="0" bIns="0" rtlCol="0" anchor="t"/>
          <a:lstStyle/>
          <a:p>
            <a:pPr indent="0" marL="0">
              <a:buNone/>
            </a:pPr>
            <a:r>
              <a:rPr lang="en-US" sz="1020" b="1" dirty="0">
                <a:solidFill>
                  <a:srgbClr val="1B2A4A"/>
                </a:solidFill>
                <a:latin typeface="Calibri" pitchFamily="34" charset="0"/>
                <a:ea typeface="Calibri" pitchFamily="34" charset="-122"/>
                <a:cs typeface="Calibri" pitchFamily="34" charset="-120"/>
              </a:rPr>
              <a:t>INTERFACE TERLALU KOMPLEKS</a:t>
            </a:r>
            <a:endParaRPr lang="en-US" sz="1020" dirty="0"/>
          </a:p>
        </p:txBody>
      </p:sp>
      <p:sp>
        <p:nvSpPr>
          <p:cNvPr id="8" name="Text 6"/>
          <p:cNvSpPr/>
          <p:nvPr/>
        </p:nvSpPr>
        <p:spPr>
          <a:xfrm>
            <a:off x="667512" y="1746504"/>
            <a:ext cx="3264408" cy="569214"/>
          </a:xfrm>
          <a:prstGeom prst="rect">
            <a:avLst/>
          </a:prstGeom>
          <a:noFill/>
          <a:ln/>
        </p:spPr>
        <p:txBody>
          <a:bodyPr wrap="square" lIns="0" tIns="0" rIns="0" bIns="0" rtlCol="0" anchor="t"/>
          <a:lstStyle/>
          <a:p>
            <a:pPr indent="0" marL="0">
              <a:lnSpc>
                <a:spcPct val="105000"/>
              </a:lnSpc>
              <a:buNone/>
            </a:pPr>
            <a:r>
              <a:rPr lang="en-US" sz="900" dirty="0">
                <a:solidFill>
                  <a:srgbClr val="3A4152"/>
                </a:solidFill>
                <a:latin typeface="Calibri" pitchFamily="34" charset="0"/>
                <a:ea typeface="Calibri" pitchFamily="34" charset="-122"/>
                <a:cs typeface="Calibri" pitchFamily="34" charset="-120"/>
              </a:rPr>
              <a:t>OpenText punya interface yang rumit dan sulit dipahami. User butuh training lama sebelum bisa produktif. Banyak menu dan fitur bikin users bingung dimana mau mulai.</a:t>
            </a:r>
            <a:endParaRPr lang="en-US" sz="900" dirty="0"/>
          </a:p>
        </p:txBody>
      </p:sp>
      <p:sp>
        <p:nvSpPr>
          <p:cNvPr id="9" name="Shape 7"/>
          <p:cNvSpPr/>
          <p:nvPr/>
        </p:nvSpPr>
        <p:spPr>
          <a:xfrm>
            <a:off x="4297680" y="1234440"/>
            <a:ext cx="3593592" cy="1191006"/>
          </a:xfrm>
          <a:prstGeom prst="roundRect">
            <a:avLst>
              <a:gd name="adj" fmla="val 4607"/>
            </a:avLst>
          </a:prstGeom>
          <a:solidFill>
            <a:srgbClr val="EAF0F8"/>
          </a:solidFill>
          <a:ln/>
        </p:spPr>
      </p:sp>
      <p:sp>
        <p:nvSpPr>
          <p:cNvPr id="10" name="Shape 8"/>
          <p:cNvSpPr/>
          <p:nvPr/>
        </p:nvSpPr>
        <p:spPr>
          <a:xfrm>
            <a:off x="4443984" y="1380744"/>
            <a:ext cx="310896" cy="310896"/>
          </a:xfrm>
          <a:prstGeom prst="ellipse">
            <a:avLst/>
          </a:prstGeom>
          <a:solidFill>
            <a:srgbClr val="1B2A4A"/>
          </a:solidFill>
          <a:ln/>
        </p:spPr>
      </p:sp>
      <p:sp>
        <p:nvSpPr>
          <p:cNvPr id="11" name="Text 9"/>
          <p:cNvSpPr/>
          <p:nvPr/>
        </p:nvSpPr>
        <p:spPr>
          <a:xfrm>
            <a:off x="4443984" y="1380744"/>
            <a:ext cx="310896" cy="310896"/>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2</a:t>
            </a:r>
            <a:endParaRPr lang="en-US" sz="1100" dirty="0"/>
          </a:p>
        </p:txBody>
      </p:sp>
      <p:sp>
        <p:nvSpPr>
          <p:cNvPr id="12" name="Text 10"/>
          <p:cNvSpPr/>
          <p:nvPr/>
        </p:nvSpPr>
        <p:spPr>
          <a:xfrm>
            <a:off x="4846320" y="1353312"/>
            <a:ext cx="2880360" cy="347472"/>
          </a:xfrm>
          <a:prstGeom prst="rect">
            <a:avLst/>
          </a:prstGeom>
          <a:noFill/>
          <a:ln/>
        </p:spPr>
        <p:txBody>
          <a:bodyPr wrap="square" lIns="0" tIns="0" rIns="0" bIns="0" rtlCol="0" anchor="t"/>
          <a:lstStyle/>
          <a:p>
            <a:pPr indent="0" marL="0">
              <a:buNone/>
            </a:pPr>
            <a:r>
              <a:rPr lang="en-US" sz="1020" b="1" dirty="0">
                <a:solidFill>
                  <a:srgbClr val="1B2A4A"/>
                </a:solidFill>
                <a:latin typeface="Calibri" pitchFamily="34" charset="0"/>
                <a:ea typeface="Calibri" pitchFamily="34" charset="-122"/>
                <a:cs typeface="Calibri" pitchFamily="34" charset="-120"/>
              </a:rPr>
              <a:t>IMPLEMENTASI BUTUH WAKTU LAMA</a:t>
            </a:r>
            <a:endParaRPr lang="en-US" sz="1020" dirty="0"/>
          </a:p>
        </p:txBody>
      </p:sp>
      <p:sp>
        <p:nvSpPr>
          <p:cNvPr id="13" name="Text 11"/>
          <p:cNvSpPr/>
          <p:nvPr/>
        </p:nvSpPr>
        <p:spPr>
          <a:xfrm>
            <a:off x="4462272" y="1746504"/>
            <a:ext cx="3264408" cy="569214"/>
          </a:xfrm>
          <a:prstGeom prst="rect">
            <a:avLst/>
          </a:prstGeom>
          <a:noFill/>
          <a:ln/>
        </p:spPr>
        <p:txBody>
          <a:bodyPr wrap="square" lIns="0" tIns="0" rIns="0" bIns="0" rtlCol="0" anchor="t"/>
          <a:lstStyle/>
          <a:p>
            <a:pPr indent="0" marL="0">
              <a:lnSpc>
                <a:spcPct val="105000"/>
              </a:lnSpc>
              <a:buNone/>
            </a:pPr>
            <a:r>
              <a:rPr lang="en-US" sz="900" dirty="0">
                <a:solidFill>
                  <a:srgbClr val="3A4152"/>
                </a:solidFill>
                <a:latin typeface="Calibri" pitchFamily="34" charset="0"/>
                <a:ea typeface="Calibri" pitchFamily="34" charset="-122"/>
                <a:cs typeface="Calibri" pitchFamily="34" charset="-120"/>
              </a:rPr>
              <a:t>Proses setup OpenText lamban, biasanya 2-6 bulan. Ini jauh lebih lama dibanding sistem lain. Butuh konsultan expert dan banyak konfigurasi manual sebelum bisa go-live.</a:t>
            </a:r>
            <a:endParaRPr lang="en-US" sz="900" dirty="0"/>
          </a:p>
        </p:txBody>
      </p:sp>
      <p:sp>
        <p:nvSpPr>
          <p:cNvPr id="14" name="Shape 12"/>
          <p:cNvSpPr/>
          <p:nvPr/>
        </p:nvSpPr>
        <p:spPr>
          <a:xfrm>
            <a:off x="8092440" y="1234440"/>
            <a:ext cx="3593592" cy="1191006"/>
          </a:xfrm>
          <a:prstGeom prst="roundRect">
            <a:avLst>
              <a:gd name="adj" fmla="val 4607"/>
            </a:avLst>
          </a:prstGeom>
          <a:solidFill>
            <a:srgbClr val="EAF0F8"/>
          </a:solidFill>
          <a:ln/>
        </p:spPr>
      </p:sp>
      <p:sp>
        <p:nvSpPr>
          <p:cNvPr id="15" name="Shape 13"/>
          <p:cNvSpPr/>
          <p:nvPr/>
        </p:nvSpPr>
        <p:spPr>
          <a:xfrm>
            <a:off x="8238744" y="1380744"/>
            <a:ext cx="310896" cy="310896"/>
          </a:xfrm>
          <a:prstGeom prst="ellipse">
            <a:avLst/>
          </a:prstGeom>
          <a:solidFill>
            <a:srgbClr val="1B2A4A"/>
          </a:solidFill>
          <a:ln/>
        </p:spPr>
      </p:sp>
      <p:sp>
        <p:nvSpPr>
          <p:cNvPr id="16" name="Text 14"/>
          <p:cNvSpPr/>
          <p:nvPr/>
        </p:nvSpPr>
        <p:spPr>
          <a:xfrm>
            <a:off x="8238744" y="1380744"/>
            <a:ext cx="310896" cy="310896"/>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3</a:t>
            </a:r>
            <a:endParaRPr lang="en-US" sz="1100" dirty="0"/>
          </a:p>
        </p:txBody>
      </p:sp>
      <p:sp>
        <p:nvSpPr>
          <p:cNvPr id="17" name="Text 15"/>
          <p:cNvSpPr/>
          <p:nvPr/>
        </p:nvSpPr>
        <p:spPr>
          <a:xfrm>
            <a:off x="8641080" y="1353312"/>
            <a:ext cx="2880360" cy="347472"/>
          </a:xfrm>
          <a:prstGeom prst="rect">
            <a:avLst/>
          </a:prstGeom>
          <a:noFill/>
          <a:ln/>
        </p:spPr>
        <p:txBody>
          <a:bodyPr wrap="square" lIns="0" tIns="0" rIns="0" bIns="0" rtlCol="0" anchor="t"/>
          <a:lstStyle/>
          <a:p>
            <a:pPr indent="0" marL="0">
              <a:buNone/>
            </a:pPr>
            <a:r>
              <a:rPr lang="en-US" sz="1020" b="1" dirty="0">
                <a:solidFill>
                  <a:srgbClr val="1B2A4A"/>
                </a:solidFill>
                <a:latin typeface="Calibri" pitchFamily="34" charset="0"/>
                <a:ea typeface="Calibri" pitchFamily="34" charset="-122"/>
                <a:cs typeface="Calibri" pitchFamily="34" charset="-120"/>
              </a:rPr>
              <a:t>BIAYA SANGAT MAHAL</a:t>
            </a:r>
            <a:endParaRPr lang="en-US" sz="1020" dirty="0"/>
          </a:p>
        </p:txBody>
      </p:sp>
      <p:sp>
        <p:nvSpPr>
          <p:cNvPr id="18" name="Text 16"/>
          <p:cNvSpPr/>
          <p:nvPr/>
        </p:nvSpPr>
        <p:spPr>
          <a:xfrm>
            <a:off x="8257032" y="1746504"/>
            <a:ext cx="3264408" cy="569214"/>
          </a:xfrm>
          <a:prstGeom prst="rect">
            <a:avLst/>
          </a:prstGeom>
          <a:noFill/>
          <a:ln/>
        </p:spPr>
        <p:txBody>
          <a:bodyPr wrap="square" lIns="0" tIns="0" rIns="0" bIns="0" rtlCol="0" anchor="t"/>
          <a:lstStyle/>
          <a:p>
            <a:pPr indent="0" marL="0">
              <a:lnSpc>
                <a:spcPct val="105000"/>
              </a:lnSpc>
              <a:buNone/>
            </a:pPr>
            <a:r>
              <a:rPr lang="en-US" sz="900" dirty="0">
                <a:solidFill>
                  <a:srgbClr val="3A4152"/>
                </a:solidFill>
                <a:latin typeface="Calibri" pitchFamily="34" charset="0"/>
                <a:ea typeface="Calibri" pitchFamily="34" charset="-122"/>
                <a:cs typeface="Calibri" pitchFamily="34" charset="-120"/>
              </a:rPr>
              <a:t>Harga lisensi OpenText expensive. Ditambah biaya implementasi yang besar (kadang sama besarnya dengan lisensi). Biaya maintenance tiap tahun 18-22% dari harga lisensi. Total 3 tahun bisa capai 1-3 juta dollar untuk organisasi enterprise.</a:t>
            </a:r>
            <a:endParaRPr lang="en-US" sz="900" dirty="0"/>
          </a:p>
        </p:txBody>
      </p:sp>
      <p:sp>
        <p:nvSpPr>
          <p:cNvPr id="19" name="Shape 17"/>
          <p:cNvSpPr/>
          <p:nvPr/>
        </p:nvSpPr>
        <p:spPr>
          <a:xfrm>
            <a:off x="502920" y="2590038"/>
            <a:ext cx="3593592" cy="1191006"/>
          </a:xfrm>
          <a:prstGeom prst="roundRect">
            <a:avLst>
              <a:gd name="adj" fmla="val 4607"/>
            </a:avLst>
          </a:prstGeom>
          <a:solidFill>
            <a:srgbClr val="EAF0F8"/>
          </a:solidFill>
          <a:ln/>
        </p:spPr>
      </p:sp>
      <p:sp>
        <p:nvSpPr>
          <p:cNvPr id="20" name="Shape 18"/>
          <p:cNvSpPr/>
          <p:nvPr/>
        </p:nvSpPr>
        <p:spPr>
          <a:xfrm>
            <a:off x="649224" y="2736342"/>
            <a:ext cx="310896" cy="310896"/>
          </a:xfrm>
          <a:prstGeom prst="ellipse">
            <a:avLst/>
          </a:prstGeom>
          <a:solidFill>
            <a:srgbClr val="1B2A4A"/>
          </a:solidFill>
          <a:ln/>
        </p:spPr>
      </p:sp>
      <p:sp>
        <p:nvSpPr>
          <p:cNvPr id="21" name="Text 19"/>
          <p:cNvSpPr/>
          <p:nvPr/>
        </p:nvSpPr>
        <p:spPr>
          <a:xfrm>
            <a:off x="649224" y="2736342"/>
            <a:ext cx="310896" cy="310896"/>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4</a:t>
            </a:r>
            <a:endParaRPr lang="en-US" sz="1100" dirty="0"/>
          </a:p>
        </p:txBody>
      </p:sp>
      <p:sp>
        <p:nvSpPr>
          <p:cNvPr id="22" name="Text 20"/>
          <p:cNvSpPr/>
          <p:nvPr/>
        </p:nvSpPr>
        <p:spPr>
          <a:xfrm>
            <a:off x="1051560" y="2708910"/>
            <a:ext cx="2880360" cy="347472"/>
          </a:xfrm>
          <a:prstGeom prst="rect">
            <a:avLst/>
          </a:prstGeom>
          <a:noFill/>
          <a:ln/>
        </p:spPr>
        <p:txBody>
          <a:bodyPr wrap="square" lIns="0" tIns="0" rIns="0" bIns="0" rtlCol="0" anchor="t"/>
          <a:lstStyle/>
          <a:p>
            <a:pPr indent="0" marL="0">
              <a:buNone/>
            </a:pPr>
            <a:r>
              <a:rPr lang="en-US" sz="1020" b="1" dirty="0">
                <a:solidFill>
                  <a:srgbClr val="1B2A4A"/>
                </a:solidFill>
                <a:latin typeface="Calibri" pitchFamily="34" charset="0"/>
                <a:ea typeface="Calibri" pitchFamily="34" charset="-122"/>
                <a:cs typeface="Calibri" pitchFamily="34" charset="-120"/>
              </a:rPr>
              <a:t>SUPPORT RESPONSIF LAMBAT</a:t>
            </a:r>
            <a:endParaRPr lang="en-US" sz="1020" dirty="0"/>
          </a:p>
        </p:txBody>
      </p:sp>
      <p:sp>
        <p:nvSpPr>
          <p:cNvPr id="23" name="Text 21"/>
          <p:cNvSpPr/>
          <p:nvPr/>
        </p:nvSpPr>
        <p:spPr>
          <a:xfrm>
            <a:off x="667512" y="3102102"/>
            <a:ext cx="3264408" cy="569214"/>
          </a:xfrm>
          <a:prstGeom prst="rect">
            <a:avLst/>
          </a:prstGeom>
          <a:noFill/>
          <a:ln/>
        </p:spPr>
        <p:txBody>
          <a:bodyPr wrap="square" lIns="0" tIns="0" rIns="0" bIns="0" rtlCol="0" anchor="t"/>
          <a:lstStyle/>
          <a:p>
            <a:pPr indent="0" marL="0">
              <a:lnSpc>
                <a:spcPct val="105000"/>
              </a:lnSpc>
              <a:buNone/>
            </a:pPr>
            <a:r>
              <a:rPr lang="en-US" sz="900" dirty="0">
                <a:solidFill>
                  <a:srgbClr val="3A4152"/>
                </a:solidFill>
                <a:latin typeface="Calibri" pitchFamily="34" charset="0"/>
                <a:ea typeface="Calibri" pitchFamily="34" charset="-122"/>
                <a:cs typeface="Calibri" pitchFamily="34" charset="-120"/>
              </a:rPr>
              <a:t>Support OpenText lambat respond. Untuk issue analysis bisa delay sampai berhari-hari. Kalau butuh priority support, harus bayar extra mahal. Limited local expertise di Indonesia.</a:t>
            </a:r>
            <a:endParaRPr lang="en-US" sz="900" dirty="0"/>
          </a:p>
        </p:txBody>
      </p:sp>
      <p:sp>
        <p:nvSpPr>
          <p:cNvPr id="24" name="Shape 22"/>
          <p:cNvSpPr/>
          <p:nvPr/>
        </p:nvSpPr>
        <p:spPr>
          <a:xfrm>
            <a:off x="4297680" y="2590038"/>
            <a:ext cx="3593592" cy="1191006"/>
          </a:xfrm>
          <a:prstGeom prst="roundRect">
            <a:avLst>
              <a:gd name="adj" fmla="val 4607"/>
            </a:avLst>
          </a:prstGeom>
          <a:solidFill>
            <a:srgbClr val="EAF0F8"/>
          </a:solidFill>
          <a:ln/>
        </p:spPr>
      </p:sp>
      <p:sp>
        <p:nvSpPr>
          <p:cNvPr id="25" name="Shape 23"/>
          <p:cNvSpPr/>
          <p:nvPr/>
        </p:nvSpPr>
        <p:spPr>
          <a:xfrm>
            <a:off x="4443984" y="2736342"/>
            <a:ext cx="310896" cy="310896"/>
          </a:xfrm>
          <a:prstGeom prst="ellipse">
            <a:avLst/>
          </a:prstGeom>
          <a:solidFill>
            <a:srgbClr val="1B2A4A"/>
          </a:solidFill>
          <a:ln/>
        </p:spPr>
      </p:sp>
      <p:sp>
        <p:nvSpPr>
          <p:cNvPr id="26" name="Text 24"/>
          <p:cNvSpPr/>
          <p:nvPr/>
        </p:nvSpPr>
        <p:spPr>
          <a:xfrm>
            <a:off x="4443984" y="2736342"/>
            <a:ext cx="310896" cy="310896"/>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5</a:t>
            </a:r>
            <a:endParaRPr lang="en-US" sz="1100" dirty="0"/>
          </a:p>
        </p:txBody>
      </p:sp>
      <p:sp>
        <p:nvSpPr>
          <p:cNvPr id="27" name="Text 25"/>
          <p:cNvSpPr/>
          <p:nvPr/>
        </p:nvSpPr>
        <p:spPr>
          <a:xfrm>
            <a:off x="4846320" y="2708910"/>
            <a:ext cx="2880360" cy="347472"/>
          </a:xfrm>
          <a:prstGeom prst="rect">
            <a:avLst/>
          </a:prstGeom>
          <a:noFill/>
          <a:ln/>
        </p:spPr>
        <p:txBody>
          <a:bodyPr wrap="square" lIns="0" tIns="0" rIns="0" bIns="0" rtlCol="0" anchor="t"/>
          <a:lstStyle/>
          <a:p>
            <a:pPr indent="0" marL="0">
              <a:buNone/>
            </a:pPr>
            <a:r>
              <a:rPr lang="en-US" sz="1020" b="1" dirty="0">
                <a:solidFill>
                  <a:srgbClr val="1B2A4A"/>
                </a:solidFill>
                <a:latin typeface="Calibri" pitchFamily="34" charset="0"/>
                <a:ea typeface="Calibri" pitchFamily="34" charset="-122"/>
                <a:cs typeface="Calibri" pitchFamily="34" charset="-120"/>
              </a:rPr>
              <a:t>CHARACTER ENCODING MASALAH</a:t>
            </a:r>
            <a:endParaRPr lang="en-US" sz="1020" dirty="0"/>
          </a:p>
        </p:txBody>
      </p:sp>
      <p:sp>
        <p:nvSpPr>
          <p:cNvPr id="28" name="Text 26"/>
          <p:cNvSpPr/>
          <p:nvPr/>
        </p:nvSpPr>
        <p:spPr>
          <a:xfrm>
            <a:off x="4462272" y="3102102"/>
            <a:ext cx="3264408" cy="569214"/>
          </a:xfrm>
          <a:prstGeom prst="rect">
            <a:avLst/>
          </a:prstGeom>
          <a:noFill/>
          <a:ln/>
        </p:spPr>
        <p:txBody>
          <a:bodyPr wrap="square" lIns="0" tIns="0" rIns="0" bIns="0" rtlCol="0" anchor="t"/>
          <a:lstStyle/>
          <a:p>
            <a:pPr indent="0" marL="0">
              <a:lnSpc>
                <a:spcPct val="105000"/>
              </a:lnSpc>
              <a:buNone/>
            </a:pPr>
            <a:r>
              <a:rPr lang="en-US" sz="900" dirty="0">
                <a:solidFill>
                  <a:srgbClr val="3A4152"/>
                </a:solidFill>
                <a:latin typeface="Calibri" pitchFamily="34" charset="0"/>
                <a:ea typeface="Calibri" pitchFamily="34" charset="-122"/>
                <a:cs typeface="Calibri" pitchFamily="34" charset="-120"/>
              </a:rPr>
              <a:t>OpenText hanya support ASCII characters untuk beberapa fungsi (terutama WebDAV). Karakter double-byte (Cina, Jepang, Korea) tidak support. User dengan nama special character bisa tidak bisa login.</a:t>
            </a:r>
            <a:endParaRPr lang="en-US" sz="900" dirty="0"/>
          </a:p>
        </p:txBody>
      </p:sp>
      <p:sp>
        <p:nvSpPr>
          <p:cNvPr id="29" name="Shape 27"/>
          <p:cNvSpPr/>
          <p:nvPr/>
        </p:nvSpPr>
        <p:spPr>
          <a:xfrm>
            <a:off x="8092440" y="2590038"/>
            <a:ext cx="3593592" cy="1191006"/>
          </a:xfrm>
          <a:prstGeom prst="roundRect">
            <a:avLst>
              <a:gd name="adj" fmla="val 4607"/>
            </a:avLst>
          </a:prstGeom>
          <a:solidFill>
            <a:srgbClr val="EAF0F8"/>
          </a:solidFill>
          <a:ln/>
        </p:spPr>
      </p:sp>
      <p:sp>
        <p:nvSpPr>
          <p:cNvPr id="30" name="Shape 28"/>
          <p:cNvSpPr/>
          <p:nvPr/>
        </p:nvSpPr>
        <p:spPr>
          <a:xfrm>
            <a:off x="8238744" y="2736342"/>
            <a:ext cx="310896" cy="310896"/>
          </a:xfrm>
          <a:prstGeom prst="ellipse">
            <a:avLst/>
          </a:prstGeom>
          <a:solidFill>
            <a:srgbClr val="1B2A4A"/>
          </a:solidFill>
          <a:ln/>
        </p:spPr>
      </p:sp>
      <p:sp>
        <p:nvSpPr>
          <p:cNvPr id="31" name="Text 29"/>
          <p:cNvSpPr/>
          <p:nvPr/>
        </p:nvSpPr>
        <p:spPr>
          <a:xfrm>
            <a:off x="8238744" y="2736342"/>
            <a:ext cx="310896" cy="310896"/>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6</a:t>
            </a:r>
            <a:endParaRPr lang="en-US" sz="1100" dirty="0"/>
          </a:p>
        </p:txBody>
      </p:sp>
      <p:sp>
        <p:nvSpPr>
          <p:cNvPr id="32" name="Text 30"/>
          <p:cNvSpPr/>
          <p:nvPr/>
        </p:nvSpPr>
        <p:spPr>
          <a:xfrm>
            <a:off x="8641080" y="2708910"/>
            <a:ext cx="2880360" cy="347472"/>
          </a:xfrm>
          <a:prstGeom prst="rect">
            <a:avLst/>
          </a:prstGeom>
          <a:noFill/>
          <a:ln/>
        </p:spPr>
        <p:txBody>
          <a:bodyPr wrap="square" lIns="0" tIns="0" rIns="0" bIns="0" rtlCol="0" anchor="t"/>
          <a:lstStyle/>
          <a:p>
            <a:pPr indent="0" marL="0">
              <a:buNone/>
            </a:pPr>
            <a:r>
              <a:rPr lang="en-US" sz="1020" b="1" dirty="0">
                <a:solidFill>
                  <a:srgbClr val="1B2A4A"/>
                </a:solidFill>
                <a:latin typeface="Calibri" pitchFamily="34" charset="0"/>
                <a:ea typeface="Calibri" pitchFamily="34" charset="-122"/>
                <a:cs typeface="Calibri" pitchFamily="34" charset="-120"/>
              </a:rPr>
              <a:t>BROWSER SUPPORT KETINGGALAN</a:t>
            </a:r>
            <a:endParaRPr lang="en-US" sz="1020" dirty="0"/>
          </a:p>
        </p:txBody>
      </p:sp>
      <p:sp>
        <p:nvSpPr>
          <p:cNvPr id="33" name="Text 31"/>
          <p:cNvSpPr/>
          <p:nvPr/>
        </p:nvSpPr>
        <p:spPr>
          <a:xfrm>
            <a:off x="8257032" y="3102102"/>
            <a:ext cx="3264408" cy="569214"/>
          </a:xfrm>
          <a:prstGeom prst="rect">
            <a:avLst/>
          </a:prstGeom>
          <a:noFill/>
          <a:ln/>
        </p:spPr>
        <p:txBody>
          <a:bodyPr wrap="square" lIns="0" tIns="0" rIns="0" bIns="0" rtlCol="0" anchor="t"/>
          <a:lstStyle/>
          <a:p>
            <a:pPr indent="0" marL="0">
              <a:lnSpc>
                <a:spcPct val="105000"/>
              </a:lnSpc>
              <a:buNone/>
            </a:pPr>
            <a:r>
              <a:rPr lang="en-US" sz="900" dirty="0">
                <a:solidFill>
                  <a:srgbClr val="3A4152"/>
                </a:solidFill>
                <a:latin typeface="Calibri" pitchFamily="34" charset="0"/>
                <a:ea typeface="Calibri" pitchFamily="34" charset="-122"/>
                <a:cs typeface="Calibri" pitchFamily="34" charset="-120"/>
              </a:rPr>
              <a:t>Plugin NPAPI OpenText sudah deprecated di browser modern (Firefox 52+, Chrome 45+, Safari 12+). Beberapa fitur Edit-in-Place tidak bisa dipakai di browser terbaru. Butuh update terus atau pakai browser lama.</a:t>
            </a:r>
            <a:endParaRPr lang="en-US" sz="900" dirty="0"/>
          </a:p>
        </p:txBody>
      </p:sp>
      <p:sp>
        <p:nvSpPr>
          <p:cNvPr id="34" name="Shape 32"/>
          <p:cNvSpPr/>
          <p:nvPr/>
        </p:nvSpPr>
        <p:spPr>
          <a:xfrm>
            <a:off x="502920" y="3945636"/>
            <a:ext cx="3593592" cy="1191006"/>
          </a:xfrm>
          <a:prstGeom prst="roundRect">
            <a:avLst>
              <a:gd name="adj" fmla="val 4607"/>
            </a:avLst>
          </a:prstGeom>
          <a:solidFill>
            <a:srgbClr val="EAF0F8"/>
          </a:solidFill>
          <a:ln/>
        </p:spPr>
      </p:sp>
      <p:sp>
        <p:nvSpPr>
          <p:cNvPr id="35" name="Shape 33"/>
          <p:cNvSpPr/>
          <p:nvPr/>
        </p:nvSpPr>
        <p:spPr>
          <a:xfrm>
            <a:off x="649224" y="4091940"/>
            <a:ext cx="310896" cy="310896"/>
          </a:xfrm>
          <a:prstGeom prst="ellipse">
            <a:avLst/>
          </a:prstGeom>
          <a:solidFill>
            <a:srgbClr val="1B2A4A"/>
          </a:solidFill>
          <a:ln/>
        </p:spPr>
      </p:sp>
      <p:sp>
        <p:nvSpPr>
          <p:cNvPr id="36" name="Text 34"/>
          <p:cNvSpPr/>
          <p:nvPr/>
        </p:nvSpPr>
        <p:spPr>
          <a:xfrm>
            <a:off x="649224" y="4091940"/>
            <a:ext cx="310896" cy="310896"/>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7</a:t>
            </a:r>
            <a:endParaRPr lang="en-US" sz="1100" dirty="0"/>
          </a:p>
        </p:txBody>
      </p:sp>
      <p:sp>
        <p:nvSpPr>
          <p:cNvPr id="37" name="Text 35"/>
          <p:cNvSpPr/>
          <p:nvPr/>
        </p:nvSpPr>
        <p:spPr>
          <a:xfrm>
            <a:off x="1051560" y="4064508"/>
            <a:ext cx="2880360" cy="347472"/>
          </a:xfrm>
          <a:prstGeom prst="rect">
            <a:avLst/>
          </a:prstGeom>
          <a:noFill/>
          <a:ln/>
        </p:spPr>
        <p:txBody>
          <a:bodyPr wrap="square" lIns="0" tIns="0" rIns="0" bIns="0" rtlCol="0" anchor="t"/>
          <a:lstStyle/>
          <a:p>
            <a:pPr indent="0" marL="0">
              <a:buNone/>
            </a:pPr>
            <a:r>
              <a:rPr lang="en-US" sz="1020" b="1" dirty="0">
                <a:solidFill>
                  <a:srgbClr val="1B2A4A"/>
                </a:solidFill>
                <a:latin typeface="Calibri" pitchFamily="34" charset="0"/>
                <a:ea typeface="Calibri" pitchFamily="34" charset="-122"/>
                <a:cs typeface="Calibri" pitchFamily="34" charset="-120"/>
              </a:rPr>
              <a:t>MOBILE EXPERIENCE JELEK</a:t>
            </a:r>
            <a:endParaRPr lang="en-US" sz="1020" dirty="0"/>
          </a:p>
        </p:txBody>
      </p:sp>
      <p:sp>
        <p:nvSpPr>
          <p:cNvPr id="38" name="Text 36"/>
          <p:cNvSpPr/>
          <p:nvPr/>
        </p:nvSpPr>
        <p:spPr>
          <a:xfrm>
            <a:off x="667512" y="4457700"/>
            <a:ext cx="3264408" cy="569214"/>
          </a:xfrm>
          <a:prstGeom prst="rect">
            <a:avLst/>
          </a:prstGeom>
          <a:noFill/>
          <a:ln/>
        </p:spPr>
        <p:txBody>
          <a:bodyPr wrap="square" lIns="0" tIns="0" rIns="0" bIns="0" rtlCol="0" anchor="t"/>
          <a:lstStyle/>
          <a:p>
            <a:pPr indent="0" marL="0">
              <a:lnSpc>
                <a:spcPct val="105000"/>
              </a:lnSpc>
              <a:buNone/>
            </a:pPr>
            <a:r>
              <a:rPr lang="en-US" sz="900" dirty="0">
                <a:solidFill>
                  <a:srgbClr val="3A4152"/>
                </a:solidFill>
                <a:latin typeface="Calibri" pitchFamily="34" charset="0"/>
                <a:ea typeface="Calibri" pitchFamily="34" charset="-122"/>
                <a:cs typeface="Calibri" pitchFamily="34" charset="-120"/>
              </a:rPr>
              <a:t>Aplikasi mobile OpenText feature-nya limited dibanding desktop. Tidak dioptimalkan untuk mobile users. Experience kalah jauh dari kompetitor yang mobile-first.</a:t>
            </a:r>
            <a:endParaRPr lang="en-US" sz="900" dirty="0"/>
          </a:p>
        </p:txBody>
      </p:sp>
      <p:sp>
        <p:nvSpPr>
          <p:cNvPr id="39" name="Shape 37"/>
          <p:cNvSpPr/>
          <p:nvPr/>
        </p:nvSpPr>
        <p:spPr>
          <a:xfrm>
            <a:off x="4297680" y="3945636"/>
            <a:ext cx="3593592" cy="1191006"/>
          </a:xfrm>
          <a:prstGeom prst="roundRect">
            <a:avLst>
              <a:gd name="adj" fmla="val 4607"/>
            </a:avLst>
          </a:prstGeom>
          <a:solidFill>
            <a:srgbClr val="EAF0F8"/>
          </a:solidFill>
          <a:ln/>
        </p:spPr>
      </p:sp>
      <p:sp>
        <p:nvSpPr>
          <p:cNvPr id="40" name="Shape 38"/>
          <p:cNvSpPr/>
          <p:nvPr/>
        </p:nvSpPr>
        <p:spPr>
          <a:xfrm>
            <a:off x="4443984" y="4091940"/>
            <a:ext cx="310896" cy="310896"/>
          </a:xfrm>
          <a:prstGeom prst="ellipse">
            <a:avLst/>
          </a:prstGeom>
          <a:solidFill>
            <a:srgbClr val="1B2A4A"/>
          </a:solidFill>
          <a:ln/>
        </p:spPr>
      </p:sp>
      <p:sp>
        <p:nvSpPr>
          <p:cNvPr id="41" name="Text 39"/>
          <p:cNvSpPr/>
          <p:nvPr/>
        </p:nvSpPr>
        <p:spPr>
          <a:xfrm>
            <a:off x="4443984" y="4091940"/>
            <a:ext cx="310896" cy="310896"/>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8</a:t>
            </a:r>
            <a:endParaRPr lang="en-US" sz="1100" dirty="0"/>
          </a:p>
        </p:txBody>
      </p:sp>
      <p:sp>
        <p:nvSpPr>
          <p:cNvPr id="42" name="Text 40"/>
          <p:cNvSpPr/>
          <p:nvPr/>
        </p:nvSpPr>
        <p:spPr>
          <a:xfrm>
            <a:off x="4846320" y="4064508"/>
            <a:ext cx="2880360" cy="347472"/>
          </a:xfrm>
          <a:prstGeom prst="rect">
            <a:avLst/>
          </a:prstGeom>
          <a:noFill/>
          <a:ln/>
        </p:spPr>
        <p:txBody>
          <a:bodyPr wrap="square" lIns="0" tIns="0" rIns="0" bIns="0" rtlCol="0" anchor="t"/>
          <a:lstStyle/>
          <a:p>
            <a:pPr indent="0" marL="0">
              <a:buNone/>
            </a:pPr>
            <a:r>
              <a:rPr lang="en-US" sz="1020" b="1" dirty="0">
                <a:solidFill>
                  <a:srgbClr val="1B2A4A"/>
                </a:solidFill>
                <a:latin typeface="Calibri" pitchFamily="34" charset="0"/>
                <a:ea typeface="Calibri" pitchFamily="34" charset="-122"/>
                <a:cs typeface="Calibri" pitchFamily="34" charset="-120"/>
              </a:rPr>
              <a:t>CUSTOM DEVELOPMENT WAJIB</a:t>
            </a:r>
            <a:endParaRPr lang="en-US" sz="1020" dirty="0"/>
          </a:p>
        </p:txBody>
      </p:sp>
      <p:sp>
        <p:nvSpPr>
          <p:cNvPr id="43" name="Text 41"/>
          <p:cNvSpPr/>
          <p:nvPr/>
        </p:nvSpPr>
        <p:spPr>
          <a:xfrm>
            <a:off x="4462272" y="4457700"/>
            <a:ext cx="3264408" cy="569214"/>
          </a:xfrm>
          <a:prstGeom prst="rect">
            <a:avLst/>
          </a:prstGeom>
          <a:noFill/>
          <a:ln/>
        </p:spPr>
        <p:txBody>
          <a:bodyPr wrap="square" lIns="0" tIns="0" rIns="0" bIns="0" rtlCol="0" anchor="t"/>
          <a:lstStyle/>
          <a:p>
            <a:pPr indent="0" marL="0">
              <a:lnSpc>
                <a:spcPct val="105000"/>
              </a:lnSpc>
              <a:buNone/>
            </a:pPr>
            <a:r>
              <a:rPr lang="en-US" sz="900" dirty="0">
                <a:solidFill>
                  <a:srgbClr val="3A4152"/>
                </a:solidFill>
                <a:latin typeface="Calibri" pitchFamily="34" charset="0"/>
                <a:ea typeface="Calibri" pitchFamily="34" charset="-122"/>
                <a:cs typeface="Calibri" pitchFamily="34" charset="-120"/>
              </a:rPr>
              <a:t>Out-of-box features OpenText hanya cover 60-70% kebutuhan bisnis. Perlu custom development untuk 30-40% lainnya. Ini nambahin cost dan timeline implementation.</a:t>
            </a:r>
            <a:endParaRPr lang="en-US" sz="900" dirty="0"/>
          </a:p>
        </p:txBody>
      </p:sp>
      <p:sp>
        <p:nvSpPr>
          <p:cNvPr id="44" name="Shape 42"/>
          <p:cNvSpPr/>
          <p:nvPr/>
        </p:nvSpPr>
        <p:spPr>
          <a:xfrm>
            <a:off x="8092440" y="3945636"/>
            <a:ext cx="3593592" cy="1191006"/>
          </a:xfrm>
          <a:prstGeom prst="roundRect">
            <a:avLst>
              <a:gd name="adj" fmla="val 4607"/>
            </a:avLst>
          </a:prstGeom>
          <a:solidFill>
            <a:srgbClr val="EAF0F8"/>
          </a:solidFill>
          <a:ln/>
        </p:spPr>
      </p:sp>
      <p:sp>
        <p:nvSpPr>
          <p:cNvPr id="45" name="Shape 43"/>
          <p:cNvSpPr/>
          <p:nvPr/>
        </p:nvSpPr>
        <p:spPr>
          <a:xfrm>
            <a:off x="8238744" y="4091940"/>
            <a:ext cx="310896" cy="310896"/>
          </a:xfrm>
          <a:prstGeom prst="ellipse">
            <a:avLst/>
          </a:prstGeom>
          <a:solidFill>
            <a:srgbClr val="1B2A4A"/>
          </a:solidFill>
          <a:ln/>
        </p:spPr>
      </p:sp>
      <p:sp>
        <p:nvSpPr>
          <p:cNvPr id="46" name="Text 44"/>
          <p:cNvSpPr/>
          <p:nvPr/>
        </p:nvSpPr>
        <p:spPr>
          <a:xfrm>
            <a:off x="8238744" y="4091940"/>
            <a:ext cx="310896" cy="310896"/>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9</a:t>
            </a:r>
            <a:endParaRPr lang="en-US" sz="1100" dirty="0"/>
          </a:p>
        </p:txBody>
      </p:sp>
      <p:sp>
        <p:nvSpPr>
          <p:cNvPr id="47" name="Text 45"/>
          <p:cNvSpPr/>
          <p:nvPr/>
        </p:nvSpPr>
        <p:spPr>
          <a:xfrm>
            <a:off x="8641080" y="4064508"/>
            <a:ext cx="2880360" cy="347472"/>
          </a:xfrm>
          <a:prstGeom prst="rect">
            <a:avLst/>
          </a:prstGeom>
          <a:noFill/>
          <a:ln/>
        </p:spPr>
        <p:txBody>
          <a:bodyPr wrap="square" lIns="0" tIns="0" rIns="0" bIns="0" rtlCol="0" anchor="t"/>
          <a:lstStyle/>
          <a:p>
            <a:pPr indent="0" marL="0">
              <a:buNone/>
            </a:pPr>
            <a:r>
              <a:rPr lang="en-US" sz="1020" b="1" dirty="0">
                <a:solidFill>
                  <a:srgbClr val="1B2A4A"/>
                </a:solidFill>
                <a:latin typeface="Calibri" pitchFamily="34" charset="0"/>
                <a:ea typeface="Calibri" pitchFamily="34" charset="-122"/>
                <a:cs typeface="Calibri" pitchFamily="34" charset="-120"/>
              </a:rPr>
              <a:t>ARCHITECTURE TERLALU KOMPLEKS</a:t>
            </a:r>
            <a:endParaRPr lang="en-US" sz="1020" dirty="0"/>
          </a:p>
        </p:txBody>
      </p:sp>
      <p:sp>
        <p:nvSpPr>
          <p:cNvPr id="48" name="Text 46"/>
          <p:cNvSpPr/>
          <p:nvPr/>
        </p:nvSpPr>
        <p:spPr>
          <a:xfrm>
            <a:off x="8257032" y="4457700"/>
            <a:ext cx="3264408" cy="569214"/>
          </a:xfrm>
          <a:prstGeom prst="rect">
            <a:avLst/>
          </a:prstGeom>
          <a:noFill/>
          <a:ln/>
        </p:spPr>
        <p:txBody>
          <a:bodyPr wrap="square" lIns="0" tIns="0" rIns="0" bIns="0" rtlCol="0" anchor="t"/>
          <a:lstStyle/>
          <a:p>
            <a:pPr indent="0" marL="0">
              <a:lnSpc>
                <a:spcPct val="105000"/>
              </a:lnSpc>
              <a:buNone/>
            </a:pPr>
            <a:r>
              <a:rPr lang="en-US" sz="900" dirty="0">
                <a:solidFill>
                  <a:srgbClr val="3A4152"/>
                </a:solidFill>
                <a:latin typeface="Calibri" pitchFamily="34" charset="0"/>
                <a:ea typeface="Calibri" pitchFamily="34" charset="-122"/>
                <a:cs typeface="Calibri" pitchFamily="34" charset="-120"/>
              </a:rPr>
              <a:t>OpenText punya banyak module dan component yang mesti diatur terpisah. Banyak konfigurasi dan customization option. Kompleksitas ini bikin sulit untuk simple implementation.</a:t>
            </a:r>
            <a:endParaRPr lang="en-US" sz="900" dirty="0"/>
          </a:p>
        </p:txBody>
      </p:sp>
      <p:sp>
        <p:nvSpPr>
          <p:cNvPr id="49" name="Shape 47"/>
          <p:cNvSpPr/>
          <p:nvPr/>
        </p:nvSpPr>
        <p:spPr>
          <a:xfrm>
            <a:off x="502920" y="5301234"/>
            <a:ext cx="3593592" cy="1191006"/>
          </a:xfrm>
          <a:prstGeom prst="roundRect">
            <a:avLst>
              <a:gd name="adj" fmla="val 4607"/>
            </a:avLst>
          </a:prstGeom>
          <a:solidFill>
            <a:srgbClr val="EAF0F8"/>
          </a:solidFill>
          <a:ln/>
        </p:spPr>
      </p:sp>
      <p:sp>
        <p:nvSpPr>
          <p:cNvPr id="50" name="Shape 48"/>
          <p:cNvSpPr/>
          <p:nvPr/>
        </p:nvSpPr>
        <p:spPr>
          <a:xfrm>
            <a:off x="649224" y="5447538"/>
            <a:ext cx="310896" cy="310896"/>
          </a:xfrm>
          <a:prstGeom prst="ellipse">
            <a:avLst/>
          </a:prstGeom>
          <a:solidFill>
            <a:srgbClr val="1B2A4A"/>
          </a:solidFill>
          <a:ln/>
        </p:spPr>
      </p:sp>
      <p:sp>
        <p:nvSpPr>
          <p:cNvPr id="51" name="Text 49"/>
          <p:cNvSpPr/>
          <p:nvPr/>
        </p:nvSpPr>
        <p:spPr>
          <a:xfrm>
            <a:off x="649224" y="5447538"/>
            <a:ext cx="310896" cy="310896"/>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10</a:t>
            </a:r>
            <a:endParaRPr lang="en-US" sz="1100" dirty="0"/>
          </a:p>
        </p:txBody>
      </p:sp>
      <p:sp>
        <p:nvSpPr>
          <p:cNvPr id="52" name="Text 50"/>
          <p:cNvSpPr/>
          <p:nvPr/>
        </p:nvSpPr>
        <p:spPr>
          <a:xfrm>
            <a:off x="1051560" y="5420106"/>
            <a:ext cx="2880360" cy="347472"/>
          </a:xfrm>
          <a:prstGeom prst="rect">
            <a:avLst/>
          </a:prstGeom>
          <a:noFill/>
          <a:ln/>
        </p:spPr>
        <p:txBody>
          <a:bodyPr wrap="square" lIns="0" tIns="0" rIns="0" bIns="0" rtlCol="0" anchor="t"/>
          <a:lstStyle/>
          <a:p>
            <a:pPr indent="0" marL="0">
              <a:buNone/>
            </a:pPr>
            <a:r>
              <a:rPr lang="en-US" sz="1020" b="1" dirty="0">
                <a:solidFill>
                  <a:srgbClr val="1B2A4A"/>
                </a:solidFill>
                <a:latin typeface="Calibri" pitchFamily="34" charset="0"/>
                <a:ea typeface="Calibri" pitchFamily="34" charset="-122"/>
                <a:cs typeface="Calibri" pitchFamily="34" charset="-120"/>
              </a:rPr>
              <a:t>VERSION SUPPORT STRICT</a:t>
            </a:r>
            <a:endParaRPr lang="en-US" sz="1020" dirty="0"/>
          </a:p>
        </p:txBody>
      </p:sp>
      <p:sp>
        <p:nvSpPr>
          <p:cNvPr id="53" name="Text 51"/>
          <p:cNvSpPr/>
          <p:nvPr/>
        </p:nvSpPr>
        <p:spPr>
          <a:xfrm>
            <a:off x="667512" y="5813298"/>
            <a:ext cx="3264408" cy="569214"/>
          </a:xfrm>
          <a:prstGeom prst="rect">
            <a:avLst/>
          </a:prstGeom>
          <a:noFill/>
          <a:ln/>
        </p:spPr>
        <p:txBody>
          <a:bodyPr wrap="square" lIns="0" tIns="0" rIns="0" bIns="0" rtlCol="0" anchor="t"/>
          <a:lstStyle/>
          <a:p>
            <a:pPr indent="0" marL="0">
              <a:lnSpc>
                <a:spcPct val="105000"/>
              </a:lnSpc>
              <a:buNone/>
            </a:pPr>
            <a:r>
              <a:rPr lang="en-US" sz="900" dirty="0">
                <a:solidFill>
                  <a:srgbClr val="3A4152"/>
                </a:solidFill>
                <a:latin typeface="Calibri" pitchFamily="34" charset="0"/>
                <a:ea typeface="Calibri" pitchFamily="34" charset="-122"/>
                <a:cs typeface="Calibri" pitchFamily="34" charset="-120"/>
              </a:rPr>
              <a:t>OpenText ketat banget soal version support. Kalau pakai version lama yang tidak supported, harus bayar extended support fee. Ada pressure untuk upgrade terus menerus.</a:t>
            </a:r>
            <a:endParaRPr lang="en-US" sz="900" dirty="0"/>
          </a:p>
        </p:txBody>
      </p:sp>
      <p:sp>
        <p:nvSpPr>
          <p:cNvPr id="54" name="Shape 52"/>
          <p:cNvSpPr/>
          <p:nvPr/>
        </p:nvSpPr>
        <p:spPr>
          <a:xfrm>
            <a:off x="4297680" y="5301234"/>
            <a:ext cx="3593592" cy="1191006"/>
          </a:xfrm>
          <a:prstGeom prst="roundRect">
            <a:avLst>
              <a:gd name="adj" fmla="val 4607"/>
            </a:avLst>
          </a:prstGeom>
          <a:solidFill>
            <a:srgbClr val="EAF0F8"/>
          </a:solidFill>
          <a:ln/>
        </p:spPr>
      </p:sp>
      <p:sp>
        <p:nvSpPr>
          <p:cNvPr id="55" name="Shape 53"/>
          <p:cNvSpPr/>
          <p:nvPr/>
        </p:nvSpPr>
        <p:spPr>
          <a:xfrm>
            <a:off x="4443984" y="5447538"/>
            <a:ext cx="310896" cy="310896"/>
          </a:xfrm>
          <a:prstGeom prst="ellipse">
            <a:avLst/>
          </a:prstGeom>
          <a:solidFill>
            <a:srgbClr val="1B2A4A"/>
          </a:solidFill>
          <a:ln/>
        </p:spPr>
      </p:sp>
      <p:sp>
        <p:nvSpPr>
          <p:cNvPr id="56" name="Text 54"/>
          <p:cNvSpPr/>
          <p:nvPr/>
        </p:nvSpPr>
        <p:spPr>
          <a:xfrm>
            <a:off x="4443984" y="5447538"/>
            <a:ext cx="310896" cy="310896"/>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11</a:t>
            </a:r>
            <a:endParaRPr lang="en-US" sz="1100" dirty="0"/>
          </a:p>
        </p:txBody>
      </p:sp>
      <p:sp>
        <p:nvSpPr>
          <p:cNvPr id="57" name="Text 55"/>
          <p:cNvSpPr/>
          <p:nvPr/>
        </p:nvSpPr>
        <p:spPr>
          <a:xfrm>
            <a:off x="4846320" y="5420106"/>
            <a:ext cx="2880360" cy="347472"/>
          </a:xfrm>
          <a:prstGeom prst="rect">
            <a:avLst/>
          </a:prstGeom>
          <a:noFill/>
          <a:ln/>
        </p:spPr>
        <p:txBody>
          <a:bodyPr wrap="square" lIns="0" tIns="0" rIns="0" bIns="0" rtlCol="0" anchor="t"/>
          <a:lstStyle/>
          <a:p>
            <a:pPr indent="0" marL="0">
              <a:buNone/>
            </a:pPr>
            <a:r>
              <a:rPr lang="en-US" sz="1020" b="1" dirty="0">
                <a:solidFill>
                  <a:srgbClr val="1B2A4A"/>
                </a:solidFill>
                <a:latin typeface="Calibri" pitchFamily="34" charset="0"/>
                <a:ea typeface="Calibri" pitchFamily="34" charset="-122"/>
                <a:cs typeface="Calibri" pitchFamily="34" charset="-120"/>
              </a:rPr>
              <a:t>INTEGRASI TERBATAS UNTUK BEBERAPA SYSTEM</a:t>
            </a:r>
            <a:endParaRPr lang="en-US" sz="1020" dirty="0"/>
          </a:p>
        </p:txBody>
      </p:sp>
      <p:sp>
        <p:nvSpPr>
          <p:cNvPr id="58" name="Text 56"/>
          <p:cNvSpPr/>
          <p:nvPr/>
        </p:nvSpPr>
        <p:spPr>
          <a:xfrm>
            <a:off x="4462272" y="5813298"/>
            <a:ext cx="3264408" cy="569214"/>
          </a:xfrm>
          <a:prstGeom prst="rect">
            <a:avLst/>
          </a:prstGeom>
          <a:noFill/>
          <a:ln/>
        </p:spPr>
        <p:txBody>
          <a:bodyPr wrap="square" lIns="0" tIns="0" rIns="0" bIns="0" rtlCol="0" anchor="t"/>
          <a:lstStyle/>
          <a:p>
            <a:pPr indent="0" marL="0">
              <a:lnSpc>
                <a:spcPct val="105000"/>
              </a:lnSpc>
              <a:buNone/>
            </a:pPr>
            <a:r>
              <a:rPr lang="en-US" sz="900" dirty="0">
                <a:solidFill>
                  <a:srgbClr val="3A4152"/>
                </a:solidFill>
                <a:latin typeface="Calibri" pitchFamily="34" charset="0"/>
                <a:ea typeface="Calibri" pitchFamily="34" charset="-122"/>
                <a:cs typeface="Calibri" pitchFamily="34" charset="-120"/>
              </a:rPr>
              <a:t>Meskipun OpenText advertise 500+ integrations, untuk system tertentu ada limitation atau perlu custom integration. Integration dengan system lama bisa complicated dan butuh consultant.</a:t>
            </a:r>
            <a:endParaRPr lang="en-US" sz="900" dirty="0"/>
          </a:p>
        </p:txBody>
      </p:sp>
      <p:sp>
        <p:nvSpPr>
          <p:cNvPr id="59" name="Shape 57"/>
          <p:cNvSpPr/>
          <p:nvPr/>
        </p:nvSpPr>
        <p:spPr>
          <a:xfrm>
            <a:off x="8092440" y="5301234"/>
            <a:ext cx="3593592" cy="1191006"/>
          </a:xfrm>
          <a:prstGeom prst="roundRect">
            <a:avLst>
              <a:gd name="adj" fmla="val 4607"/>
            </a:avLst>
          </a:prstGeom>
          <a:solidFill>
            <a:srgbClr val="EAF0F8"/>
          </a:solidFill>
          <a:ln/>
        </p:spPr>
      </p:sp>
      <p:sp>
        <p:nvSpPr>
          <p:cNvPr id="60" name="Shape 58"/>
          <p:cNvSpPr/>
          <p:nvPr/>
        </p:nvSpPr>
        <p:spPr>
          <a:xfrm>
            <a:off x="8238744" y="5447538"/>
            <a:ext cx="310896" cy="310896"/>
          </a:xfrm>
          <a:prstGeom prst="ellipse">
            <a:avLst/>
          </a:prstGeom>
          <a:solidFill>
            <a:srgbClr val="1B2A4A"/>
          </a:solidFill>
          <a:ln/>
        </p:spPr>
      </p:sp>
      <p:sp>
        <p:nvSpPr>
          <p:cNvPr id="61" name="Text 59"/>
          <p:cNvSpPr/>
          <p:nvPr/>
        </p:nvSpPr>
        <p:spPr>
          <a:xfrm>
            <a:off x="8238744" y="5447538"/>
            <a:ext cx="310896" cy="310896"/>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12</a:t>
            </a:r>
            <a:endParaRPr lang="en-US" sz="1100" dirty="0"/>
          </a:p>
        </p:txBody>
      </p:sp>
      <p:sp>
        <p:nvSpPr>
          <p:cNvPr id="62" name="Text 60"/>
          <p:cNvSpPr/>
          <p:nvPr/>
        </p:nvSpPr>
        <p:spPr>
          <a:xfrm>
            <a:off x="8641080" y="5420106"/>
            <a:ext cx="2880360" cy="347472"/>
          </a:xfrm>
          <a:prstGeom prst="rect">
            <a:avLst/>
          </a:prstGeom>
          <a:noFill/>
          <a:ln/>
        </p:spPr>
        <p:txBody>
          <a:bodyPr wrap="square" lIns="0" tIns="0" rIns="0" bIns="0" rtlCol="0" anchor="t"/>
          <a:lstStyle/>
          <a:p>
            <a:pPr indent="0" marL="0">
              <a:buNone/>
            </a:pPr>
            <a:r>
              <a:rPr lang="en-US" sz="1020" b="1" dirty="0">
                <a:solidFill>
                  <a:srgbClr val="1B2A4A"/>
                </a:solidFill>
                <a:latin typeface="Calibri" pitchFamily="34" charset="0"/>
                <a:ea typeface="Calibri" pitchFamily="34" charset="-122"/>
                <a:cs typeface="Calibri" pitchFamily="34" charset="-120"/>
              </a:rPr>
              <a:t>LEARNING CURVE STEEP</a:t>
            </a:r>
            <a:endParaRPr lang="en-US" sz="1020" dirty="0"/>
          </a:p>
        </p:txBody>
      </p:sp>
      <p:sp>
        <p:nvSpPr>
          <p:cNvPr id="63" name="Text 61"/>
          <p:cNvSpPr/>
          <p:nvPr/>
        </p:nvSpPr>
        <p:spPr>
          <a:xfrm>
            <a:off x="8257032" y="5813298"/>
            <a:ext cx="3264408" cy="569214"/>
          </a:xfrm>
          <a:prstGeom prst="rect">
            <a:avLst/>
          </a:prstGeom>
          <a:noFill/>
          <a:ln/>
        </p:spPr>
        <p:txBody>
          <a:bodyPr wrap="square" lIns="0" tIns="0" rIns="0" bIns="0" rtlCol="0" anchor="t"/>
          <a:lstStyle/>
          <a:p>
            <a:pPr indent="0" marL="0">
              <a:lnSpc>
                <a:spcPct val="105000"/>
              </a:lnSpc>
              <a:buNone/>
            </a:pPr>
            <a:r>
              <a:rPr lang="en-US" sz="900" dirty="0">
                <a:solidFill>
                  <a:srgbClr val="3A4152"/>
                </a:solidFill>
                <a:latin typeface="Calibri" pitchFamily="34" charset="0"/>
                <a:ea typeface="Calibri" pitchFamily="34" charset="-122"/>
                <a:cs typeface="Calibri" pitchFamily="34" charset="-120"/>
              </a:rPr>
              <a:t>Documentation OpenText kompleks. Training mahal dan butuh waktu lama. Tim butuh expertise deep untuk master platform ini. High learning curve = high training cost dan slow adoption.</a:t>
            </a:r>
            <a:endParaRPr lang="en-US" sz="900" dirty="0"/>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name="Slide 47">
    <p:bg>
      <p:bgPr>
        <a:solidFill>
          <a:srgbClr val="1B2A4A"/>
        </a:solidFill>
      </p:bgPr>
    </p:bg>
    <p:spTree>
      <p:nvGrpSpPr>
        <p:cNvPr id="1" name=""/>
        <p:cNvGrpSpPr/>
        <p:nvPr/>
      </p:nvGrpSpPr>
      <p:grpSpPr>
        <a:xfrm>
          <a:off x="0" y="0"/>
          <a:ext cx="0" cy="0"/>
          <a:chOff x="0" y="0"/>
          <a:chExt cx="0" cy="0"/>
        </a:xfrm>
      </p:grpSpPr>
      <p:sp>
        <p:nvSpPr>
          <p:cNvPr id="2" name="Shape 0"/>
          <p:cNvSpPr/>
          <p:nvPr/>
        </p:nvSpPr>
        <p:spPr>
          <a:xfrm>
            <a:off x="9692640" y="-1463040"/>
            <a:ext cx="4114800" cy="4114800"/>
          </a:xfrm>
          <a:prstGeom prst="ellipse">
            <a:avLst/>
          </a:prstGeom>
          <a:solidFill>
            <a:srgbClr val="121D33"/>
          </a:solidFill>
          <a:ln/>
        </p:spPr>
      </p:sp>
      <p:sp>
        <p:nvSpPr>
          <p:cNvPr id="3" name="Shape 1"/>
          <p:cNvSpPr/>
          <p:nvPr/>
        </p:nvSpPr>
        <p:spPr>
          <a:xfrm>
            <a:off x="-1280160" y="5120640"/>
            <a:ext cx="3108960" cy="3108960"/>
          </a:xfrm>
          <a:prstGeom prst="ellipse">
            <a:avLst/>
          </a:prstGeom>
          <a:solidFill>
            <a:srgbClr val="C9962C">
              <a:alpha val="12000"/>
            </a:srgbClr>
          </a:solidFill>
          <a:ln/>
        </p:spPr>
      </p:sp>
      <p:sp>
        <p:nvSpPr>
          <p:cNvPr id="4" name="Text 2"/>
          <p:cNvSpPr/>
          <p:nvPr/>
        </p:nvSpPr>
        <p:spPr>
          <a:xfrm>
            <a:off x="822960" y="2331720"/>
            <a:ext cx="8229600" cy="365760"/>
          </a:xfrm>
          <a:prstGeom prst="rect">
            <a:avLst/>
          </a:prstGeom>
          <a:noFill/>
          <a:ln/>
        </p:spPr>
        <p:txBody>
          <a:bodyPr wrap="square" lIns="0" tIns="0" rIns="0" bIns="0" rtlCol="0" anchor="ctr"/>
          <a:lstStyle/>
          <a:p>
            <a:pPr indent="0" marL="0">
              <a:buNone/>
            </a:pPr>
            <a:r>
              <a:rPr lang="en-US" sz="1300" b="1" spc="200" kern="0" dirty="0">
                <a:solidFill>
                  <a:srgbClr val="C9962C"/>
                </a:solidFill>
                <a:latin typeface="Calibri" pitchFamily="34" charset="0"/>
                <a:ea typeface="Calibri" pitchFamily="34" charset="-122"/>
                <a:cs typeface="Calibri" pitchFamily="34" charset="-120"/>
              </a:rPr>
              <a:t>BAGIAN 03</a:t>
            </a:r>
            <a:endParaRPr lang="en-US" sz="1300" dirty="0"/>
          </a:p>
        </p:txBody>
      </p:sp>
      <p:sp>
        <p:nvSpPr>
          <p:cNvPr id="5" name="Text 3"/>
          <p:cNvSpPr/>
          <p:nvPr/>
        </p:nvSpPr>
        <p:spPr>
          <a:xfrm>
            <a:off x="822960" y="2697480"/>
            <a:ext cx="9601200" cy="1005840"/>
          </a:xfrm>
          <a:prstGeom prst="rect">
            <a:avLst/>
          </a:prstGeom>
          <a:noFill/>
          <a:ln/>
        </p:spPr>
        <p:txBody>
          <a:bodyPr wrap="square" lIns="0" tIns="0" rIns="0" bIns="0" rtlCol="0" anchor="ctr"/>
          <a:lstStyle/>
          <a:p>
            <a:pPr indent="0" marL="0">
              <a:buNone/>
            </a:pPr>
            <a:r>
              <a:rPr lang="en-US" sz="3600" b="1" dirty="0">
                <a:solidFill>
                  <a:srgbClr val="FFFFFF"/>
                </a:solidFill>
                <a:latin typeface="Calibri" pitchFamily="34" charset="0"/>
                <a:ea typeface="Calibri" pitchFamily="34" charset="-122"/>
                <a:cs typeface="Calibri" pitchFamily="34" charset="-120"/>
              </a:rPr>
              <a:t>CROWN RECORDS MANAGEMENT</a:t>
            </a:r>
            <a:endParaRPr lang="en-US" sz="3600" dirty="0"/>
          </a:p>
        </p:txBody>
      </p:sp>
      <p:sp>
        <p:nvSpPr>
          <p:cNvPr id="6" name="Text 4"/>
          <p:cNvSpPr/>
          <p:nvPr/>
        </p:nvSpPr>
        <p:spPr>
          <a:xfrm>
            <a:off x="822960" y="3611880"/>
            <a:ext cx="8412480" cy="548640"/>
          </a:xfrm>
          <a:prstGeom prst="rect">
            <a:avLst/>
          </a:prstGeom>
          <a:noFill/>
          <a:ln/>
        </p:spPr>
        <p:txBody>
          <a:bodyPr wrap="square" lIns="0" tIns="0" rIns="0" bIns="0" rtlCol="0" anchor="ctr"/>
          <a:lstStyle/>
          <a:p>
            <a:pPr indent="0" marL="0">
              <a:buNone/>
            </a:pPr>
            <a:r>
              <a:rPr lang="en-US" sz="1400" dirty="0">
                <a:solidFill>
                  <a:srgbClr val="EAF0F8"/>
                </a:solidFill>
                <a:latin typeface="Calibri" pitchFamily="34" charset="0"/>
                <a:ea typeface="Calibri" pitchFamily="34" charset="-122"/>
                <a:cs typeface="Calibri" pitchFamily="34" charset="-120"/>
              </a:rPr>
              <a:t>Layanan penyimpanan fisik, digitisasi, dan pemusnahan dokumen berbasis fasilitas global</a:t>
            </a:r>
            <a:endParaRPr lang="en-US" sz="1400" dirty="0"/>
          </a:p>
        </p:txBody>
      </p:sp>
      <p:sp>
        <p:nvSpPr>
          <p:cNvPr id="7" name="Shape 5"/>
          <p:cNvSpPr/>
          <p:nvPr/>
        </p:nvSpPr>
        <p:spPr>
          <a:xfrm>
            <a:off x="822960" y="4297680"/>
            <a:ext cx="2834640" cy="411480"/>
          </a:xfrm>
          <a:prstGeom prst="roundRect">
            <a:avLst>
              <a:gd name="adj" fmla="val 48889"/>
            </a:avLst>
          </a:prstGeom>
          <a:solidFill>
            <a:srgbClr val="121D33"/>
          </a:solidFill>
          <a:ln w="12700">
            <a:solidFill>
              <a:srgbClr val="C9962C"/>
            </a:solidFill>
            <a:prstDash val="solid"/>
          </a:ln>
        </p:spPr>
      </p:sp>
      <p:sp>
        <p:nvSpPr>
          <p:cNvPr id="8" name="Text 6"/>
          <p:cNvSpPr/>
          <p:nvPr/>
        </p:nvSpPr>
        <p:spPr>
          <a:xfrm>
            <a:off x="822960" y="4297680"/>
            <a:ext cx="2834640" cy="411480"/>
          </a:xfrm>
          <a:prstGeom prst="rect">
            <a:avLst/>
          </a:prstGeom>
          <a:noFill/>
          <a:ln/>
        </p:spPr>
        <p:txBody>
          <a:bodyPr wrap="square" lIns="0" tIns="0" rIns="0" bIns="0" rtlCol="0" anchor="ctr"/>
          <a:lstStyle/>
          <a:p>
            <a:pPr algn="ctr" indent="0" marL="0">
              <a:buNone/>
            </a:pPr>
            <a:r>
              <a:rPr lang="en-US" sz="1150" dirty="0">
                <a:solidFill>
                  <a:srgbClr val="C9962C"/>
                </a:solidFill>
                <a:latin typeface="Calibri" pitchFamily="34" charset="0"/>
                <a:ea typeface="Calibri" pitchFamily="34" charset="-122"/>
                <a:cs typeface="Calibri" pitchFamily="34" charset="-120"/>
              </a:rPr>
              <a:t>www.crownrms.com</a:t>
            </a:r>
            <a:endParaRPr lang="en-US" sz="1150" dirty="0"/>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name="Slide 48">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502920" y="320040"/>
            <a:ext cx="8229600" cy="320040"/>
          </a:xfrm>
          <a:prstGeom prst="rect">
            <a:avLst/>
          </a:prstGeom>
          <a:noFill/>
          <a:ln/>
        </p:spPr>
        <p:txBody>
          <a:bodyPr wrap="square" lIns="0" tIns="0" rIns="0" bIns="0" rtlCol="0" anchor="ctr"/>
          <a:lstStyle/>
          <a:p>
            <a:pPr indent="0" marL="0">
              <a:buNone/>
            </a:pPr>
            <a:r>
              <a:rPr lang="en-US" sz="1150" b="1" spc="150" kern="0" dirty="0">
                <a:solidFill>
                  <a:srgbClr val="C9962C"/>
                </a:solidFill>
                <a:latin typeface="Calibri" pitchFamily="34" charset="0"/>
                <a:ea typeface="Calibri" pitchFamily="34" charset="-122"/>
                <a:cs typeface="Calibri" pitchFamily="34" charset="-120"/>
              </a:rPr>
              <a:t>CROWN RECORDS MANAGEMENT</a:t>
            </a:r>
            <a:endParaRPr lang="en-US" sz="1150" dirty="0"/>
          </a:p>
        </p:txBody>
      </p:sp>
      <p:sp>
        <p:nvSpPr>
          <p:cNvPr id="3" name="Text 1"/>
          <p:cNvSpPr/>
          <p:nvPr/>
        </p:nvSpPr>
        <p:spPr>
          <a:xfrm>
            <a:off x="502920" y="621792"/>
            <a:ext cx="10515600" cy="566928"/>
          </a:xfrm>
          <a:prstGeom prst="rect">
            <a:avLst/>
          </a:prstGeom>
          <a:noFill/>
          <a:ln/>
        </p:spPr>
        <p:txBody>
          <a:bodyPr wrap="square" lIns="0" tIns="0" rIns="0" bIns="0" rtlCol="0" anchor="ctr"/>
          <a:lstStyle/>
          <a:p>
            <a:pPr indent="0" marL="0">
              <a:buNone/>
            </a:pPr>
            <a:r>
              <a:rPr lang="en-US" sz="2500" b="1" dirty="0">
                <a:solidFill>
                  <a:srgbClr val="1B2A4A"/>
                </a:solidFill>
                <a:latin typeface="Calibri" pitchFamily="34" charset="0"/>
                <a:ea typeface="Calibri" pitchFamily="34" charset="-122"/>
                <a:cs typeface="Calibri" pitchFamily="34" charset="-120"/>
              </a:rPr>
              <a:t>Tentang CROWN RECORDS MANAGEMENT</a:t>
            </a:r>
            <a:endParaRPr lang="en-US" sz="2500" dirty="0"/>
          </a:p>
        </p:txBody>
      </p:sp>
      <p:sp>
        <p:nvSpPr>
          <p:cNvPr id="4" name="Shape 2"/>
          <p:cNvSpPr/>
          <p:nvPr/>
        </p:nvSpPr>
        <p:spPr>
          <a:xfrm>
            <a:off x="502920" y="1325880"/>
            <a:ext cx="3605784" cy="1416710"/>
          </a:xfrm>
          <a:prstGeom prst="roundRect">
            <a:avLst>
              <a:gd name="adj" fmla="val 3873"/>
            </a:avLst>
          </a:prstGeom>
          <a:solidFill>
            <a:srgbClr val="EAF0F8"/>
          </a:solidFill>
          <a:ln/>
        </p:spPr>
      </p:sp>
      <p:sp>
        <p:nvSpPr>
          <p:cNvPr id="5" name="Text 3"/>
          <p:cNvSpPr/>
          <p:nvPr/>
        </p:nvSpPr>
        <p:spPr>
          <a:xfrm>
            <a:off x="685800" y="1453896"/>
            <a:ext cx="3240024" cy="1197254"/>
          </a:xfrm>
          <a:prstGeom prst="rect">
            <a:avLst/>
          </a:prstGeom>
          <a:noFill/>
          <a:ln/>
        </p:spPr>
        <p:txBody>
          <a:bodyPr wrap="square" lIns="0" tIns="0" rIns="0" bIns="0" rtlCol="0" anchor="t"/>
          <a:lstStyle/>
          <a:p>
            <a:pPr indent="0" marL="0">
              <a:lnSpc>
                <a:spcPct val="114000"/>
              </a:lnSpc>
              <a:buNone/>
            </a:pPr>
            <a:r>
              <a:rPr lang="en-US" sz="1020" dirty="0">
                <a:solidFill>
                  <a:srgbClr val="3A4152"/>
                </a:solidFill>
                <a:latin typeface="Calibri" pitchFamily="34" charset="0"/>
                <a:ea typeface="Calibri" pitchFamily="34" charset="-122"/>
                <a:cs typeface="Calibri" pitchFamily="34" charset="-120"/>
              </a:rPr>
              <a:t>Nama Resmi: Crown Records Management (Crown RMS) Website: https://www.crownrms.com Parent Company: Crown Worldwide Group Didirikan: 1965 Headquarters: Hong Kong Tipe Perusahaan: Private Company (tidak public) Status Operasional: Active Global Presence: 50+ negara di 5 benua (AMER, EMEA, APAC, SEA)</a:t>
            </a:r>
            <a:endParaRPr lang="en-US" sz="1020" dirty="0"/>
          </a:p>
        </p:txBody>
      </p:sp>
      <p:sp>
        <p:nvSpPr>
          <p:cNvPr id="6" name="Shape 4"/>
          <p:cNvSpPr/>
          <p:nvPr/>
        </p:nvSpPr>
        <p:spPr>
          <a:xfrm>
            <a:off x="502920" y="2925470"/>
            <a:ext cx="3605784" cy="725246"/>
          </a:xfrm>
          <a:prstGeom prst="roundRect">
            <a:avLst>
              <a:gd name="adj" fmla="val 7565"/>
            </a:avLst>
          </a:prstGeom>
          <a:solidFill>
            <a:srgbClr val="EAF0F8"/>
          </a:solidFill>
          <a:ln/>
        </p:spPr>
      </p:sp>
      <p:sp>
        <p:nvSpPr>
          <p:cNvPr id="7" name="Text 5"/>
          <p:cNvSpPr/>
          <p:nvPr/>
        </p:nvSpPr>
        <p:spPr>
          <a:xfrm>
            <a:off x="685800" y="3053486"/>
            <a:ext cx="3240024" cy="303403"/>
          </a:xfrm>
          <a:prstGeom prst="rect">
            <a:avLst/>
          </a:prstGeom>
          <a:noFill/>
          <a:ln/>
        </p:spPr>
        <p:txBody>
          <a:bodyPr wrap="square" lIns="0" tIns="0" rIns="0" bIns="0" rtlCol="0" anchor="t"/>
          <a:lstStyle/>
          <a:p>
            <a:pPr indent="0" marL="0">
              <a:buNone/>
            </a:pPr>
            <a:r>
              <a:rPr lang="en-US" sz="1220" b="1" dirty="0">
                <a:solidFill>
                  <a:srgbClr val="1B2A4A"/>
                </a:solidFill>
                <a:latin typeface="Calibri" pitchFamily="34" charset="0"/>
                <a:ea typeface="Calibri" pitchFamily="34" charset="-122"/>
                <a:cs typeface="Calibri" pitchFamily="34" charset="-120"/>
              </a:rPr>
              <a:t>Media Management</a:t>
            </a:r>
            <a:endParaRPr lang="en-US" sz="1220" dirty="0"/>
          </a:p>
        </p:txBody>
      </p:sp>
      <p:sp>
        <p:nvSpPr>
          <p:cNvPr id="8" name="Text 6"/>
          <p:cNvSpPr/>
          <p:nvPr/>
        </p:nvSpPr>
        <p:spPr>
          <a:xfrm>
            <a:off x="685800" y="3393465"/>
            <a:ext cx="3240024" cy="165811"/>
          </a:xfrm>
          <a:prstGeom prst="rect">
            <a:avLst/>
          </a:prstGeom>
          <a:noFill/>
          <a:ln/>
        </p:spPr>
        <p:txBody>
          <a:bodyPr wrap="square" lIns="0" tIns="0" rIns="0" bIns="0" rtlCol="0" anchor="t"/>
          <a:lstStyle/>
          <a:p>
            <a:pPr indent="0" marL="0">
              <a:lnSpc>
                <a:spcPct val="114000"/>
              </a:lnSpc>
              <a:buNone/>
            </a:pPr>
            <a:r>
              <a:rPr lang="en-US" sz="1020" dirty="0">
                <a:solidFill>
                  <a:srgbClr val="3A4152"/>
                </a:solidFill>
                <a:latin typeface="Calibri" pitchFamily="34" charset="0"/>
                <a:ea typeface="Calibri" pitchFamily="34" charset="-122"/>
                <a:cs typeface="Calibri" pitchFamily="34" charset="-120"/>
              </a:rPr>
              <a:t>Pengelolaan berbagai media format</a:t>
            </a:r>
            <a:endParaRPr lang="en-US" sz="1020" dirty="0"/>
          </a:p>
        </p:txBody>
      </p:sp>
      <p:sp>
        <p:nvSpPr>
          <p:cNvPr id="9" name="Shape 7"/>
          <p:cNvSpPr/>
          <p:nvPr/>
        </p:nvSpPr>
        <p:spPr>
          <a:xfrm>
            <a:off x="502920" y="3833597"/>
            <a:ext cx="3605784" cy="725246"/>
          </a:xfrm>
          <a:prstGeom prst="roundRect">
            <a:avLst>
              <a:gd name="adj" fmla="val 7565"/>
            </a:avLst>
          </a:prstGeom>
          <a:solidFill>
            <a:srgbClr val="EAF0F8"/>
          </a:solidFill>
          <a:ln/>
        </p:spPr>
      </p:sp>
      <p:sp>
        <p:nvSpPr>
          <p:cNvPr id="10" name="Text 8"/>
          <p:cNvSpPr/>
          <p:nvPr/>
        </p:nvSpPr>
        <p:spPr>
          <a:xfrm>
            <a:off x="685800" y="3961613"/>
            <a:ext cx="3240024" cy="303403"/>
          </a:xfrm>
          <a:prstGeom prst="rect">
            <a:avLst/>
          </a:prstGeom>
          <a:noFill/>
          <a:ln/>
        </p:spPr>
        <p:txBody>
          <a:bodyPr wrap="square" lIns="0" tIns="0" rIns="0" bIns="0" rtlCol="0" anchor="t"/>
          <a:lstStyle/>
          <a:p>
            <a:pPr indent="0" marL="0">
              <a:buNone/>
            </a:pPr>
            <a:r>
              <a:rPr lang="en-US" sz="1220" b="1" dirty="0">
                <a:solidFill>
                  <a:srgbClr val="1B2A4A"/>
                </a:solidFill>
                <a:latin typeface="Calibri" pitchFamily="34" charset="0"/>
                <a:ea typeface="Calibri" pitchFamily="34" charset="-122"/>
                <a:cs typeface="Calibri" pitchFamily="34" charset="-120"/>
              </a:rPr>
              <a:t>Information Audit &amp; Workflow Solutions</a:t>
            </a:r>
            <a:endParaRPr lang="en-US" sz="1220" dirty="0"/>
          </a:p>
        </p:txBody>
      </p:sp>
      <p:sp>
        <p:nvSpPr>
          <p:cNvPr id="11" name="Text 9"/>
          <p:cNvSpPr/>
          <p:nvPr/>
        </p:nvSpPr>
        <p:spPr>
          <a:xfrm>
            <a:off x="685800" y="4301592"/>
            <a:ext cx="3240024" cy="165811"/>
          </a:xfrm>
          <a:prstGeom prst="rect">
            <a:avLst/>
          </a:prstGeom>
          <a:noFill/>
          <a:ln/>
        </p:spPr>
        <p:txBody>
          <a:bodyPr wrap="square" lIns="0" tIns="0" rIns="0" bIns="0" rtlCol="0" anchor="t"/>
          <a:lstStyle/>
          <a:p>
            <a:pPr indent="0" marL="0">
              <a:lnSpc>
                <a:spcPct val="114000"/>
              </a:lnSpc>
              <a:buNone/>
            </a:pPr>
            <a:r>
              <a:rPr lang="en-US" sz="1020" dirty="0">
                <a:solidFill>
                  <a:srgbClr val="3A4152"/>
                </a:solidFill>
                <a:latin typeface="Calibri" pitchFamily="34" charset="0"/>
                <a:ea typeface="Calibri" pitchFamily="34" charset="-122"/>
                <a:cs typeface="Calibri" pitchFamily="34" charset="-120"/>
              </a:rPr>
              <a:t>Audit informasi dan optimisasi workflow</a:t>
            </a:r>
            <a:endParaRPr lang="en-US" sz="1020" dirty="0"/>
          </a:p>
        </p:txBody>
      </p:sp>
      <p:sp>
        <p:nvSpPr>
          <p:cNvPr id="12" name="Shape 10"/>
          <p:cNvSpPr/>
          <p:nvPr/>
        </p:nvSpPr>
        <p:spPr>
          <a:xfrm>
            <a:off x="4291584" y="1325880"/>
            <a:ext cx="3605784" cy="587654"/>
          </a:xfrm>
          <a:prstGeom prst="roundRect">
            <a:avLst>
              <a:gd name="adj" fmla="val 9336"/>
            </a:avLst>
          </a:prstGeom>
          <a:solidFill>
            <a:srgbClr val="EAF0F8"/>
          </a:solidFill>
          <a:ln/>
        </p:spPr>
      </p:sp>
      <p:sp>
        <p:nvSpPr>
          <p:cNvPr id="13" name="Text 11"/>
          <p:cNvSpPr/>
          <p:nvPr/>
        </p:nvSpPr>
        <p:spPr>
          <a:xfrm>
            <a:off x="4474464" y="1453896"/>
            <a:ext cx="3240024" cy="368198"/>
          </a:xfrm>
          <a:prstGeom prst="rect">
            <a:avLst/>
          </a:prstGeom>
          <a:noFill/>
          <a:ln/>
        </p:spPr>
        <p:txBody>
          <a:bodyPr wrap="square" lIns="0" tIns="0" rIns="0" bIns="0" rtlCol="0" anchor="t"/>
          <a:lstStyle/>
          <a:p>
            <a:pPr indent="0" marL="0">
              <a:lnSpc>
                <a:spcPct val="114000"/>
              </a:lnSpc>
              <a:buNone/>
            </a:pPr>
            <a:r>
              <a:rPr lang="en-US" sz="1020" dirty="0">
                <a:solidFill>
                  <a:srgbClr val="3A4152"/>
                </a:solidFill>
                <a:latin typeface="Calibri" pitchFamily="34" charset="0"/>
                <a:ea typeface="Calibri" pitchFamily="34" charset="-122"/>
                <a:cs typeface="Calibri" pitchFamily="34" charset="-120"/>
              </a:rPr>
              <a:t>Crown Records Management adalah corporate information management business yang fokus pada:</a:t>
            </a:r>
            <a:endParaRPr lang="en-US" sz="1020" dirty="0"/>
          </a:p>
        </p:txBody>
      </p:sp>
      <p:sp>
        <p:nvSpPr>
          <p:cNvPr id="14" name="Shape 12"/>
          <p:cNvSpPr/>
          <p:nvPr/>
        </p:nvSpPr>
        <p:spPr>
          <a:xfrm>
            <a:off x="4291584" y="2096414"/>
            <a:ext cx="3605784" cy="725246"/>
          </a:xfrm>
          <a:prstGeom prst="roundRect">
            <a:avLst>
              <a:gd name="adj" fmla="val 7565"/>
            </a:avLst>
          </a:prstGeom>
          <a:solidFill>
            <a:srgbClr val="EAF0F8"/>
          </a:solidFill>
          <a:ln/>
        </p:spPr>
      </p:sp>
      <p:sp>
        <p:nvSpPr>
          <p:cNvPr id="15" name="Text 13"/>
          <p:cNvSpPr/>
          <p:nvPr/>
        </p:nvSpPr>
        <p:spPr>
          <a:xfrm>
            <a:off x="4474464" y="2224430"/>
            <a:ext cx="3240024" cy="303403"/>
          </a:xfrm>
          <a:prstGeom prst="rect">
            <a:avLst/>
          </a:prstGeom>
          <a:noFill/>
          <a:ln/>
        </p:spPr>
        <p:txBody>
          <a:bodyPr wrap="square" lIns="0" tIns="0" rIns="0" bIns="0" rtlCol="0" anchor="t"/>
          <a:lstStyle/>
          <a:p>
            <a:pPr indent="0" marL="0">
              <a:buNone/>
            </a:pPr>
            <a:r>
              <a:rPr lang="en-US" sz="1220" b="1" dirty="0">
                <a:solidFill>
                  <a:srgbClr val="1B2A4A"/>
                </a:solidFill>
                <a:latin typeface="Calibri" pitchFamily="34" charset="0"/>
                <a:ea typeface="Calibri" pitchFamily="34" charset="-122"/>
                <a:cs typeface="Calibri" pitchFamily="34" charset="-120"/>
              </a:rPr>
              <a:t>Digital Imaging &amp; Conversion</a:t>
            </a:r>
            <a:endParaRPr lang="en-US" sz="1220" dirty="0"/>
          </a:p>
        </p:txBody>
      </p:sp>
      <p:sp>
        <p:nvSpPr>
          <p:cNvPr id="16" name="Text 14"/>
          <p:cNvSpPr/>
          <p:nvPr/>
        </p:nvSpPr>
        <p:spPr>
          <a:xfrm>
            <a:off x="4474464" y="2564409"/>
            <a:ext cx="3240024" cy="165811"/>
          </a:xfrm>
          <a:prstGeom prst="rect">
            <a:avLst/>
          </a:prstGeom>
          <a:noFill/>
          <a:ln/>
        </p:spPr>
        <p:txBody>
          <a:bodyPr wrap="square" lIns="0" tIns="0" rIns="0" bIns="0" rtlCol="0" anchor="t"/>
          <a:lstStyle/>
          <a:p>
            <a:pPr indent="0" marL="0">
              <a:lnSpc>
                <a:spcPct val="114000"/>
              </a:lnSpc>
              <a:buNone/>
            </a:pPr>
            <a:r>
              <a:rPr lang="en-US" sz="1020" dirty="0">
                <a:solidFill>
                  <a:srgbClr val="3A4152"/>
                </a:solidFill>
                <a:latin typeface="Calibri" pitchFamily="34" charset="0"/>
                <a:ea typeface="Calibri" pitchFamily="34" charset="-122"/>
                <a:cs typeface="Calibri" pitchFamily="34" charset="-120"/>
              </a:rPr>
              <a:t>Konversi dokumen fisik ke format digital</a:t>
            </a:r>
            <a:endParaRPr lang="en-US" sz="1020" dirty="0"/>
          </a:p>
        </p:txBody>
      </p:sp>
      <p:sp>
        <p:nvSpPr>
          <p:cNvPr id="17" name="Shape 15"/>
          <p:cNvSpPr/>
          <p:nvPr/>
        </p:nvSpPr>
        <p:spPr>
          <a:xfrm>
            <a:off x="4291584" y="3004541"/>
            <a:ext cx="3605784" cy="725246"/>
          </a:xfrm>
          <a:prstGeom prst="roundRect">
            <a:avLst>
              <a:gd name="adj" fmla="val 7565"/>
            </a:avLst>
          </a:prstGeom>
          <a:solidFill>
            <a:srgbClr val="EAF0F8"/>
          </a:solidFill>
          <a:ln/>
        </p:spPr>
      </p:sp>
      <p:sp>
        <p:nvSpPr>
          <p:cNvPr id="18" name="Text 16"/>
          <p:cNvSpPr/>
          <p:nvPr/>
        </p:nvSpPr>
        <p:spPr>
          <a:xfrm>
            <a:off x="4474464" y="3132557"/>
            <a:ext cx="3240024" cy="303403"/>
          </a:xfrm>
          <a:prstGeom prst="rect">
            <a:avLst/>
          </a:prstGeom>
          <a:noFill/>
          <a:ln/>
        </p:spPr>
        <p:txBody>
          <a:bodyPr wrap="square" lIns="0" tIns="0" rIns="0" bIns="0" rtlCol="0" anchor="t"/>
          <a:lstStyle/>
          <a:p>
            <a:pPr indent="0" marL="0">
              <a:buNone/>
            </a:pPr>
            <a:r>
              <a:rPr lang="en-US" sz="1220" b="1" dirty="0">
                <a:solidFill>
                  <a:srgbClr val="1B2A4A"/>
                </a:solidFill>
                <a:latin typeface="Calibri" pitchFamily="34" charset="0"/>
                <a:ea typeface="Calibri" pitchFamily="34" charset="-122"/>
                <a:cs typeface="Calibri" pitchFamily="34" charset="-120"/>
              </a:rPr>
              <a:t>Secure Destruction</a:t>
            </a:r>
            <a:endParaRPr lang="en-US" sz="1220" dirty="0"/>
          </a:p>
        </p:txBody>
      </p:sp>
      <p:sp>
        <p:nvSpPr>
          <p:cNvPr id="19" name="Text 17"/>
          <p:cNvSpPr/>
          <p:nvPr/>
        </p:nvSpPr>
        <p:spPr>
          <a:xfrm>
            <a:off x="4474464" y="3472536"/>
            <a:ext cx="3240024" cy="165811"/>
          </a:xfrm>
          <a:prstGeom prst="rect">
            <a:avLst/>
          </a:prstGeom>
          <a:noFill/>
          <a:ln/>
        </p:spPr>
        <p:txBody>
          <a:bodyPr wrap="square" lIns="0" tIns="0" rIns="0" bIns="0" rtlCol="0" anchor="t"/>
          <a:lstStyle/>
          <a:p>
            <a:pPr indent="0" marL="0">
              <a:lnSpc>
                <a:spcPct val="114000"/>
              </a:lnSpc>
              <a:buNone/>
            </a:pPr>
            <a:r>
              <a:rPr lang="en-US" sz="1020" dirty="0">
                <a:solidFill>
                  <a:srgbClr val="3A4152"/>
                </a:solidFill>
                <a:latin typeface="Calibri" pitchFamily="34" charset="0"/>
                <a:ea typeface="Calibri" pitchFamily="34" charset="-122"/>
                <a:cs typeface="Calibri" pitchFamily="34" charset="-120"/>
              </a:rPr>
              <a:t>Pemusnahan dokumen aman &amp; compliant</a:t>
            </a:r>
            <a:endParaRPr lang="en-US" sz="1020" dirty="0"/>
          </a:p>
        </p:txBody>
      </p:sp>
      <p:sp>
        <p:nvSpPr>
          <p:cNvPr id="20" name="Shape 18"/>
          <p:cNvSpPr/>
          <p:nvPr/>
        </p:nvSpPr>
        <p:spPr>
          <a:xfrm>
            <a:off x="8080248" y="1325880"/>
            <a:ext cx="3605784" cy="725246"/>
          </a:xfrm>
          <a:prstGeom prst="roundRect">
            <a:avLst>
              <a:gd name="adj" fmla="val 7565"/>
            </a:avLst>
          </a:prstGeom>
          <a:solidFill>
            <a:srgbClr val="EAF0F8"/>
          </a:solidFill>
          <a:ln/>
        </p:spPr>
      </p:sp>
      <p:sp>
        <p:nvSpPr>
          <p:cNvPr id="21" name="Text 19"/>
          <p:cNvSpPr/>
          <p:nvPr/>
        </p:nvSpPr>
        <p:spPr>
          <a:xfrm>
            <a:off x="8263128" y="1453896"/>
            <a:ext cx="3240024" cy="303403"/>
          </a:xfrm>
          <a:prstGeom prst="rect">
            <a:avLst/>
          </a:prstGeom>
          <a:noFill/>
          <a:ln/>
        </p:spPr>
        <p:txBody>
          <a:bodyPr wrap="square" lIns="0" tIns="0" rIns="0" bIns="0" rtlCol="0" anchor="t"/>
          <a:lstStyle/>
          <a:p>
            <a:pPr indent="0" marL="0">
              <a:buNone/>
            </a:pPr>
            <a:r>
              <a:rPr lang="en-US" sz="1220" b="1" dirty="0">
                <a:solidFill>
                  <a:srgbClr val="1B2A4A"/>
                </a:solidFill>
                <a:latin typeface="Calibri" pitchFamily="34" charset="0"/>
                <a:ea typeface="Calibri" pitchFamily="34" charset="-122"/>
                <a:cs typeface="Calibri" pitchFamily="34" charset="-120"/>
              </a:rPr>
              <a:t>Document Storage &amp; Management</a:t>
            </a:r>
            <a:endParaRPr lang="en-US" sz="1220" dirty="0"/>
          </a:p>
        </p:txBody>
      </p:sp>
      <p:sp>
        <p:nvSpPr>
          <p:cNvPr id="22" name="Text 20"/>
          <p:cNvSpPr/>
          <p:nvPr/>
        </p:nvSpPr>
        <p:spPr>
          <a:xfrm>
            <a:off x="8263128" y="1793875"/>
            <a:ext cx="3240024" cy="165811"/>
          </a:xfrm>
          <a:prstGeom prst="rect">
            <a:avLst/>
          </a:prstGeom>
          <a:noFill/>
          <a:ln/>
        </p:spPr>
        <p:txBody>
          <a:bodyPr wrap="square" lIns="0" tIns="0" rIns="0" bIns="0" rtlCol="0" anchor="t"/>
          <a:lstStyle/>
          <a:p>
            <a:pPr indent="0" marL="0">
              <a:lnSpc>
                <a:spcPct val="114000"/>
              </a:lnSpc>
              <a:buNone/>
            </a:pPr>
            <a:r>
              <a:rPr lang="en-US" sz="1020" dirty="0">
                <a:solidFill>
                  <a:srgbClr val="3A4152"/>
                </a:solidFill>
                <a:latin typeface="Calibri" pitchFamily="34" charset="0"/>
                <a:ea typeface="Calibri" pitchFamily="34" charset="-122"/>
                <a:cs typeface="Calibri" pitchFamily="34" charset="-120"/>
              </a:rPr>
              <a:t>Penyimpanan aman dokumen bisnis fisik</a:t>
            </a:r>
            <a:endParaRPr lang="en-US" sz="1020" dirty="0"/>
          </a:p>
        </p:txBody>
      </p:sp>
      <p:sp>
        <p:nvSpPr>
          <p:cNvPr id="23" name="Shape 21"/>
          <p:cNvSpPr/>
          <p:nvPr/>
        </p:nvSpPr>
        <p:spPr>
          <a:xfrm>
            <a:off x="8080248" y="2234006"/>
            <a:ext cx="3605784" cy="725246"/>
          </a:xfrm>
          <a:prstGeom prst="roundRect">
            <a:avLst>
              <a:gd name="adj" fmla="val 7565"/>
            </a:avLst>
          </a:prstGeom>
          <a:solidFill>
            <a:srgbClr val="EAF0F8"/>
          </a:solidFill>
          <a:ln/>
        </p:spPr>
      </p:sp>
      <p:sp>
        <p:nvSpPr>
          <p:cNvPr id="24" name="Text 22"/>
          <p:cNvSpPr/>
          <p:nvPr/>
        </p:nvSpPr>
        <p:spPr>
          <a:xfrm>
            <a:off x="8263128" y="2362022"/>
            <a:ext cx="3240024" cy="303403"/>
          </a:xfrm>
          <a:prstGeom prst="rect">
            <a:avLst/>
          </a:prstGeom>
          <a:noFill/>
          <a:ln/>
        </p:spPr>
        <p:txBody>
          <a:bodyPr wrap="square" lIns="0" tIns="0" rIns="0" bIns="0" rtlCol="0" anchor="t"/>
          <a:lstStyle/>
          <a:p>
            <a:pPr indent="0" marL="0">
              <a:buNone/>
            </a:pPr>
            <a:r>
              <a:rPr lang="en-US" sz="1220" b="1" dirty="0">
                <a:solidFill>
                  <a:srgbClr val="1B2A4A"/>
                </a:solidFill>
                <a:latin typeface="Calibri" pitchFamily="34" charset="0"/>
                <a:ea typeface="Calibri" pitchFamily="34" charset="-122"/>
                <a:cs typeface="Calibri" pitchFamily="34" charset="-120"/>
              </a:rPr>
              <a:t>Data Hosting &amp; Management</a:t>
            </a:r>
            <a:endParaRPr lang="en-US" sz="1220" dirty="0"/>
          </a:p>
        </p:txBody>
      </p:sp>
      <p:sp>
        <p:nvSpPr>
          <p:cNvPr id="25" name="Text 23"/>
          <p:cNvSpPr/>
          <p:nvPr/>
        </p:nvSpPr>
        <p:spPr>
          <a:xfrm>
            <a:off x="8263128" y="2702001"/>
            <a:ext cx="3240024" cy="165811"/>
          </a:xfrm>
          <a:prstGeom prst="rect">
            <a:avLst/>
          </a:prstGeom>
          <a:noFill/>
          <a:ln/>
        </p:spPr>
        <p:txBody>
          <a:bodyPr wrap="square" lIns="0" tIns="0" rIns="0" bIns="0" rtlCol="0" anchor="t"/>
          <a:lstStyle/>
          <a:p>
            <a:pPr indent="0" marL="0">
              <a:lnSpc>
                <a:spcPct val="114000"/>
              </a:lnSpc>
              <a:buNone/>
            </a:pPr>
            <a:r>
              <a:rPr lang="en-US" sz="1020" dirty="0">
                <a:solidFill>
                  <a:srgbClr val="3A4152"/>
                </a:solidFill>
                <a:latin typeface="Calibri" pitchFamily="34" charset="0"/>
                <a:ea typeface="Calibri" pitchFamily="34" charset="-122"/>
                <a:cs typeface="Calibri" pitchFamily="34" charset="-120"/>
              </a:rPr>
              <a:t>Hosting data elektronik secure</a:t>
            </a:r>
            <a:endParaRPr lang="en-US" sz="1020" dirty="0"/>
          </a:p>
        </p:txBody>
      </p:sp>
      <p:sp>
        <p:nvSpPr>
          <p:cNvPr id="26" name="Shape 24"/>
          <p:cNvSpPr/>
          <p:nvPr/>
        </p:nvSpPr>
        <p:spPr>
          <a:xfrm>
            <a:off x="8080248" y="3142132"/>
            <a:ext cx="3605784" cy="725246"/>
          </a:xfrm>
          <a:prstGeom prst="roundRect">
            <a:avLst>
              <a:gd name="adj" fmla="val 7565"/>
            </a:avLst>
          </a:prstGeom>
          <a:solidFill>
            <a:srgbClr val="EAF0F8"/>
          </a:solidFill>
          <a:ln/>
        </p:spPr>
      </p:sp>
      <p:sp>
        <p:nvSpPr>
          <p:cNvPr id="27" name="Text 25"/>
          <p:cNvSpPr/>
          <p:nvPr/>
        </p:nvSpPr>
        <p:spPr>
          <a:xfrm>
            <a:off x="8263128" y="3270148"/>
            <a:ext cx="3240024" cy="303403"/>
          </a:xfrm>
          <a:prstGeom prst="rect">
            <a:avLst/>
          </a:prstGeom>
          <a:noFill/>
          <a:ln/>
        </p:spPr>
        <p:txBody>
          <a:bodyPr wrap="square" lIns="0" tIns="0" rIns="0" bIns="0" rtlCol="0" anchor="t"/>
          <a:lstStyle/>
          <a:p>
            <a:pPr indent="0" marL="0">
              <a:buNone/>
            </a:pPr>
            <a:r>
              <a:rPr lang="en-US" sz="1220" b="1" dirty="0">
                <a:solidFill>
                  <a:srgbClr val="1B2A4A"/>
                </a:solidFill>
                <a:latin typeface="Calibri" pitchFamily="34" charset="0"/>
                <a:ea typeface="Calibri" pitchFamily="34" charset="-122"/>
                <a:cs typeface="Calibri" pitchFamily="34" charset="-120"/>
              </a:rPr>
              <a:t>Escrow Services</a:t>
            </a:r>
            <a:endParaRPr lang="en-US" sz="1220" dirty="0"/>
          </a:p>
        </p:txBody>
      </p:sp>
      <p:sp>
        <p:nvSpPr>
          <p:cNvPr id="28" name="Text 26"/>
          <p:cNvSpPr/>
          <p:nvPr/>
        </p:nvSpPr>
        <p:spPr>
          <a:xfrm>
            <a:off x="8263128" y="3610127"/>
            <a:ext cx="3240024" cy="165811"/>
          </a:xfrm>
          <a:prstGeom prst="rect">
            <a:avLst/>
          </a:prstGeom>
          <a:noFill/>
          <a:ln/>
        </p:spPr>
        <p:txBody>
          <a:bodyPr wrap="square" lIns="0" tIns="0" rIns="0" bIns="0" rtlCol="0" anchor="t"/>
          <a:lstStyle/>
          <a:p>
            <a:pPr indent="0" marL="0">
              <a:lnSpc>
                <a:spcPct val="114000"/>
              </a:lnSpc>
              <a:buNone/>
            </a:pPr>
            <a:r>
              <a:rPr lang="en-US" sz="1020" dirty="0">
                <a:solidFill>
                  <a:srgbClr val="3A4152"/>
                </a:solidFill>
                <a:latin typeface="Calibri" pitchFamily="34" charset="0"/>
                <a:ea typeface="Calibri" pitchFamily="34" charset="-122"/>
                <a:cs typeface="Calibri" pitchFamily="34" charset="-120"/>
              </a:rPr>
              <a:t>Layanan escrow untuk dokumen penting</a:t>
            </a:r>
            <a:endParaRPr lang="en-US" sz="1020" dirty="0"/>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name="Slide 49">
    <p:bg>
      <p:bgPr>
        <a:solidFill>
          <a:srgbClr val="EAF0F8"/>
        </a:solidFill>
      </p:bgPr>
    </p:bg>
    <p:spTree>
      <p:nvGrpSpPr>
        <p:cNvPr id="1" name=""/>
        <p:cNvGrpSpPr/>
        <p:nvPr/>
      </p:nvGrpSpPr>
      <p:grpSpPr>
        <a:xfrm>
          <a:off x="0" y="0"/>
          <a:ext cx="0" cy="0"/>
          <a:chOff x="0" y="0"/>
          <a:chExt cx="0" cy="0"/>
        </a:xfrm>
      </p:grpSpPr>
      <p:sp>
        <p:nvSpPr>
          <p:cNvPr id="2" name="Text 0"/>
          <p:cNvSpPr/>
          <p:nvPr/>
        </p:nvSpPr>
        <p:spPr>
          <a:xfrm>
            <a:off x="822960" y="2423160"/>
            <a:ext cx="7315200" cy="365760"/>
          </a:xfrm>
          <a:prstGeom prst="rect">
            <a:avLst/>
          </a:prstGeom>
          <a:noFill/>
          <a:ln/>
        </p:spPr>
        <p:txBody>
          <a:bodyPr wrap="square" lIns="0" tIns="0" rIns="0" bIns="0" rtlCol="0" anchor="ctr"/>
          <a:lstStyle/>
          <a:p>
            <a:pPr indent="0" marL="0">
              <a:buNone/>
            </a:pPr>
            <a:r>
              <a:rPr lang="en-US" sz="1200" b="1" spc="200" kern="0" dirty="0">
                <a:solidFill>
                  <a:srgbClr val="C9962C"/>
                </a:solidFill>
                <a:latin typeface="Calibri" pitchFamily="34" charset="0"/>
                <a:ea typeface="Calibri" pitchFamily="34" charset="-122"/>
                <a:cs typeface="Calibri" pitchFamily="34" charset="-120"/>
              </a:rPr>
              <a:t>CROWN RECORDS MANAGEMENT</a:t>
            </a:r>
            <a:endParaRPr lang="en-US" sz="1200" dirty="0"/>
          </a:p>
        </p:txBody>
      </p:sp>
      <p:sp>
        <p:nvSpPr>
          <p:cNvPr id="3" name="Shape 1"/>
          <p:cNvSpPr/>
          <p:nvPr/>
        </p:nvSpPr>
        <p:spPr>
          <a:xfrm>
            <a:off x="804672" y="2788920"/>
            <a:ext cx="822960" cy="822960"/>
          </a:xfrm>
          <a:prstGeom prst="roundRect">
            <a:avLst>
              <a:gd name="adj" fmla="val 15556"/>
            </a:avLst>
          </a:prstGeom>
          <a:solidFill>
            <a:srgbClr val="1B2A4A"/>
          </a:solidFill>
          <a:ln/>
        </p:spPr>
      </p:sp>
      <p:sp>
        <p:nvSpPr>
          <p:cNvPr id="4" name="Text 2"/>
          <p:cNvSpPr/>
          <p:nvPr/>
        </p:nvSpPr>
        <p:spPr>
          <a:xfrm>
            <a:off x="804672" y="2788920"/>
            <a:ext cx="822960" cy="822960"/>
          </a:xfrm>
          <a:prstGeom prst="rect">
            <a:avLst/>
          </a:prstGeom>
          <a:noFill/>
          <a:ln/>
        </p:spPr>
        <p:txBody>
          <a:bodyPr wrap="square" lIns="0" tIns="0" rIns="0" bIns="0" rtlCol="0" anchor="ctr"/>
          <a:lstStyle/>
          <a:p>
            <a:pPr algn="ctr" indent="0" marL="0">
              <a:buNone/>
            </a:pPr>
            <a:r>
              <a:rPr lang="en-US" sz="3000" b="1" dirty="0">
                <a:solidFill>
                  <a:srgbClr val="C9962C"/>
                </a:solidFill>
                <a:latin typeface="Calibri" pitchFamily="34" charset="0"/>
                <a:ea typeface="Calibri" pitchFamily="34" charset="-122"/>
                <a:cs typeface="Calibri" pitchFamily="34" charset="-120"/>
              </a:rPr>
              <a:t>L</a:t>
            </a:r>
            <a:endParaRPr lang="en-US" sz="3000" dirty="0"/>
          </a:p>
        </p:txBody>
      </p:sp>
      <p:sp>
        <p:nvSpPr>
          <p:cNvPr id="5" name="Text 3"/>
          <p:cNvSpPr/>
          <p:nvPr/>
        </p:nvSpPr>
        <p:spPr>
          <a:xfrm>
            <a:off x="1828800" y="2880360"/>
            <a:ext cx="8686800" cy="685800"/>
          </a:xfrm>
          <a:prstGeom prst="rect">
            <a:avLst/>
          </a:prstGeom>
          <a:noFill/>
          <a:ln/>
        </p:spPr>
        <p:txBody>
          <a:bodyPr wrap="square" lIns="0" tIns="0" rIns="0" bIns="0" rtlCol="0" anchor="ctr"/>
          <a:lstStyle/>
          <a:p>
            <a:pPr indent="0" marL="0">
              <a:buNone/>
            </a:pPr>
            <a:r>
              <a:rPr lang="en-US" sz="3000" b="1" dirty="0">
                <a:solidFill>
                  <a:srgbClr val="1B2A4A"/>
                </a:solidFill>
                <a:latin typeface="Calibri" pitchFamily="34" charset="0"/>
                <a:ea typeface="Calibri" pitchFamily="34" charset="-122"/>
                <a:cs typeface="Calibri" pitchFamily="34" charset="-120"/>
              </a:rPr>
              <a:t>Layanan</a:t>
            </a:r>
            <a:endParaRPr lang="en-US" sz="3000" dirty="0"/>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name="Slide 50">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457200" y="274320"/>
            <a:ext cx="8229600" cy="274320"/>
          </a:xfrm>
          <a:prstGeom prst="rect">
            <a:avLst/>
          </a:prstGeom>
          <a:noFill/>
          <a:ln/>
        </p:spPr>
        <p:txBody>
          <a:bodyPr wrap="square" lIns="0" tIns="0" rIns="0" bIns="0" rtlCol="0" anchor="ctr"/>
          <a:lstStyle/>
          <a:p>
            <a:pPr indent="0" marL="0">
              <a:buNone/>
            </a:pPr>
            <a:r>
              <a:rPr lang="en-US" sz="1150" b="1" spc="150" kern="0" dirty="0">
                <a:solidFill>
                  <a:srgbClr val="C9962C"/>
                </a:solidFill>
                <a:latin typeface="Calibri" pitchFamily="34" charset="0"/>
                <a:ea typeface="Calibri" pitchFamily="34" charset="-122"/>
                <a:cs typeface="Calibri" pitchFamily="34" charset="-120"/>
              </a:rPr>
              <a:t>CROWN RECORDS MANAGEMENT</a:t>
            </a:r>
            <a:endParaRPr lang="en-US" sz="1150" dirty="0"/>
          </a:p>
        </p:txBody>
      </p:sp>
      <p:sp>
        <p:nvSpPr>
          <p:cNvPr id="3" name="Text 1"/>
          <p:cNvSpPr/>
          <p:nvPr/>
        </p:nvSpPr>
        <p:spPr>
          <a:xfrm>
            <a:off x="457200" y="548640"/>
            <a:ext cx="10058400" cy="457200"/>
          </a:xfrm>
          <a:prstGeom prst="rect">
            <a:avLst/>
          </a:prstGeom>
          <a:noFill/>
          <a:ln/>
        </p:spPr>
        <p:txBody>
          <a:bodyPr wrap="square" lIns="0" tIns="0" rIns="0" bIns="0" rtlCol="0" anchor="ctr"/>
          <a:lstStyle/>
          <a:p>
            <a:pPr indent="0" marL="0">
              <a:buNone/>
            </a:pPr>
            <a:r>
              <a:rPr lang="en-US" sz="2300" b="1" dirty="0">
                <a:solidFill>
                  <a:srgbClr val="1B2A4A"/>
                </a:solidFill>
                <a:latin typeface="Calibri" pitchFamily="34" charset="0"/>
                <a:ea typeface="Calibri" pitchFamily="34" charset="-122"/>
                <a:cs typeface="Calibri" pitchFamily="34" charset="-120"/>
              </a:rPr>
              <a:t>Layanan</a:t>
            </a:r>
            <a:endParaRPr lang="en-US" sz="2300" dirty="0"/>
          </a:p>
        </p:txBody>
      </p:sp>
      <p:graphicFrame>
        <p:nvGraphicFramePr>
          <p:cNvPr id="51" name="Table 0"/>
          <p:cNvGraphicFramePr>
            <a:graphicFrameLocks noGrp="1"/>
          </p:cNvGraphicFramePr>
          <p:nvPr>
            <p:extLst>
              <p:ext uri="{D42A27DB-BD31-4B8C-83A1-F6EECF244321}">
                <p14:modId xmlns:p14="http://schemas.microsoft.com/office/powerpoint/2010/main" val="1579011935"/>
              </p:ext>
            </p:extLst>
          </p:nvPr>
        </p:nvGraphicFramePr>
        <p:xfrm>
          <a:off x="457200" y="1051560"/>
          <a:ext cx="11274552" cy="914400"/>
        </p:xfrm>
        <a:graphic>
          <a:graphicData uri="http://schemas.openxmlformats.org/drawingml/2006/table">
            <a:tbl>
              <a:tblPr/>
              <a:tblGrid>
                <a:gridCol w="2468880"/>
                <a:gridCol w="4389120"/>
                <a:gridCol w="4416552"/>
              </a:tblGrid>
              <a:tr h="365760">
                <a:tc>
                  <a:txBody>
                    <a:bodyPr/>
                    <a:lstStyle/>
                    <a:p>
                      <a:pPr algn="l" indent="0" marL="0">
                        <a:buNone/>
                      </a:pPr>
                      <a:r>
                        <a:rPr lang="en-US" sz="1150" b="1" dirty="0">
                          <a:solidFill>
                            <a:srgbClr val="FFFFFF"/>
                          </a:solidFill>
                          <a:latin typeface="Calibri" pitchFamily="34" charset="0"/>
                          <a:ea typeface="Calibri" pitchFamily="34" charset="-122"/>
                          <a:cs typeface="Calibri" pitchFamily="34" charset="-120"/>
                        </a:rPr>
                        <a:t>Layanan</a:t>
                      </a:r>
                      <a:endParaRPr lang="en-US" sz="1150" dirty="0">
                        <a:latin typeface="Calibri" charset="0"/>
                        <a:ea typeface="Calibri" charset="0"/>
                        <a:cs typeface="Calibri" charset="0"/>
                      </a:endParaRPr>
                    </a:p>
                  </a:txBody>
                  <a:tcPr marL="109728" marR="109728" marT="73152" marB="73152" anchor="ctr">
                    <a:lnL w="9525" cap="flat" cmpd="sng" algn="ctr">
                      <a:solidFill>
                        <a:srgbClr val="D7DEE8"/>
                      </a:solidFill>
                      <a:prstDash val="solid"/>
                      <a:round/>
                      <a:headEnd type="none" w="med" len="med"/>
                      <a:tailEnd type="none" w="med" len="med"/>
                    </a:lnL>
                    <a:lnR w="9525" cap="flat" cmpd="sng" algn="ctr">
                      <a:solidFill>
                        <a:srgbClr val="D7DEE8"/>
                      </a:solidFill>
                      <a:prstDash val="solid"/>
                      <a:round/>
                      <a:headEnd type="none" w="med" len="med"/>
                      <a:tailEnd type="none" w="med" len="med"/>
                    </a:lnR>
                    <a:lnT w="9525" cap="flat" cmpd="sng" algn="ctr">
                      <a:solidFill>
                        <a:srgbClr val="D7DEE8"/>
                      </a:solidFill>
                      <a:prstDash val="solid"/>
                      <a:round/>
                      <a:headEnd type="none" w="med" len="med"/>
                      <a:tailEnd type="none" w="med" len="med"/>
                    </a:lnT>
                    <a:lnB w="9525" cap="flat" cmpd="sng" algn="ctr">
                      <a:solidFill>
                        <a:srgbClr val="D7DEE8"/>
                      </a:solidFill>
                      <a:prstDash val="solid"/>
                      <a:round/>
                      <a:headEnd type="none" w="med" len="med"/>
                      <a:tailEnd type="none" w="med" len="med"/>
                    </a:lnB>
                    <a:solidFill>
                      <a:srgbClr val="1B2A4A"/>
                    </a:solidFill>
                  </a:tcPr>
                </a:tc>
                <a:tc>
                  <a:txBody>
                    <a:bodyPr/>
                    <a:lstStyle/>
                    <a:p>
                      <a:pPr algn="l" indent="0" marL="0">
                        <a:buNone/>
                      </a:pPr>
                      <a:r>
                        <a:rPr lang="en-US" sz="1150" b="1" dirty="0">
                          <a:solidFill>
                            <a:srgbClr val="FFFFFF"/>
                          </a:solidFill>
                          <a:latin typeface="Calibri" pitchFamily="34" charset="0"/>
                          <a:ea typeface="Calibri" pitchFamily="34" charset="-122"/>
                          <a:cs typeface="Calibri" pitchFamily="34" charset="-120"/>
                        </a:rPr>
                        <a:t>Penjelasan</a:t>
                      </a:r>
                      <a:endParaRPr lang="en-US" sz="1150" dirty="0">
                        <a:latin typeface="Calibri" charset="0"/>
                        <a:ea typeface="Calibri" charset="0"/>
                        <a:cs typeface="Calibri" charset="0"/>
                      </a:endParaRPr>
                    </a:p>
                  </a:txBody>
                  <a:tcPr marL="109728" marR="109728" marT="73152" marB="73152" anchor="ctr">
                    <a:lnL w="9525" cap="flat" cmpd="sng" algn="ctr">
                      <a:solidFill>
                        <a:srgbClr val="D7DEE8"/>
                      </a:solidFill>
                      <a:prstDash val="solid"/>
                      <a:round/>
                      <a:headEnd type="none" w="med" len="med"/>
                      <a:tailEnd type="none" w="med" len="med"/>
                    </a:lnL>
                    <a:lnR w="9525" cap="flat" cmpd="sng" algn="ctr">
                      <a:solidFill>
                        <a:srgbClr val="D7DEE8"/>
                      </a:solidFill>
                      <a:prstDash val="solid"/>
                      <a:round/>
                      <a:headEnd type="none" w="med" len="med"/>
                      <a:tailEnd type="none" w="med" len="med"/>
                    </a:lnR>
                    <a:lnT w="9525" cap="flat" cmpd="sng" algn="ctr">
                      <a:solidFill>
                        <a:srgbClr val="D7DEE8"/>
                      </a:solidFill>
                      <a:prstDash val="solid"/>
                      <a:round/>
                      <a:headEnd type="none" w="med" len="med"/>
                      <a:tailEnd type="none" w="med" len="med"/>
                    </a:lnT>
                    <a:lnB w="9525" cap="flat" cmpd="sng" algn="ctr">
                      <a:solidFill>
                        <a:srgbClr val="D7DEE8"/>
                      </a:solidFill>
                      <a:prstDash val="solid"/>
                      <a:round/>
                      <a:headEnd type="none" w="med" len="med"/>
                      <a:tailEnd type="none" w="med" len="med"/>
                    </a:lnB>
                    <a:solidFill>
                      <a:srgbClr val="1B2A4A"/>
                    </a:solidFill>
                  </a:tcPr>
                </a:tc>
                <a:tc>
                  <a:txBody>
                    <a:bodyPr/>
                    <a:lstStyle/>
                    <a:p>
                      <a:pPr algn="l" indent="0" marL="0">
                        <a:buNone/>
                      </a:pPr>
                      <a:r>
                        <a:rPr lang="en-US" sz="1150" b="1" dirty="0">
                          <a:solidFill>
                            <a:srgbClr val="FFFFFF"/>
                          </a:solidFill>
                          <a:latin typeface="Calibri" pitchFamily="34" charset="0"/>
                          <a:ea typeface="Calibri" pitchFamily="34" charset="-122"/>
                          <a:cs typeface="Calibri" pitchFamily="34" charset="-120"/>
                        </a:rPr>
                        <a:t>Usecase</a:t>
                      </a:r>
                      <a:endParaRPr lang="en-US" sz="1150" dirty="0">
                        <a:latin typeface="Calibri" charset="0"/>
                        <a:ea typeface="Calibri" charset="0"/>
                        <a:cs typeface="Calibri" charset="0"/>
                      </a:endParaRPr>
                    </a:p>
                  </a:txBody>
                  <a:tcPr marL="109728" marR="109728" marT="73152" marB="73152" anchor="ctr">
                    <a:lnL w="9525" cap="flat" cmpd="sng" algn="ctr">
                      <a:solidFill>
                        <a:srgbClr val="D7DEE8"/>
                      </a:solidFill>
                      <a:prstDash val="solid"/>
                      <a:round/>
                      <a:headEnd type="none" w="med" len="med"/>
                      <a:tailEnd type="none" w="med" len="med"/>
                    </a:lnL>
                    <a:lnR w="9525" cap="flat" cmpd="sng" algn="ctr">
                      <a:solidFill>
                        <a:srgbClr val="D7DEE8"/>
                      </a:solidFill>
                      <a:prstDash val="solid"/>
                      <a:round/>
                      <a:headEnd type="none" w="med" len="med"/>
                      <a:tailEnd type="none" w="med" len="med"/>
                    </a:lnR>
                    <a:lnT w="9525" cap="flat" cmpd="sng" algn="ctr">
                      <a:solidFill>
                        <a:srgbClr val="D7DEE8"/>
                      </a:solidFill>
                      <a:prstDash val="solid"/>
                      <a:round/>
                      <a:headEnd type="none" w="med" len="med"/>
                      <a:tailEnd type="none" w="med" len="med"/>
                    </a:lnT>
                    <a:lnB w="9525" cap="flat" cmpd="sng" algn="ctr">
                      <a:solidFill>
                        <a:srgbClr val="D7DEE8"/>
                      </a:solidFill>
                      <a:prstDash val="solid"/>
                      <a:round/>
                      <a:headEnd type="none" w="med" len="med"/>
                      <a:tailEnd type="none" w="med" len="med"/>
                    </a:lnB>
                    <a:solidFill>
                      <a:srgbClr val="1B2A4A"/>
                    </a:solidFill>
                  </a:tcPr>
                </a:tc>
              </a:tr>
              <a:tr h="1005840">
                <a:tc>
                  <a:txBody>
                    <a:bodyPr/>
                    <a:lstStyle/>
                    <a:p>
                      <a:pPr algn="l" indent="0" marL="0">
                        <a:buNone/>
                      </a:pPr>
                      <a:r>
                        <a:rPr lang="en-US" sz="1050" b="1" dirty="0">
                          <a:solidFill>
                            <a:srgbClr val="1B2A4A"/>
                          </a:solidFill>
                          <a:latin typeface="Calibri" pitchFamily="34" charset="0"/>
                          <a:ea typeface="Calibri" pitchFamily="34" charset="-122"/>
                          <a:cs typeface="Calibri" pitchFamily="34" charset="-120"/>
                        </a:rPr>
                        <a:t>Penyimpanan Dokumen</a:t>
                      </a:r>
                      <a:endParaRPr lang="en-US" sz="1050" dirty="0">
                        <a:latin typeface="Calibri" charset="0"/>
                        <a:ea typeface="Calibri" charset="0"/>
                        <a:cs typeface="Calibri" charset="0"/>
                      </a:endParaRPr>
                    </a:p>
                  </a:txBody>
                  <a:tcPr marL="109728" marR="109728" marT="73152" marB="73152" anchor="ctr">
                    <a:lnL w="9525" cap="flat" cmpd="sng" algn="ctr">
                      <a:solidFill>
                        <a:srgbClr val="D7DEE8"/>
                      </a:solidFill>
                      <a:prstDash val="solid"/>
                      <a:round/>
                      <a:headEnd type="none" w="med" len="med"/>
                      <a:tailEnd type="none" w="med" len="med"/>
                    </a:lnL>
                    <a:lnR w="9525" cap="flat" cmpd="sng" algn="ctr">
                      <a:solidFill>
                        <a:srgbClr val="D7DEE8"/>
                      </a:solidFill>
                      <a:prstDash val="solid"/>
                      <a:round/>
                      <a:headEnd type="none" w="med" len="med"/>
                      <a:tailEnd type="none" w="med" len="med"/>
                    </a:lnR>
                    <a:lnT w="9525" cap="flat" cmpd="sng" algn="ctr">
                      <a:solidFill>
                        <a:srgbClr val="D7DEE8"/>
                      </a:solidFill>
                      <a:prstDash val="solid"/>
                      <a:round/>
                      <a:headEnd type="none" w="med" len="med"/>
                      <a:tailEnd type="none" w="med" len="med"/>
                    </a:lnT>
                    <a:lnB w="9525" cap="flat" cmpd="sng" algn="ctr">
                      <a:solidFill>
                        <a:srgbClr val="D7DEE8"/>
                      </a:solidFill>
                      <a:prstDash val="solid"/>
                      <a:round/>
                      <a:headEnd type="none" w="med" len="med"/>
                      <a:tailEnd type="none" w="med" len="med"/>
                    </a:lnB>
                    <a:solidFill>
                      <a:srgbClr val="FFFFFF"/>
                    </a:solidFill>
                  </a:tcPr>
                </a:tc>
                <a:tc>
                  <a:txBody>
                    <a:bodyPr/>
                    <a:lstStyle/>
                    <a:p>
                      <a:pPr algn="l" indent="0" marL="0">
                        <a:buNone/>
                      </a:pPr>
                      <a:r>
                        <a:rPr lang="en-US" sz="1050" dirty="0">
                          <a:solidFill>
                            <a:srgbClr val="3A4152"/>
                          </a:solidFill>
                          <a:latin typeface="Calibri" pitchFamily="34" charset="0"/>
                          <a:ea typeface="Calibri" pitchFamily="34" charset="-122"/>
                          <a:cs typeface="Calibri" pitchFamily="34" charset="-120"/>
                        </a:rPr>
                        <a:t>Layanan penyimpanan fisik dokumen dan berkas dengan sistem pengelolaan yang terorganisir.</a:t>
                      </a:r>
                      <a:endParaRPr lang="en-US" sz="1050" dirty="0">
                        <a:latin typeface="Calibri" charset="0"/>
                        <a:ea typeface="Calibri" charset="0"/>
                        <a:cs typeface="Calibri" charset="0"/>
                      </a:endParaRPr>
                    </a:p>
                  </a:txBody>
                  <a:tcPr marL="109728" marR="109728" marT="73152" marB="73152" anchor="ctr">
                    <a:lnL w="9525" cap="flat" cmpd="sng" algn="ctr">
                      <a:solidFill>
                        <a:srgbClr val="D7DEE8"/>
                      </a:solidFill>
                      <a:prstDash val="solid"/>
                      <a:round/>
                      <a:headEnd type="none" w="med" len="med"/>
                      <a:tailEnd type="none" w="med" len="med"/>
                    </a:lnL>
                    <a:lnR w="9525" cap="flat" cmpd="sng" algn="ctr">
                      <a:solidFill>
                        <a:srgbClr val="D7DEE8"/>
                      </a:solidFill>
                      <a:prstDash val="solid"/>
                      <a:round/>
                      <a:headEnd type="none" w="med" len="med"/>
                      <a:tailEnd type="none" w="med" len="med"/>
                    </a:lnR>
                    <a:lnT w="9525" cap="flat" cmpd="sng" algn="ctr">
                      <a:solidFill>
                        <a:srgbClr val="D7DEE8"/>
                      </a:solidFill>
                      <a:prstDash val="solid"/>
                      <a:round/>
                      <a:headEnd type="none" w="med" len="med"/>
                      <a:tailEnd type="none" w="med" len="med"/>
                    </a:lnT>
                    <a:lnB w="9525" cap="flat" cmpd="sng" algn="ctr">
                      <a:solidFill>
                        <a:srgbClr val="D7DEE8"/>
                      </a:solidFill>
                      <a:prstDash val="solid"/>
                      <a:round/>
                      <a:headEnd type="none" w="med" len="med"/>
                      <a:tailEnd type="none" w="med" len="med"/>
                    </a:lnB>
                    <a:solidFill>
                      <a:srgbClr val="FFFFFF"/>
                    </a:solidFill>
                  </a:tcPr>
                </a:tc>
                <a:tc>
                  <a:txBody>
                    <a:bodyPr/>
                    <a:lstStyle/>
                    <a:p>
                      <a:pPr algn="l" indent="0" marL="0">
                        <a:buNone/>
                      </a:pPr>
                      <a:r>
                        <a:rPr lang="en-US" sz="1050" dirty="0">
                          <a:solidFill>
                            <a:srgbClr val="3A4152"/>
                          </a:solidFill>
                          <a:latin typeface="Calibri" pitchFamily="34" charset="0"/>
                          <a:ea typeface="Calibri" pitchFamily="34" charset="-122"/>
                          <a:cs typeface="Calibri" pitchFamily="34" charset="-120"/>
                        </a:rPr>
                        <a:t>Perusahaan yang perlu menyimpan dokumen arsif, kontrak, atau berkas penting secara aman di lokasi terpusat</a:t>
                      </a:r>
                      <a:endParaRPr lang="en-US" sz="1050" dirty="0">
                        <a:latin typeface="Calibri" charset="0"/>
                        <a:ea typeface="Calibri" charset="0"/>
                        <a:cs typeface="Calibri" charset="0"/>
                      </a:endParaRPr>
                    </a:p>
                  </a:txBody>
                  <a:tcPr marL="109728" marR="109728" marT="73152" marB="73152" anchor="ctr">
                    <a:lnL w="9525" cap="flat" cmpd="sng" algn="ctr">
                      <a:solidFill>
                        <a:srgbClr val="D7DEE8"/>
                      </a:solidFill>
                      <a:prstDash val="solid"/>
                      <a:round/>
                      <a:headEnd type="none" w="med" len="med"/>
                      <a:tailEnd type="none" w="med" len="med"/>
                    </a:lnL>
                    <a:lnR w="9525" cap="flat" cmpd="sng" algn="ctr">
                      <a:solidFill>
                        <a:srgbClr val="D7DEE8"/>
                      </a:solidFill>
                      <a:prstDash val="solid"/>
                      <a:round/>
                      <a:headEnd type="none" w="med" len="med"/>
                      <a:tailEnd type="none" w="med" len="med"/>
                    </a:lnR>
                    <a:lnT w="9525" cap="flat" cmpd="sng" algn="ctr">
                      <a:solidFill>
                        <a:srgbClr val="D7DEE8"/>
                      </a:solidFill>
                      <a:prstDash val="solid"/>
                      <a:round/>
                      <a:headEnd type="none" w="med" len="med"/>
                      <a:tailEnd type="none" w="med" len="med"/>
                    </a:lnT>
                    <a:lnB w="9525" cap="flat" cmpd="sng" algn="ctr">
                      <a:solidFill>
                        <a:srgbClr val="D7DEE8"/>
                      </a:solidFill>
                      <a:prstDash val="solid"/>
                      <a:round/>
                      <a:headEnd type="none" w="med" len="med"/>
                      <a:tailEnd type="none" w="med" len="med"/>
                    </a:lnB>
                    <a:solidFill>
                      <a:srgbClr val="FFFFFF"/>
                    </a:solidFill>
                  </a:tcPr>
                </a:tc>
              </a:tr>
              <a:tr h="1005840">
                <a:tc>
                  <a:txBody>
                    <a:bodyPr/>
                    <a:lstStyle/>
                    <a:p>
                      <a:pPr algn="l" indent="0" marL="0">
                        <a:buNone/>
                      </a:pPr>
                      <a:r>
                        <a:rPr lang="en-US" sz="1050" b="1" dirty="0">
                          <a:solidFill>
                            <a:srgbClr val="1B2A4A"/>
                          </a:solidFill>
                          <a:latin typeface="Calibri" pitchFamily="34" charset="0"/>
                          <a:ea typeface="Calibri" pitchFamily="34" charset="-122"/>
                          <a:cs typeface="Calibri" pitchFamily="34" charset="-120"/>
                        </a:rPr>
                        <a:t>Layanan Pengelolaan per File</a:t>
                      </a:r>
                      <a:endParaRPr lang="en-US" sz="1050" dirty="0">
                        <a:latin typeface="Calibri" charset="0"/>
                        <a:ea typeface="Calibri" charset="0"/>
                        <a:cs typeface="Calibri" charset="0"/>
                      </a:endParaRPr>
                    </a:p>
                  </a:txBody>
                  <a:tcPr marL="109728" marR="109728" marT="73152" marB="73152" anchor="ctr">
                    <a:lnL w="9525" cap="flat" cmpd="sng" algn="ctr">
                      <a:solidFill>
                        <a:srgbClr val="D7DEE8"/>
                      </a:solidFill>
                      <a:prstDash val="solid"/>
                      <a:round/>
                      <a:headEnd type="none" w="med" len="med"/>
                      <a:tailEnd type="none" w="med" len="med"/>
                    </a:lnL>
                    <a:lnR w="9525" cap="flat" cmpd="sng" algn="ctr">
                      <a:solidFill>
                        <a:srgbClr val="D7DEE8"/>
                      </a:solidFill>
                      <a:prstDash val="solid"/>
                      <a:round/>
                      <a:headEnd type="none" w="med" len="med"/>
                      <a:tailEnd type="none" w="med" len="med"/>
                    </a:lnR>
                    <a:lnT w="9525" cap="flat" cmpd="sng" algn="ctr">
                      <a:solidFill>
                        <a:srgbClr val="D7DEE8"/>
                      </a:solidFill>
                      <a:prstDash val="solid"/>
                      <a:round/>
                      <a:headEnd type="none" w="med" len="med"/>
                      <a:tailEnd type="none" w="med" len="med"/>
                    </a:lnT>
                    <a:lnB w="9525" cap="flat" cmpd="sng" algn="ctr">
                      <a:solidFill>
                        <a:srgbClr val="D7DEE8"/>
                      </a:solidFill>
                      <a:prstDash val="solid"/>
                      <a:round/>
                      <a:headEnd type="none" w="med" len="med"/>
                      <a:tailEnd type="none" w="med" len="med"/>
                    </a:lnB>
                    <a:solidFill>
                      <a:srgbClr val="F5F8FC"/>
                    </a:solidFill>
                  </a:tcPr>
                </a:tc>
                <a:tc>
                  <a:txBody>
                    <a:bodyPr/>
                    <a:lstStyle/>
                    <a:p>
                      <a:pPr algn="l" indent="0" marL="0">
                        <a:buNone/>
                      </a:pPr>
                      <a:r>
                        <a:rPr lang="en-US" sz="1050" dirty="0">
                          <a:solidFill>
                            <a:srgbClr val="3A4152"/>
                          </a:solidFill>
                          <a:latin typeface="Calibri" pitchFamily="34" charset="0"/>
                          <a:ea typeface="Calibri" pitchFamily="34" charset="-122"/>
                          <a:cs typeface="Calibri" pitchFamily="34" charset="-120"/>
                        </a:rPr>
                        <a:t>Pengelolaan dokumen individual dengan sistem pencatatan dan tracking yang detail.</a:t>
                      </a:r>
                      <a:endParaRPr lang="en-US" sz="1050" dirty="0">
                        <a:latin typeface="Calibri" charset="0"/>
                        <a:ea typeface="Calibri" charset="0"/>
                        <a:cs typeface="Calibri" charset="0"/>
                      </a:endParaRPr>
                    </a:p>
                  </a:txBody>
                  <a:tcPr marL="109728" marR="109728" marT="73152" marB="73152" anchor="ctr">
                    <a:lnL w="9525" cap="flat" cmpd="sng" algn="ctr">
                      <a:solidFill>
                        <a:srgbClr val="D7DEE8"/>
                      </a:solidFill>
                      <a:prstDash val="solid"/>
                      <a:round/>
                      <a:headEnd type="none" w="med" len="med"/>
                      <a:tailEnd type="none" w="med" len="med"/>
                    </a:lnL>
                    <a:lnR w="9525" cap="flat" cmpd="sng" algn="ctr">
                      <a:solidFill>
                        <a:srgbClr val="D7DEE8"/>
                      </a:solidFill>
                      <a:prstDash val="solid"/>
                      <a:round/>
                      <a:headEnd type="none" w="med" len="med"/>
                      <a:tailEnd type="none" w="med" len="med"/>
                    </a:lnR>
                    <a:lnT w="9525" cap="flat" cmpd="sng" algn="ctr">
                      <a:solidFill>
                        <a:srgbClr val="D7DEE8"/>
                      </a:solidFill>
                      <a:prstDash val="solid"/>
                      <a:round/>
                      <a:headEnd type="none" w="med" len="med"/>
                      <a:tailEnd type="none" w="med" len="med"/>
                    </a:lnT>
                    <a:lnB w="9525" cap="flat" cmpd="sng" algn="ctr">
                      <a:solidFill>
                        <a:srgbClr val="D7DEE8"/>
                      </a:solidFill>
                      <a:prstDash val="solid"/>
                      <a:round/>
                      <a:headEnd type="none" w="med" len="med"/>
                      <a:tailEnd type="none" w="med" len="med"/>
                    </a:lnB>
                    <a:solidFill>
                      <a:srgbClr val="F5F8FC"/>
                    </a:solidFill>
                  </a:tcPr>
                </a:tc>
                <a:tc>
                  <a:txBody>
                    <a:bodyPr/>
                    <a:lstStyle/>
                    <a:p>
                      <a:pPr algn="l" indent="0" marL="0">
                        <a:buNone/>
                      </a:pPr>
                      <a:r>
                        <a:rPr lang="en-US" sz="1050" dirty="0">
                          <a:solidFill>
                            <a:srgbClr val="3A4152"/>
                          </a:solidFill>
                          <a:latin typeface="Calibri" pitchFamily="34" charset="0"/>
                          <a:ea typeface="Calibri" pitchFamily="34" charset="-122"/>
                          <a:cs typeface="Calibri" pitchFamily="34" charset="-120"/>
                        </a:rPr>
                        <a:t>Organisasi dengan volume dokumen tinggi yang memerlukan kontrol akses per file</a:t>
                      </a:r>
                      <a:endParaRPr lang="en-US" sz="1050" dirty="0">
                        <a:latin typeface="Calibri" charset="0"/>
                        <a:ea typeface="Calibri" charset="0"/>
                        <a:cs typeface="Calibri" charset="0"/>
                      </a:endParaRPr>
                    </a:p>
                  </a:txBody>
                  <a:tcPr marL="109728" marR="109728" marT="73152" marB="73152" anchor="ctr">
                    <a:lnL w="9525" cap="flat" cmpd="sng" algn="ctr">
                      <a:solidFill>
                        <a:srgbClr val="D7DEE8"/>
                      </a:solidFill>
                      <a:prstDash val="solid"/>
                      <a:round/>
                      <a:headEnd type="none" w="med" len="med"/>
                      <a:tailEnd type="none" w="med" len="med"/>
                    </a:lnL>
                    <a:lnR w="9525" cap="flat" cmpd="sng" algn="ctr">
                      <a:solidFill>
                        <a:srgbClr val="D7DEE8"/>
                      </a:solidFill>
                      <a:prstDash val="solid"/>
                      <a:round/>
                      <a:headEnd type="none" w="med" len="med"/>
                      <a:tailEnd type="none" w="med" len="med"/>
                    </a:lnR>
                    <a:lnT w="9525" cap="flat" cmpd="sng" algn="ctr">
                      <a:solidFill>
                        <a:srgbClr val="D7DEE8"/>
                      </a:solidFill>
                      <a:prstDash val="solid"/>
                      <a:round/>
                      <a:headEnd type="none" w="med" len="med"/>
                      <a:tailEnd type="none" w="med" len="med"/>
                    </a:lnT>
                    <a:lnB w="9525" cap="flat" cmpd="sng" algn="ctr">
                      <a:solidFill>
                        <a:srgbClr val="D7DEE8"/>
                      </a:solidFill>
                      <a:prstDash val="solid"/>
                      <a:round/>
                      <a:headEnd type="none" w="med" len="med"/>
                      <a:tailEnd type="none" w="med" len="med"/>
                    </a:lnB>
                    <a:solidFill>
                      <a:srgbClr val="F5F8FC"/>
                    </a:solidFill>
                  </a:tcPr>
                </a:tc>
              </a:tr>
              <a:tr h="1005840">
                <a:tc>
                  <a:txBody>
                    <a:bodyPr/>
                    <a:lstStyle/>
                    <a:p>
                      <a:pPr algn="l" indent="0" marL="0">
                        <a:buNone/>
                      </a:pPr>
                      <a:r>
                        <a:rPr lang="en-US" sz="1050" b="1" dirty="0">
                          <a:solidFill>
                            <a:srgbClr val="1B2A4A"/>
                          </a:solidFill>
                          <a:latin typeface="Calibri" pitchFamily="34" charset="0"/>
                          <a:ea typeface="Calibri" pitchFamily="34" charset="-122"/>
                          <a:cs typeface="Calibri" pitchFamily="34" charset="-120"/>
                        </a:rPr>
                        <a:t>Penyimpanan Media</a:t>
                      </a:r>
                      <a:endParaRPr lang="en-US" sz="1050" dirty="0">
                        <a:latin typeface="Calibri" charset="0"/>
                        <a:ea typeface="Calibri" charset="0"/>
                        <a:cs typeface="Calibri" charset="0"/>
                      </a:endParaRPr>
                    </a:p>
                  </a:txBody>
                  <a:tcPr marL="109728" marR="109728" marT="73152" marB="73152" anchor="ctr">
                    <a:lnL w="9525" cap="flat" cmpd="sng" algn="ctr">
                      <a:solidFill>
                        <a:srgbClr val="D7DEE8"/>
                      </a:solidFill>
                      <a:prstDash val="solid"/>
                      <a:round/>
                      <a:headEnd type="none" w="med" len="med"/>
                      <a:tailEnd type="none" w="med" len="med"/>
                    </a:lnL>
                    <a:lnR w="9525" cap="flat" cmpd="sng" algn="ctr">
                      <a:solidFill>
                        <a:srgbClr val="D7DEE8"/>
                      </a:solidFill>
                      <a:prstDash val="solid"/>
                      <a:round/>
                      <a:headEnd type="none" w="med" len="med"/>
                      <a:tailEnd type="none" w="med" len="med"/>
                    </a:lnR>
                    <a:lnT w="9525" cap="flat" cmpd="sng" algn="ctr">
                      <a:solidFill>
                        <a:srgbClr val="D7DEE8"/>
                      </a:solidFill>
                      <a:prstDash val="solid"/>
                      <a:round/>
                      <a:headEnd type="none" w="med" len="med"/>
                      <a:tailEnd type="none" w="med" len="med"/>
                    </a:lnT>
                    <a:lnB w="9525" cap="flat" cmpd="sng" algn="ctr">
                      <a:solidFill>
                        <a:srgbClr val="D7DEE8"/>
                      </a:solidFill>
                      <a:prstDash val="solid"/>
                      <a:round/>
                      <a:headEnd type="none" w="med" len="med"/>
                      <a:tailEnd type="none" w="med" len="med"/>
                    </a:lnB>
                    <a:solidFill>
                      <a:srgbClr val="FFFFFF"/>
                    </a:solidFill>
                  </a:tcPr>
                </a:tc>
                <a:tc>
                  <a:txBody>
                    <a:bodyPr/>
                    <a:lstStyle/>
                    <a:p>
                      <a:pPr algn="l" indent="0" marL="0">
                        <a:buNone/>
                      </a:pPr>
                      <a:r>
                        <a:rPr lang="en-US" sz="1050" dirty="0">
                          <a:solidFill>
                            <a:srgbClr val="3A4152"/>
                          </a:solidFill>
                          <a:latin typeface="Calibri" pitchFamily="34" charset="0"/>
                          <a:ea typeface="Calibri" pitchFamily="34" charset="-122"/>
                          <a:cs typeface="Calibri" pitchFamily="34" charset="-120"/>
                        </a:rPr>
                        <a:t>Penyimpanan khusus untuk media fisik seperti CD, USB, tape, atau file multimedia lainnya.</a:t>
                      </a:r>
                      <a:endParaRPr lang="en-US" sz="1050" dirty="0">
                        <a:latin typeface="Calibri" charset="0"/>
                        <a:ea typeface="Calibri" charset="0"/>
                        <a:cs typeface="Calibri" charset="0"/>
                      </a:endParaRPr>
                    </a:p>
                  </a:txBody>
                  <a:tcPr marL="109728" marR="109728" marT="73152" marB="73152" anchor="ctr">
                    <a:lnL w="9525" cap="flat" cmpd="sng" algn="ctr">
                      <a:solidFill>
                        <a:srgbClr val="D7DEE8"/>
                      </a:solidFill>
                      <a:prstDash val="solid"/>
                      <a:round/>
                      <a:headEnd type="none" w="med" len="med"/>
                      <a:tailEnd type="none" w="med" len="med"/>
                    </a:lnL>
                    <a:lnR w="9525" cap="flat" cmpd="sng" algn="ctr">
                      <a:solidFill>
                        <a:srgbClr val="D7DEE8"/>
                      </a:solidFill>
                      <a:prstDash val="solid"/>
                      <a:round/>
                      <a:headEnd type="none" w="med" len="med"/>
                      <a:tailEnd type="none" w="med" len="med"/>
                    </a:lnR>
                    <a:lnT w="9525" cap="flat" cmpd="sng" algn="ctr">
                      <a:solidFill>
                        <a:srgbClr val="D7DEE8"/>
                      </a:solidFill>
                      <a:prstDash val="solid"/>
                      <a:round/>
                      <a:headEnd type="none" w="med" len="med"/>
                      <a:tailEnd type="none" w="med" len="med"/>
                    </a:lnT>
                    <a:lnB w="9525" cap="flat" cmpd="sng" algn="ctr">
                      <a:solidFill>
                        <a:srgbClr val="D7DEE8"/>
                      </a:solidFill>
                      <a:prstDash val="solid"/>
                      <a:round/>
                      <a:headEnd type="none" w="med" len="med"/>
                      <a:tailEnd type="none" w="med" len="med"/>
                    </a:lnB>
                    <a:solidFill>
                      <a:srgbClr val="FFFFFF"/>
                    </a:solidFill>
                  </a:tcPr>
                </a:tc>
                <a:tc>
                  <a:txBody>
                    <a:bodyPr/>
                    <a:lstStyle/>
                    <a:p>
                      <a:pPr algn="l" indent="0" marL="0">
                        <a:buNone/>
                      </a:pPr>
                      <a:r>
                        <a:rPr lang="en-US" sz="1050" dirty="0">
                          <a:solidFill>
                            <a:srgbClr val="3A4152"/>
                          </a:solidFill>
                          <a:latin typeface="Calibri" pitchFamily="34" charset="0"/>
                          <a:ea typeface="Calibri" pitchFamily="34" charset="-122"/>
                          <a:cs typeface="Calibri" pitchFamily="34" charset="-120"/>
                        </a:rPr>
                        <a:t>Perusahaan media, broadcasting, atau arsip digital yang perlu menyimpan master file dan backup media</a:t>
                      </a:r>
                      <a:endParaRPr lang="en-US" sz="1050" dirty="0">
                        <a:latin typeface="Calibri" charset="0"/>
                        <a:ea typeface="Calibri" charset="0"/>
                        <a:cs typeface="Calibri" charset="0"/>
                      </a:endParaRPr>
                    </a:p>
                  </a:txBody>
                  <a:tcPr marL="109728" marR="109728" marT="73152" marB="73152" anchor="ctr">
                    <a:lnL w="9525" cap="flat" cmpd="sng" algn="ctr">
                      <a:solidFill>
                        <a:srgbClr val="D7DEE8"/>
                      </a:solidFill>
                      <a:prstDash val="solid"/>
                      <a:round/>
                      <a:headEnd type="none" w="med" len="med"/>
                      <a:tailEnd type="none" w="med" len="med"/>
                    </a:lnL>
                    <a:lnR w="9525" cap="flat" cmpd="sng" algn="ctr">
                      <a:solidFill>
                        <a:srgbClr val="D7DEE8"/>
                      </a:solidFill>
                      <a:prstDash val="solid"/>
                      <a:round/>
                      <a:headEnd type="none" w="med" len="med"/>
                      <a:tailEnd type="none" w="med" len="med"/>
                    </a:lnR>
                    <a:lnT w="9525" cap="flat" cmpd="sng" algn="ctr">
                      <a:solidFill>
                        <a:srgbClr val="D7DEE8"/>
                      </a:solidFill>
                      <a:prstDash val="solid"/>
                      <a:round/>
                      <a:headEnd type="none" w="med" len="med"/>
                      <a:tailEnd type="none" w="med" len="med"/>
                    </a:lnT>
                    <a:lnB w="9525" cap="flat" cmpd="sng" algn="ctr">
                      <a:solidFill>
                        <a:srgbClr val="D7DEE8"/>
                      </a:solidFill>
                      <a:prstDash val="solid"/>
                      <a:round/>
                      <a:headEnd type="none" w="med" len="med"/>
                      <a:tailEnd type="none" w="med" len="med"/>
                    </a:lnB>
                    <a:solidFill>
                      <a:srgbClr val="FFFFFF"/>
                    </a:solidFill>
                  </a:tcPr>
                </a:tc>
              </a:tr>
              <a:tr h="1005840">
                <a:tc>
                  <a:txBody>
                    <a:bodyPr/>
                    <a:lstStyle/>
                    <a:p>
                      <a:pPr algn="l" indent="0" marL="0">
                        <a:buNone/>
                      </a:pPr>
                      <a:r>
                        <a:rPr lang="en-US" sz="1050" b="1" dirty="0">
                          <a:solidFill>
                            <a:srgbClr val="1B2A4A"/>
                          </a:solidFill>
                          <a:latin typeface="Calibri" pitchFamily="34" charset="0"/>
                          <a:ea typeface="Calibri" pitchFamily="34" charset="-122"/>
                          <a:cs typeface="Calibri" pitchFamily="34" charset="-120"/>
                        </a:rPr>
                        <a:t>Penyimpanan di Brankas</a:t>
                      </a:r>
                      <a:endParaRPr lang="en-US" sz="1050" dirty="0">
                        <a:latin typeface="Calibri" charset="0"/>
                        <a:ea typeface="Calibri" charset="0"/>
                        <a:cs typeface="Calibri" charset="0"/>
                      </a:endParaRPr>
                    </a:p>
                  </a:txBody>
                  <a:tcPr marL="109728" marR="109728" marT="73152" marB="73152" anchor="ctr">
                    <a:lnL w="9525" cap="flat" cmpd="sng" algn="ctr">
                      <a:solidFill>
                        <a:srgbClr val="D7DEE8"/>
                      </a:solidFill>
                      <a:prstDash val="solid"/>
                      <a:round/>
                      <a:headEnd type="none" w="med" len="med"/>
                      <a:tailEnd type="none" w="med" len="med"/>
                    </a:lnL>
                    <a:lnR w="9525" cap="flat" cmpd="sng" algn="ctr">
                      <a:solidFill>
                        <a:srgbClr val="D7DEE8"/>
                      </a:solidFill>
                      <a:prstDash val="solid"/>
                      <a:round/>
                      <a:headEnd type="none" w="med" len="med"/>
                      <a:tailEnd type="none" w="med" len="med"/>
                    </a:lnR>
                    <a:lnT w="9525" cap="flat" cmpd="sng" algn="ctr">
                      <a:solidFill>
                        <a:srgbClr val="D7DEE8"/>
                      </a:solidFill>
                      <a:prstDash val="solid"/>
                      <a:round/>
                      <a:headEnd type="none" w="med" len="med"/>
                      <a:tailEnd type="none" w="med" len="med"/>
                    </a:lnT>
                    <a:lnB w="9525" cap="flat" cmpd="sng" algn="ctr">
                      <a:solidFill>
                        <a:srgbClr val="D7DEE8"/>
                      </a:solidFill>
                      <a:prstDash val="solid"/>
                      <a:round/>
                      <a:headEnd type="none" w="med" len="med"/>
                      <a:tailEnd type="none" w="med" len="med"/>
                    </a:lnB>
                    <a:solidFill>
                      <a:srgbClr val="F5F8FC"/>
                    </a:solidFill>
                  </a:tcPr>
                </a:tc>
                <a:tc>
                  <a:txBody>
                    <a:bodyPr/>
                    <a:lstStyle/>
                    <a:p>
                      <a:pPr algn="l" indent="0" marL="0">
                        <a:buNone/>
                      </a:pPr>
                      <a:r>
                        <a:rPr lang="en-US" sz="1050" dirty="0">
                          <a:solidFill>
                            <a:srgbClr val="3A4152"/>
                          </a:solidFill>
                          <a:latin typeface="Calibri" pitchFamily="34" charset="0"/>
                          <a:ea typeface="Calibri" pitchFamily="34" charset="-122"/>
                          <a:cs typeface="Calibri" pitchFamily="34" charset="-120"/>
                        </a:rPr>
                        <a:t>Layanan penyimpanan dokumen bernilai tinggi di fasilitas brankas dengan keamanan maksimal.</a:t>
                      </a:r>
                      <a:endParaRPr lang="en-US" sz="1050" dirty="0">
                        <a:latin typeface="Calibri" charset="0"/>
                        <a:ea typeface="Calibri" charset="0"/>
                        <a:cs typeface="Calibri" charset="0"/>
                      </a:endParaRPr>
                    </a:p>
                  </a:txBody>
                  <a:tcPr marL="109728" marR="109728" marT="73152" marB="73152" anchor="ctr">
                    <a:lnL w="9525" cap="flat" cmpd="sng" algn="ctr">
                      <a:solidFill>
                        <a:srgbClr val="D7DEE8"/>
                      </a:solidFill>
                      <a:prstDash val="solid"/>
                      <a:round/>
                      <a:headEnd type="none" w="med" len="med"/>
                      <a:tailEnd type="none" w="med" len="med"/>
                    </a:lnL>
                    <a:lnR w="9525" cap="flat" cmpd="sng" algn="ctr">
                      <a:solidFill>
                        <a:srgbClr val="D7DEE8"/>
                      </a:solidFill>
                      <a:prstDash val="solid"/>
                      <a:round/>
                      <a:headEnd type="none" w="med" len="med"/>
                      <a:tailEnd type="none" w="med" len="med"/>
                    </a:lnR>
                    <a:lnT w="9525" cap="flat" cmpd="sng" algn="ctr">
                      <a:solidFill>
                        <a:srgbClr val="D7DEE8"/>
                      </a:solidFill>
                      <a:prstDash val="solid"/>
                      <a:round/>
                      <a:headEnd type="none" w="med" len="med"/>
                      <a:tailEnd type="none" w="med" len="med"/>
                    </a:lnT>
                    <a:lnB w="9525" cap="flat" cmpd="sng" algn="ctr">
                      <a:solidFill>
                        <a:srgbClr val="D7DEE8"/>
                      </a:solidFill>
                      <a:prstDash val="solid"/>
                      <a:round/>
                      <a:headEnd type="none" w="med" len="med"/>
                      <a:tailEnd type="none" w="med" len="med"/>
                    </a:lnB>
                    <a:solidFill>
                      <a:srgbClr val="F5F8FC"/>
                    </a:solidFill>
                  </a:tcPr>
                </a:tc>
                <a:tc>
                  <a:txBody>
                    <a:bodyPr/>
                    <a:lstStyle/>
                    <a:p>
                      <a:pPr algn="l" indent="0" marL="0">
                        <a:buNone/>
                      </a:pPr>
                      <a:r>
                        <a:rPr lang="en-US" sz="1050" dirty="0">
                          <a:solidFill>
                            <a:srgbClr val="3A4152"/>
                          </a:solidFill>
                          <a:latin typeface="Calibri" pitchFamily="34" charset="0"/>
                          <a:ea typeface="Calibri" pitchFamily="34" charset="-122"/>
                          <a:cs typeface="Calibri" pitchFamily="34" charset="-120"/>
                        </a:rPr>
                        <a:t>Perusahaan legal, finance, atau asuransi yang menyimpan dokumen strategis dan berharga</a:t>
                      </a:r>
                      <a:endParaRPr lang="en-US" sz="1050" dirty="0">
                        <a:latin typeface="Calibri" charset="0"/>
                        <a:ea typeface="Calibri" charset="0"/>
                        <a:cs typeface="Calibri" charset="0"/>
                      </a:endParaRPr>
                    </a:p>
                  </a:txBody>
                  <a:tcPr marL="109728" marR="109728" marT="73152" marB="73152" anchor="ctr">
                    <a:lnL w="9525" cap="flat" cmpd="sng" algn="ctr">
                      <a:solidFill>
                        <a:srgbClr val="D7DEE8"/>
                      </a:solidFill>
                      <a:prstDash val="solid"/>
                      <a:round/>
                      <a:headEnd type="none" w="med" len="med"/>
                      <a:tailEnd type="none" w="med" len="med"/>
                    </a:lnL>
                    <a:lnR w="9525" cap="flat" cmpd="sng" algn="ctr">
                      <a:solidFill>
                        <a:srgbClr val="D7DEE8"/>
                      </a:solidFill>
                      <a:prstDash val="solid"/>
                      <a:round/>
                      <a:headEnd type="none" w="med" len="med"/>
                      <a:tailEnd type="none" w="med" len="med"/>
                    </a:lnR>
                    <a:lnT w="9525" cap="flat" cmpd="sng" algn="ctr">
                      <a:solidFill>
                        <a:srgbClr val="D7DEE8"/>
                      </a:solidFill>
                      <a:prstDash val="solid"/>
                      <a:round/>
                      <a:headEnd type="none" w="med" len="med"/>
                      <a:tailEnd type="none" w="med" len="med"/>
                    </a:lnT>
                    <a:lnB w="9525" cap="flat" cmpd="sng" algn="ctr">
                      <a:solidFill>
                        <a:srgbClr val="D7DEE8"/>
                      </a:solidFill>
                      <a:prstDash val="solid"/>
                      <a:round/>
                      <a:headEnd type="none" w="med" len="med"/>
                      <a:tailEnd type="none" w="med" len="med"/>
                    </a:lnB>
                    <a:solidFill>
                      <a:srgbClr val="F5F8FC"/>
                    </a:solidFill>
                  </a:tcPr>
                </a:tc>
              </a:tr>
              <a:tr h="1005840">
                <a:tc>
                  <a:txBody>
                    <a:bodyPr/>
                    <a:lstStyle/>
                    <a:p>
                      <a:pPr algn="l" indent="0" marL="0">
                        <a:buNone/>
                      </a:pPr>
                      <a:r>
                        <a:rPr lang="en-US" sz="1050" b="1" dirty="0">
                          <a:solidFill>
                            <a:srgbClr val="1B2A4A"/>
                          </a:solidFill>
                          <a:latin typeface="Calibri" pitchFamily="34" charset="0"/>
                          <a:ea typeface="Calibri" pitchFamily="34" charset="-122"/>
                          <a:cs typeface="Calibri" pitchFamily="34" charset="-120"/>
                        </a:rPr>
                        <a:t>Manajemen Arsip di Tempat</a:t>
                      </a:r>
                      <a:endParaRPr lang="en-US" sz="1050" dirty="0">
                        <a:latin typeface="Calibri" charset="0"/>
                        <a:ea typeface="Calibri" charset="0"/>
                        <a:cs typeface="Calibri" charset="0"/>
                      </a:endParaRPr>
                    </a:p>
                  </a:txBody>
                  <a:tcPr marL="109728" marR="109728" marT="73152" marB="73152" anchor="ctr">
                    <a:lnL w="9525" cap="flat" cmpd="sng" algn="ctr">
                      <a:solidFill>
                        <a:srgbClr val="D7DEE8"/>
                      </a:solidFill>
                      <a:prstDash val="solid"/>
                      <a:round/>
                      <a:headEnd type="none" w="med" len="med"/>
                      <a:tailEnd type="none" w="med" len="med"/>
                    </a:lnL>
                    <a:lnR w="9525" cap="flat" cmpd="sng" algn="ctr">
                      <a:solidFill>
                        <a:srgbClr val="D7DEE8"/>
                      </a:solidFill>
                      <a:prstDash val="solid"/>
                      <a:round/>
                      <a:headEnd type="none" w="med" len="med"/>
                      <a:tailEnd type="none" w="med" len="med"/>
                    </a:lnR>
                    <a:lnT w="9525" cap="flat" cmpd="sng" algn="ctr">
                      <a:solidFill>
                        <a:srgbClr val="D7DEE8"/>
                      </a:solidFill>
                      <a:prstDash val="solid"/>
                      <a:round/>
                      <a:headEnd type="none" w="med" len="med"/>
                      <a:tailEnd type="none" w="med" len="med"/>
                    </a:lnT>
                    <a:lnB w="9525" cap="flat" cmpd="sng" algn="ctr">
                      <a:solidFill>
                        <a:srgbClr val="D7DEE8"/>
                      </a:solidFill>
                      <a:prstDash val="solid"/>
                      <a:round/>
                      <a:headEnd type="none" w="med" len="med"/>
                      <a:tailEnd type="none" w="med" len="med"/>
                    </a:lnB>
                    <a:solidFill>
                      <a:srgbClr val="FFFFFF"/>
                    </a:solidFill>
                  </a:tcPr>
                </a:tc>
                <a:tc>
                  <a:txBody>
                    <a:bodyPr/>
                    <a:lstStyle/>
                    <a:p>
                      <a:pPr algn="l" indent="0" marL="0">
                        <a:buNone/>
                      </a:pPr>
                      <a:r>
                        <a:rPr lang="en-US" sz="1050" dirty="0">
                          <a:solidFill>
                            <a:srgbClr val="3A4152"/>
                          </a:solidFill>
                          <a:latin typeface="Calibri" pitchFamily="34" charset="0"/>
                          <a:ea typeface="Calibri" pitchFamily="34" charset="-122"/>
                          <a:cs typeface="Calibri" pitchFamily="34" charset="-120"/>
                        </a:rPr>
                        <a:t>Layanan pengelolaan arsip yang dilakukan langsung di lokasi klien.</a:t>
                      </a:r>
                      <a:endParaRPr lang="en-US" sz="1050" dirty="0">
                        <a:latin typeface="Calibri" charset="0"/>
                        <a:ea typeface="Calibri" charset="0"/>
                        <a:cs typeface="Calibri" charset="0"/>
                      </a:endParaRPr>
                    </a:p>
                  </a:txBody>
                  <a:tcPr marL="109728" marR="109728" marT="73152" marB="73152" anchor="ctr">
                    <a:lnL w="9525" cap="flat" cmpd="sng" algn="ctr">
                      <a:solidFill>
                        <a:srgbClr val="D7DEE8"/>
                      </a:solidFill>
                      <a:prstDash val="solid"/>
                      <a:round/>
                      <a:headEnd type="none" w="med" len="med"/>
                      <a:tailEnd type="none" w="med" len="med"/>
                    </a:lnL>
                    <a:lnR w="9525" cap="flat" cmpd="sng" algn="ctr">
                      <a:solidFill>
                        <a:srgbClr val="D7DEE8"/>
                      </a:solidFill>
                      <a:prstDash val="solid"/>
                      <a:round/>
                      <a:headEnd type="none" w="med" len="med"/>
                      <a:tailEnd type="none" w="med" len="med"/>
                    </a:lnR>
                    <a:lnT w="9525" cap="flat" cmpd="sng" algn="ctr">
                      <a:solidFill>
                        <a:srgbClr val="D7DEE8"/>
                      </a:solidFill>
                      <a:prstDash val="solid"/>
                      <a:round/>
                      <a:headEnd type="none" w="med" len="med"/>
                      <a:tailEnd type="none" w="med" len="med"/>
                    </a:lnT>
                    <a:lnB w="9525" cap="flat" cmpd="sng" algn="ctr">
                      <a:solidFill>
                        <a:srgbClr val="D7DEE8"/>
                      </a:solidFill>
                      <a:prstDash val="solid"/>
                      <a:round/>
                      <a:headEnd type="none" w="med" len="med"/>
                      <a:tailEnd type="none" w="med" len="med"/>
                    </a:lnB>
                    <a:solidFill>
                      <a:srgbClr val="FFFFFF"/>
                    </a:solidFill>
                  </a:tcPr>
                </a:tc>
                <a:tc>
                  <a:txBody>
                    <a:bodyPr/>
                    <a:lstStyle/>
                    <a:p>
                      <a:pPr algn="l" indent="0" marL="0">
                        <a:buNone/>
                      </a:pPr>
                      <a:r>
                        <a:rPr lang="en-US" sz="1050" dirty="0">
                          <a:solidFill>
                            <a:srgbClr val="3A4152"/>
                          </a:solidFill>
                          <a:latin typeface="Calibri" pitchFamily="34" charset="0"/>
                          <a:ea typeface="Calibri" pitchFamily="34" charset="-122"/>
                          <a:cs typeface="Calibri" pitchFamily="34" charset="-120"/>
                        </a:rPr>
                        <a:t>Perusahaan besar yang ingin mengoptimalkan ruang penyimpanan di kantor dengan sistem manajemen profesional</a:t>
                      </a:r>
                      <a:endParaRPr lang="en-US" sz="1050" dirty="0">
                        <a:latin typeface="Calibri" charset="0"/>
                        <a:ea typeface="Calibri" charset="0"/>
                        <a:cs typeface="Calibri" charset="0"/>
                      </a:endParaRPr>
                    </a:p>
                  </a:txBody>
                  <a:tcPr marL="109728" marR="109728" marT="73152" marB="73152" anchor="ctr">
                    <a:lnL w="9525" cap="flat" cmpd="sng" algn="ctr">
                      <a:solidFill>
                        <a:srgbClr val="D7DEE8"/>
                      </a:solidFill>
                      <a:prstDash val="solid"/>
                      <a:round/>
                      <a:headEnd type="none" w="med" len="med"/>
                      <a:tailEnd type="none" w="med" len="med"/>
                    </a:lnL>
                    <a:lnR w="9525" cap="flat" cmpd="sng" algn="ctr">
                      <a:solidFill>
                        <a:srgbClr val="D7DEE8"/>
                      </a:solidFill>
                      <a:prstDash val="solid"/>
                      <a:round/>
                      <a:headEnd type="none" w="med" len="med"/>
                      <a:tailEnd type="none" w="med" len="med"/>
                    </a:lnR>
                    <a:lnT w="9525" cap="flat" cmpd="sng" algn="ctr">
                      <a:solidFill>
                        <a:srgbClr val="D7DEE8"/>
                      </a:solidFill>
                      <a:prstDash val="solid"/>
                      <a:round/>
                      <a:headEnd type="none" w="med" len="med"/>
                      <a:tailEnd type="none" w="med" len="med"/>
                    </a:lnT>
                    <a:lnB w="9525" cap="flat" cmpd="sng" algn="ctr">
                      <a:solidFill>
                        <a:srgbClr val="D7DEE8"/>
                      </a:solidFill>
                      <a:prstDash val="solid"/>
                      <a:round/>
                      <a:headEnd type="none" w="med" len="med"/>
                      <a:tailEnd type="none" w="med" len="med"/>
                    </a:lnB>
                    <a:solidFill>
                      <a:srgbClr val="FFFFFF"/>
                    </a:solidFill>
                  </a:tcPr>
                </a:tc>
              </a:tr>
            </a:tbl>
          </a:graphicData>
        </a:graphic>
      </p:graphicFrame>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name="Slide 51">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457200" y="274320"/>
            <a:ext cx="8229600" cy="274320"/>
          </a:xfrm>
          <a:prstGeom prst="rect">
            <a:avLst/>
          </a:prstGeom>
          <a:noFill/>
          <a:ln/>
        </p:spPr>
        <p:txBody>
          <a:bodyPr wrap="square" lIns="0" tIns="0" rIns="0" bIns="0" rtlCol="0" anchor="ctr"/>
          <a:lstStyle/>
          <a:p>
            <a:pPr indent="0" marL="0">
              <a:buNone/>
            </a:pPr>
            <a:r>
              <a:rPr lang="en-US" sz="1150" b="1" spc="150" kern="0" dirty="0">
                <a:solidFill>
                  <a:srgbClr val="C9962C"/>
                </a:solidFill>
                <a:latin typeface="Calibri" pitchFamily="34" charset="0"/>
                <a:ea typeface="Calibri" pitchFamily="34" charset="-122"/>
                <a:cs typeface="Calibri" pitchFamily="34" charset="-120"/>
              </a:rPr>
              <a:t>CROWN RECORDS MANAGEMENT</a:t>
            </a:r>
            <a:endParaRPr lang="en-US" sz="1150" dirty="0"/>
          </a:p>
        </p:txBody>
      </p:sp>
      <p:sp>
        <p:nvSpPr>
          <p:cNvPr id="3" name="Text 1"/>
          <p:cNvSpPr/>
          <p:nvPr/>
        </p:nvSpPr>
        <p:spPr>
          <a:xfrm>
            <a:off x="457200" y="548640"/>
            <a:ext cx="10058400" cy="457200"/>
          </a:xfrm>
          <a:prstGeom prst="rect">
            <a:avLst/>
          </a:prstGeom>
          <a:noFill/>
          <a:ln/>
        </p:spPr>
        <p:txBody>
          <a:bodyPr wrap="square" lIns="0" tIns="0" rIns="0" bIns="0" rtlCol="0" anchor="ctr"/>
          <a:lstStyle/>
          <a:p>
            <a:pPr indent="0" marL="0">
              <a:buNone/>
            </a:pPr>
            <a:r>
              <a:rPr lang="en-US" sz="2300" b="1" dirty="0">
                <a:solidFill>
                  <a:srgbClr val="1B2A4A"/>
                </a:solidFill>
                <a:latin typeface="Calibri" pitchFamily="34" charset="0"/>
                <a:ea typeface="Calibri" pitchFamily="34" charset="-122"/>
                <a:cs typeface="Calibri" pitchFamily="34" charset="-120"/>
              </a:rPr>
              <a:t>Layanan</a:t>
            </a:r>
            <a:endParaRPr lang="en-US" sz="2300" dirty="0"/>
          </a:p>
        </p:txBody>
      </p:sp>
      <p:graphicFrame>
        <p:nvGraphicFramePr>
          <p:cNvPr id="52" name="Table 0"/>
          <p:cNvGraphicFramePr>
            <a:graphicFrameLocks noGrp="1"/>
          </p:cNvGraphicFramePr>
          <p:nvPr>
            <p:extLst>
              <p:ext uri="{D42A27DB-BD31-4B8C-83A1-F6EECF244321}">
                <p14:modId xmlns:p14="http://schemas.microsoft.com/office/powerpoint/2010/main" val="1579011935"/>
              </p:ext>
            </p:extLst>
          </p:nvPr>
        </p:nvGraphicFramePr>
        <p:xfrm>
          <a:off x="457200" y="1051560"/>
          <a:ext cx="11274552" cy="914400"/>
        </p:xfrm>
        <a:graphic>
          <a:graphicData uri="http://schemas.openxmlformats.org/drawingml/2006/table">
            <a:tbl>
              <a:tblPr/>
              <a:tblGrid>
                <a:gridCol w="2468880"/>
                <a:gridCol w="4389120"/>
                <a:gridCol w="4416552"/>
              </a:tblGrid>
              <a:tr h="365760">
                <a:tc>
                  <a:txBody>
                    <a:bodyPr/>
                    <a:lstStyle/>
                    <a:p>
                      <a:pPr algn="l" indent="0" marL="0">
                        <a:buNone/>
                      </a:pPr>
                      <a:r>
                        <a:rPr lang="en-US" sz="1150" b="1" dirty="0">
                          <a:solidFill>
                            <a:srgbClr val="FFFFFF"/>
                          </a:solidFill>
                          <a:latin typeface="Calibri" pitchFamily="34" charset="0"/>
                          <a:ea typeface="Calibri" pitchFamily="34" charset="-122"/>
                          <a:cs typeface="Calibri" pitchFamily="34" charset="-120"/>
                        </a:rPr>
                        <a:t>Layanan</a:t>
                      </a:r>
                      <a:endParaRPr lang="en-US" sz="1150" dirty="0">
                        <a:latin typeface="Calibri" charset="0"/>
                        <a:ea typeface="Calibri" charset="0"/>
                        <a:cs typeface="Calibri" charset="0"/>
                      </a:endParaRPr>
                    </a:p>
                  </a:txBody>
                  <a:tcPr marL="109728" marR="109728" marT="73152" marB="73152" anchor="ctr">
                    <a:lnL w="9525" cap="flat" cmpd="sng" algn="ctr">
                      <a:solidFill>
                        <a:srgbClr val="D7DEE8"/>
                      </a:solidFill>
                      <a:prstDash val="solid"/>
                      <a:round/>
                      <a:headEnd type="none" w="med" len="med"/>
                      <a:tailEnd type="none" w="med" len="med"/>
                    </a:lnL>
                    <a:lnR w="9525" cap="flat" cmpd="sng" algn="ctr">
                      <a:solidFill>
                        <a:srgbClr val="D7DEE8"/>
                      </a:solidFill>
                      <a:prstDash val="solid"/>
                      <a:round/>
                      <a:headEnd type="none" w="med" len="med"/>
                      <a:tailEnd type="none" w="med" len="med"/>
                    </a:lnR>
                    <a:lnT w="9525" cap="flat" cmpd="sng" algn="ctr">
                      <a:solidFill>
                        <a:srgbClr val="D7DEE8"/>
                      </a:solidFill>
                      <a:prstDash val="solid"/>
                      <a:round/>
                      <a:headEnd type="none" w="med" len="med"/>
                      <a:tailEnd type="none" w="med" len="med"/>
                    </a:lnT>
                    <a:lnB w="9525" cap="flat" cmpd="sng" algn="ctr">
                      <a:solidFill>
                        <a:srgbClr val="D7DEE8"/>
                      </a:solidFill>
                      <a:prstDash val="solid"/>
                      <a:round/>
                      <a:headEnd type="none" w="med" len="med"/>
                      <a:tailEnd type="none" w="med" len="med"/>
                    </a:lnB>
                    <a:solidFill>
                      <a:srgbClr val="1B2A4A"/>
                    </a:solidFill>
                  </a:tcPr>
                </a:tc>
                <a:tc>
                  <a:txBody>
                    <a:bodyPr/>
                    <a:lstStyle/>
                    <a:p>
                      <a:pPr algn="l" indent="0" marL="0">
                        <a:buNone/>
                      </a:pPr>
                      <a:r>
                        <a:rPr lang="en-US" sz="1150" b="1" dirty="0">
                          <a:solidFill>
                            <a:srgbClr val="FFFFFF"/>
                          </a:solidFill>
                          <a:latin typeface="Calibri" pitchFamily="34" charset="0"/>
                          <a:ea typeface="Calibri" pitchFamily="34" charset="-122"/>
                          <a:cs typeface="Calibri" pitchFamily="34" charset="-120"/>
                        </a:rPr>
                        <a:t>Penjelasan</a:t>
                      </a:r>
                      <a:endParaRPr lang="en-US" sz="1150" dirty="0">
                        <a:latin typeface="Calibri" charset="0"/>
                        <a:ea typeface="Calibri" charset="0"/>
                        <a:cs typeface="Calibri" charset="0"/>
                      </a:endParaRPr>
                    </a:p>
                  </a:txBody>
                  <a:tcPr marL="109728" marR="109728" marT="73152" marB="73152" anchor="ctr">
                    <a:lnL w="9525" cap="flat" cmpd="sng" algn="ctr">
                      <a:solidFill>
                        <a:srgbClr val="D7DEE8"/>
                      </a:solidFill>
                      <a:prstDash val="solid"/>
                      <a:round/>
                      <a:headEnd type="none" w="med" len="med"/>
                      <a:tailEnd type="none" w="med" len="med"/>
                    </a:lnL>
                    <a:lnR w="9525" cap="flat" cmpd="sng" algn="ctr">
                      <a:solidFill>
                        <a:srgbClr val="D7DEE8"/>
                      </a:solidFill>
                      <a:prstDash val="solid"/>
                      <a:round/>
                      <a:headEnd type="none" w="med" len="med"/>
                      <a:tailEnd type="none" w="med" len="med"/>
                    </a:lnR>
                    <a:lnT w="9525" cap="flat" cmpd="sng" algn="ctr">
                      <a:solidFill>
                        <a:srgbClr val="D7DEE8"/>
                      </a:solidFill>
                      <a:prstDash val="solid"/>
                      <a:round/>
                      <a:headEnd type="none" w="med" len="med"/>
                      <a:tailEnd type="none" w="med" len="med"/>
                    </a:lnT>
                    <a:lnB w="9525" cap="flat" cmpd="sng" algn="ctr">
                      <a:solidFill>
                        <a:srgbClr val="D7DEE8"/>
                      </a:solidFill>
                      <a:prstDash val="solid"/>
                      <a:round/>
                      <a:headEnd type="none" w="med" len="med"/>
                      <a:tailEnd type="none" w="med" len="med"/>
                    </a:lnB>
                    <a:solidFill>
                      <a:srgbClr val="1B2A4A"/>
                    </a:solidFill>
                  </a:tcPr>
                </a:tc>
                <a:tc>
                  <a:txBody>
                    <a:bodyPr/>
                    <a:lstStyle/>
                    <a:p>
                      <a:pPr algn="l" indent="0" marL="0">
                        <a:buNone/>
                      </a:pPr>
                      <a:r>
                        <a:rPr lang="en-US" sz="1150" b="1" dirty="0">
                          <a:solidFill>
                            <a:srgbClr val="FFFFFF"/>
                          </a:solidFill>
                          <a:latin typeface="Calibri" pitchFamily="34" charset="0"/>
                          <a:ea typeface="Calibri" pitchFamily="34" charset="-122"/>
                          <a:cs typeface="Calibri" pitchFamily="34" charset="-120"/>
                        </a:rPr>
                        <a:t>Usecase</a:t>
                      </a:r>
                      <a:endParaRPr lang="en-US" sz="1150" dirty="0">
                        <a:latin typeface="Calibri" charset="0"/>
                        <a:ea typeface="Calibri" charset="0"/>
                        <a:cs typeface="Calibri" charset="0"/>
                      </a:endParaRPr>
                    </a:p>
                  </a:txBody>
                  <a:tcPr marL="109728" marR="109728" marT="73152" marB="73152" anchor="ctr">
                    <a:lnL w="9525" cap="flat" cmpd="sng" algn="ctr">
                      <a:solidFill>
                        <a:srgbClr val="D7DEE8"/>
                      </a:solidFill>
                      <a:prstDash val="solid"/>
                      <a:round/>
                      <a:headEnd type="none" w="med" len="med"/>
                      <a:tailEnd type="none" w="med" len="med"/>
                    </a:lnL>
                    <a:lnR w="9525" cap="flat" cmpd="sng" algn="ctr">
                      <a:solidFill>
                        <a:srgbClr val="D7DEE8"/>
                      </a:solidFill>
                      <a:prstDash val="solid"/>
                      <a:round/>
                      <a:headEnd type="none" w="med" len="med"/>
                      <a:tailEnd type="none" w="med" len="med"/>
                    </a:lnR>
                    <a:lnT w="9525" cap="flat" cmpd="sng" algn="ctr">
                      <a:solidFill>
                        <a:srgbClr val="D7DEE8"/>
                      </a:solidFill>
                      <a:prstDash val="solid"/>
                      <a:round/>
                      <a:headEnd type="none" w="med" len="med"/>
                      <a:tailEnd type="none" w="med" len="med"/>
                    </a:lnT>
                    <a:lnB w="9525" cap="flat" cmpd="sng" algn="ctr">
                      <a:solidFill>
                        <a:srgbClr val="D7DEE8"/>
                      </a:solidFill>
                      <a:prstDash val="solid"/>
                      <a:round/>
                      <a:headEnd type="none" w="med" len="med"/>
                      <a:tailEnd type="none" w="med" len="med"/>
                    </a:lnB>
                    <a:solidFill>
                      <a:srgbClr val="1B2A4A"/>
                    </a:solidFill>
                  </a:tcPr>
                </a:tc>
              </a:tr>
              <a:tr h="628650">
                <a:tc>
                  <a:txBody>
                    <a:bodyPr/>
                    <a:lstStyle/>
                    <a:p>
                      <a:pPr algn="l" indent="0" marL="0">
                        <a:buNone/>
                      </a:pPr>
                      <a:r>
                        <a:rPr lang="en-US" sz="950" b="1" dirty="0">
                          <a:solidFill>
                            <a:srgbClr val="1B2A4A"/>
                          </a:solidFill>
                          <a:latin typeface="Calibri" pitchFamily="34" charset="0"/>
                          <a:ea typeface="Calibri" pitchFamily="34" charset="-122"/>
                          <a:cs typeface="Calibri" pitchFamily="34" charset="-120"/>
                        </a:rPr>
                        <a:t>Pemindaian &amp; Pengindeksan Dokumen</a:t>
                      </a:r>
                      <a:endParaRPr lang="en-US" sz="950" dirty="0">
                        <a:latin typeface="Calibri" charset="0"/>
                        <a:ea typeface="Calibri" charset="0"/>
                        <a:cs typeface="Calibri" charset="0"/>
                      </a:endParaRPr>
                    </a:p>
                  </a:txBody>
                  <a:tcPr marL="109728" marR="109728" marT="73152" marB="73152" anchor="ctr">
                    <a:lnL w="9525" cap="flat" cmpd="sng" algn="ctr">
                      <a:solidFill>
                        <a:srgbClr val="D7DEE8"/>
                      </a:solidFill>
                      <a:prstDash val="solid"/>
                      <a:round/>
                      <a:headEnd type="none" w="med" len="med"/>
                      <a:tailEnd type="none" w="med" len="med"/>
                    </a:lnL>
                    <a:lnR w="9525" cap="flat" cmpd="sng" algn="ctr">
                      <a:solidFill>
                        <a:srgbClr val="D7DEE8"/>
                      </a:solidFill>
                      <a:prstDash val="solid"/>
                      <a:round/>
                      <a:headEnd type="none" w="med" len="med"/>
                      <a:tailEnd type="none" w="med" len="med"/>
                    </a:lnR>
                    <a:lnT w="9525" cap="flat" cmpd="sng" algn="ctr">
                      <a:solidFill>
                        <a:srgbClr val="D7DEE8"/>
                      </a:solidFill>
                      <a:prstDash val="solid"/>
                      <a:round/>
                      <a:headEnd type="none" w="med" len="med"/>
                      <a:tailEnd type="none" w="med" len="med"/>
                    </a:lnT>
                    <a:lnB w="9525" cap="flat" cmpd="sng" algn="ctr">
                      <a:solidFill>
                        <a:srgbClr val="D7DEE8"/>
                      </a:solidFill>
                      <a:prstDash val="solid"/>
                      <a:round/>
                      <a:headEnd type="none" w="med" len="med"/>
                      <a:tailEnd type="none" w="med" len="med"/>
                    </a:lnB>
                    <a:solidFill>
                      <a:srgbClr val="FFFFFF"/>
                    </a:solidFill>
                  </a:tcPr>
                </a:tc>
                <a:tc>
                  <a:txBody>
                    <a:bodyPr/>
                    <a:lstStyle/>
                    <a:p>
                      <a:pPr algn="l" indent="0" marL="0">
                        <a:buNone/>
                      </a:pPr>
                      <a:r>
                        <a:rPr lang="en-US" sz="950" dirty="0">
                          <a:solidFill>
                            <a:srgbClr val="3A4152"/>
                          </a:solidFill>
                          <a:latin typeface="Calibri" pitchFamily="34" charset="0"/>
                          <a:ea typeface="Calibri" pitchFamily="34" charset="-122"/>
                          <a:cs typeface="Calibri" pitchFamily="34" charset="-120"/>
                        </a:rPr>
                        <a:t>Konversi dokumen fisik menjadi format digital dengan sistem indexing untuk pencarian mudah.</a:t>
                      </a:r>
                      <a:endParaRPr lang="en-US" sz="950" dirty="0">
                        <a:latin typeface="Calibri" charset="0"/>
                        <a:ea typeface="Calibri" charset="0"/>
                        <a:cs typeface="Calibri" charset="0"/>
                      </a:endParaRPr>
                    </a:p>
                  </a:txBody>
                  <a:tcPr marL="109728" marR="109728" marT="73152" marB="73152" anchor="ctr">
                    <a:lnL w="9525" cap="flat" cmpd="sng" algn="ctr">
                      <a:solidFill>
                        <a:srgbClr val="D7DEE8"/>
                      </a:solidFill>
                      <a:prstDash val="solid"/>
                      <a:round/>
                      <a:headEnd type="none" w="med" len="med"/>
                      <a:tailEnd type="none" w="med" len="med"/>
                    </a:lnL>
                    <a:lnR w="9525" cap="flat" cmpd="sng" algn="ctr">
                      <a:solidFill>
                        <a:srgbClr val="D7DEE8"/>
                      </a:solidFill>
                      <a:prstDash val="solid"/>
                      <a:round/>
                      <a:headEnd type="none" w="med" len="med"/>
                      <a:tailEnd type="none" w="med" len="med"/>
                    </a:lnR>
                    <a:lnT w="9525" cap="flat" cmpd="sng" algn="ctr">
                      <a:solidFill>
                        <a:srgbClr val="D7DEE8"/>
                      </a:solidFill>
                      <a:prstDash val="solid"/>
                      <a:round/>
                      <a:headEnd type="none" w="med" len="med"/>
                      <a:tailEnd type="none" w="med" len="med"/>
                    </a:lnT>
                    <a:lnB w="9525" cap="flat" cmpd="sng" algn="ctr">
                      <a:solidFill>
                        <a:srgbClr val="D7DEE8"/>
                      </a:solidFill>
                      <a:prstDash val="solid"/>
                      <a:round/>
                      <a:headEnd type="none" w="med" len="med"/>
                      <a:tailEnd type="none" w="med" len="med"/>
                    </a:lnB>
                    <a:solidFill>
                      <a:srgbClr val="FFFFFF"/>
                    </a:solidFill>
                  </a:tcPr>
                </a:tc>
                <a:tc>
                  <a:txBody>
                    <a:bodyPr/>
                    <a:lstStyle/>
                    <a:p>
                      <a:pPr algn="l" indent="0" marL="0">
                        <a:buNone/>
                      </a:pPr>
                      <a:r>
                        <a:rPr lang="en-US" sz="950" dirty="0">
                          <a:solidFill>
                            <a:srgbClr val="3A4152"/>
                          </a:solidFill>
                          <a:latin typeface="Calibri" pitchFamily="34" charset="0"/>
                          <a:ea typeface="Calibri" pitchFamily="34" charset="-122"/>
                          <a:cs typeface="Calibri" pitchFamily="34" charset="-120"/>
                        </a:rPr>
                        <a:t>Digitalisasi massal dokumen lama dan peralihan ke sistem paperless</a:t>
                      </a:r>
                      <a:endParaRPr lang="en-US" sz="950" dirty="0">
                        <a:latin typeface="Calibri" charset="0"/>
                        <a:ea typeface="Calibri" charset="0"/>
                        <a:cs typeface="Calibri" charset="0"/>
                      </a:endParaRPr>
                    </a:p>
                  </a:txBody>
                  <a:tcPr marL="109728" marR="109728" marT="73152" marB="73152" anchor="ctr">
                    <a:lnL w="9525" cap="flat" cmpd="sng" algn="ctr">
                      <a:solidFill>
                        <a:srgbClr val="D7DEE8"/>
                      </a:solidFill>
                      <a:prstDash val="solid"/>
                      <a:round/>
                      <a:headEnd type="none" w="med" len="med"/>
                      <a:tailEnd type="none" w="med" len="med"/>
                    </a:lnL>
                    <a:lnR w="9525" cap="flat" cmpd="sng" algn="ctr">
                      <a:solidFill>
                        <a:srgbClr val="D7DEE8"/>
                      </a:solidFill>
                      <a:prstDash val="solid"/>
                      <a:round/>
                      <a:headEnd type="none" w="med" len="med"/>
                      <a:tailEnd type="none" w="med" len="med"/>
                    </a:lnR>
                    <a:lnT w="9525" cap="flat" cmpd="sng" algn="ctr">
                      <a:solidFill>
                        <a:srgbClr val="D7DEE8"/>
                      </a:solidFill>
                      <a:prstDash val="solid"/>
                      <a:round/>
                      <a:headEnd type="none" w="med" len="med"/>
                      <a:tailEnd type="none" w="med" len="med"/>
                    </a:lnT>
                    <a:lnB w="9525" cap="flat" cmpd="sng" algn="ctr">
                      <a:solidFill>
                        <a:srgbClr val="D7DEE8"/>
                      </a:solidFill>
                      <a:prstDash val="solid"/>
                      <a:round/>
                      <a:headEnd type="none" w="med" len="med"/>
                      <a:tailEnd type="none" w="med" len="med"/>
                    </a:lnB>
                    <a:solidFill>
                      <a:srgbClr val="FFFFFF"/>
                    </a:solidFill>
                  </a:tcPr>
                </a:tc>
              </a:tr>
              <a:tr h="628650">
                <a:tc>
                  <a:txBody>
                    <a:bodyPr/>
                    <a:lstStyle/>
                    <a:p>
                      <a:pPr algn="l" indent="0" marL="0">
                        <a:buNone/>
                      </a:pPr>
                      <a:r>
                        <a:rPr lang="en-US" sz="950" b="1" dirty="0">
                          <a:solidFill>
                            <a:srgbClr val="1B2A4A"/>
                          </a:solidFill>
                          <a:latin typeface="Calibri" pitchFamily="34" charset="0"/>
                          <a:ea typeface="Calibri" pitchFamily="34" charset="-122"/>
                          <a:cs typeface="Calibri" pitchFamily="34" charset="-120"/>
                        </a:rPr>
                        <a:t>Orientasi Karyawan</a:t>
                      </a:r>
                      <a:endParaRPr lang="en-US" sz="950" dirty="0">
                        <a:latin typeface="Calibri" charset="0"/>
                        <a:ea typeface="Calibri" charset="0"/>
                        <a:cs typeface="Calibri" charset="0"/>
                      </a:endParaRPr>
                    </a:p>
                  </a:txBody>
                  <a:tcPr marL="109728" marR="109728" marT="73152" marB="73152" anchor="ctr">
                    <a:lnL w="9525" cap="flat" cmpd="sng" algn="ctr">
                      <a:solidFill>
                        <a:srgbClr val="D7DEE8"/>
                      </a:solidFill>
                      <a:prstDash val="solid"/>
                      <a:round/>
                      <a:headEnd type="none" w="med" len="med"/>
                      <a:tailEnd type="none" w="med" len="med"/>
                    </a:lnL>
                    <a:lnR w="9525" cap="flat" cmpd="sng" algn="ctr">
                      <a:solidFill>
                        <a:srgbClr val="D7DEE8"/>
                      </a:solidFill>
                      <a:prstDash val="solid"/>
                      <a:round/>
                      <a:headEnd type="none" w="med" len="med"/>
                      <a:tailEnd type="none" w="med" len="med"/>
                    </a:lnR>
                    <a:lnT w="9525" cap="flat" cmpd="sng" algn="ctr">
                      <a:solidFill>
                        <a:srgbClr val="D7DEE8"/>
                      </a:solidFill>
                      <a:prstDash val="solid"/>
                      <a:round/>
                      <a:headEnd type="none" w="med" len="med"/>
                      <a:tailEnd type="none" w="med" len="med"/>
                    </a:lnT>
                    <a:lnB w="9525" cap="flat" cmpd="sng" algn="ctr">
                      <a:solidFill>
                        <a:srgbClr val="D7DEE8"/>
                      </a:solidFill>
                      <a:prstDash val="solid"/>
                      <a:round/>
                      <a:headEnd type="none" w="med" len="med"/>
                      <a:tailEnd type="none" w="med" len="med"/>
                    </a:lnB>
                    <a:solidFill>
                      <a:srgbClr val="F5F8FC"/>
                    </a:solidFill>
                  </a:tcPr>
                </a:tc>
                <a:tc>
                  <a:txBody>
                    <a:bodyPr/>
                    <a:lstStyle/>
                    <a:p>
                      <a:pPr algn="l" indent="0" marL="0">
                        <a:buNone/>
                      </a:pPr>
                      <a:r>
                        <a:rPr lang="en-US" sz="950" dirty="0">
                          <a:solidFill>
                            <a:srgbClr val="3A4152"/>
                          </a:solidFill>
                          <a:latin typeface="Calibri" pitchFamily="34" charset="0"/>
                          <a:ea typeface="Calibri" pitchFamily="34" charset="-122"/>
                          <a:cs typeface="Calibri" pitchFamily="34" charset="-120"/>
                        </a:rPr>
                        <a:t>Platform digital untuk onboarding dan training karyawan baru secara terstruktur.</a:t>
                      </a:r>
                      <a:endParaRPr lang="en-US" sz="950" dirty="0">
                        <a:latin typeface="Calibri" charset="0"/>
                        <a:ea typeface="Calibri" charset="0"/>
                        <a:cs typeface="Calibri" charset="0"/>
                      </a:endParaRPr>
                    </a:p>
                  </a:txBody>
                  <a:tcPr marL="109728" marR="109728" marT="73152" marB="73152" anchor="ctr">
                    <a:lnL w="9525" cap="flat" cmpd="sng" algn="ctr">
                      <a:solidFill>
                        <a:srgbClr val="D7DEE8"/>
                      </a:solidFill>
                      <a:prstDash val="solid"/>
                      <a:round/>
                      <a:headEnd type="none" w="med" len="med"/>
                      <a:tailEnd type="none" w="med" len="med"/>
                    </a:lnL>
                    <a:lnR w="9525" cap="flat" cmpd="sng" algn="ctr">
                      <a:solidFill>
                        <a:srgbClr val="D7DEE8"/>
                      </a:solidFill>
                      <a:prstDash val="solid"/>
                      <a:round/>
                      <a:headEnd type="none" w="med" len="med"/>
                      <a:tailEnd type="none" w="med" len="med"/>
                    </a:lnR>
                    <a:lnT w="9525" cap="flat" cmpd="sng" algn="ctr">
                      <a:solidFill>
                        <a:srgbClr val="D7DEE8"/>
                      </a:solidFill>
                      <a:prstDash val="solid"/>
                      <a:round/>
                      <a:headEnd type="none" w="med" len="med"/>
                      <a:tailEnd type="none" w="med" len="med"/>
                    </a:lnT>
                    <a:lnB w="9525" cap="flat" cmpd="sng" algn="ctr">
                      <a:solidFill>
                        <a:srgbClr val="D7DEE8"/>
                      </a:solidFill>
                      <a:prstDash val="solid"/>
                      <a:round/>
                      <a:headEnd type="none" w="med" len="med"/>
                      <a:tailEnd type="none" w="med" len="med"/>
                    </a:lnB>
                    <a:solidFill>
                      <a:srgbClr val="F5F8FC"/>
                    </a:solidFill>
                  </a:tcPr>
                </a:tc>
                <a:tc>
                  <a:txBody>
                    <a:bodyPr/>
                    <a:lstStyle/>
                    <a:p>
                      <a:pPr algn="l" indent="0" marL="0">
                        <a:buNone/>
                      </a:pPr>
                      <a:r>
                        <a:rPr lang="en-US" sz="950" dirty="0">
                          <a:solidFill>
                            <a:srgbClr val="3A4152"/>
                          </a:solidFill>
                          <a:latin typeface="Calibri" pitchFamily="34" charset="0"/>
                          <a:ea typeface="Calibri" pitchFamily="34" charset="-122"/>
                          <a:cs typeface="Calibri" pitchFamily="34" charset="-120"/>
                        </a:rPr>
                        <a:t>Perusahaan multinasional yang memerlukan proses orientasi konsisten dan terekam</a:t>
                      </a:r>
                      <a:endParaRPr lang="en-US" sz="950" dirty="0">
                        <a:latin typeface="Calibri" charset="0"/>
                        <a:ea typeface="Calibri" charset="0"/>
                        <a:cs typeface="Calibri" charset="0"/>
                      </a:endParaRPr>
                    </a:p>
                  </a:txBody>
                  <a:tcPr marL="109728" marR="109728" marT="73152" marB="73152" anchor="ctr">
                    <a:lnL w="9525" cap="flat" cmpd="sng" algn="ctr">
                      <a:solidFill>
                        <a:srgbClr val="D7DEE8"/>
                      </a:solidFill>
                      <a:prstDash val="solid"/>
                      <a:round/>
                      <a:headEnd type="none" w="med" len="med"/>
                      <a:tailEnd type="none" w="med" len="med"/>
                    </a:lnL>
                    <a:lnR w="9525" cap="flat" cmpd="sng" algn="ctr">
                      <a:solidFill>
                        <a:srgbClr val="D7DEE8"/>
                      </a:solidFill>
                      <a:prstDash val="solid"/>
                      <a:round/>
                      <a:headEnd type="none" w="med" len="med"/>
                      <a:tailEnd type="none" w="med" len="med"/>
                    </a:lnR>
                    <a:lnT w="9525" cap="flat" cmpd="sng" algn="ctr">
                      <a:solidFill>
                        <a:srgbClr val="D7DEE8"/>
                      </a:solidFill>
                      <a:prstDash val="solid"/>
                      <a:round/>
                      <a:headEnd type="none" w="med" len="med"/>
                      <a:tailEnd type="none" w="med" len="med"/>
                    </a:lnT>
                    <a:lnB w="9525" cap="flat" cmpd="sng" algn="ctr">
                      <a:solidFill>
                        <a:srgbClr val="D7DEE8"/>
                      </a:solidFill>
                      <a:prstDash val="solid"/>
                      <a:round/>
                      <a:headEnd type="none" w="med" len="med"/>
                      <a:tailEnd type="none" w="med" len="med"/>
                    </a:lnB>
                    <a:solidFill>
                      <a:srgbClr val="F5F8FC"/>
                    </a:solidFill>
                  </a:tcPr>
                </a:tc>
              </a:tr>
              <a:tr h="628650">
                <a:tc>
                  <a:txBody>
                    <a:bodyPr/>
                    <a:lstStyle/>
                    <a:p>
                      <a:pPr algn="l" indent="0" marL="0">
                        <a:buNone/>
                      </a:pPr>
                      <a:r>
                        <a:rPr lang="en-US" sz="950" b="1" dirty="0">
                          <a:solidFill>
                            <a:srgbClr val="1B2A4A"/>
                          </a:solidFill>
                          <a:latin typeface="Calibri" pitchFamily="34" charset="0"/>
                          <a:ea typeface="Calibri" pitchFamily="34" charset="-122"/>
                          <a:cs typeface="Calibri" pitchFamily="34" charset="-120"/>
                        </a:rPr>
                        <a:t>Manajemen Kontrak Digital</a:t>
                      </a:r>
                      <a:endParaRPr lang="en-US" sz="950" dirty="0">
                        <a:latin typeface="Calibri" charset="0"/>
                        <a:ea typeface="Calibri" charset="0"/>
                        <a:cs typeface="Calibri" charset="0"/>
                      </a:endParaRPr>
                    </a:p>
                  </a:txBody>
                  <a:tcPr marL="109728" marR="109728" marT="73152" marB="73152" anchor="ctr">
                    <a:lnL w="9525" cap="flat" cmpd="sng" algn="ctr">
                      <a:solidFill>
                        <a:srgbClr val="D7DEE8"/>
                      </a:solidFill>
                      <a:prstDash val="solid"/>
                      <a:round/>
                      <a:headEnd type="none" w="med" len="med"/>
                      <a:tailEnd type="none" w="med" len="med"/>
                    </a:lnL>
                    <a:lnR w="9525" cap="flat" cmpd="sng" algn="ctr">
                      <a:solidFill>
                        <a:srgbClr val="D7DEE8"/>
                      </a:solidFill>
                      <a:prstDash val="solid"/>
                      <a:round/>
                      <a:headEnd type="none" w="med" len="med"/>
                      <a:tailEnd type="none" w="med" len="med"/>
                    </a:lnR>
                    <a:lnT w="9525" cap="flat" cmpd="sng" algn="ctr">
                      <a:solidFill>
                        <a:srgbClr val="D7DEE8"/>
                      </a:solidFill>
                      <a:prstDash val="solid"/>
                      <a:round/>
                      <a:headEnd type="none" w="med" len="med"/>
                      <a:tailEnd type="none" w="med" len="med"/>
                    </a:lnT>
                    <a:lnB w="9525" cap="flat" cmpd="sng" algn="ctr">
                      <a:solidFill>
                        <a:srgbClr val="D7DEE8"/>
                      </a:solidFill>
                      <a:prstDash val="solid"/>
                      <a:round/>
                      <a:headEnd type="none" w="med" len="med"/>
                      <a:tailEnd type="none" w="med" len="med"/>
                    </a:lnB>
                    <a:solidFill>
                      <a:srgbClr val="FFFFFF"/>
                    </a:solidFill>
                  </a:tcPr>
                </a:tc>
                <a:tc>
                  <a:txBody>
                    <a:bodyPr/>
                    <a:lstStyle/>
                    <a:p>
                      <a:pPr algn="l" indent="0" marL="0">
                        <a:buNone/>
                      </a:pPr>
                      <a:r>
                        <a:rPr lang="en-US" sz="950" dirty="0">
                          <a:solidFill>
                            <a:srgbClr val="3A4152"/>
                          </a:solidFill>
                          <a:latin typeface="Calibri" pitchFamily="34" charset="0"/>
                          <a:ea typeface="Calibri" pitchFamily="34" charset="-122"/>
                          <a:cs typeface="Calibri" pitchFamily="34" charset="-120"/>
                        </a:rPr>
                        <a:t>Sistem pengelolaan, penyimpanan, dan tracking kontrak dalam format digital.</a:t>
                      </a:r>
                      <a:endParaRPr lang="en-US" sz="950" dirty="0">
                        <a:latin typeface="Calibri" charset="0"/>
                        <a:ea typeface="Calibri" charset="0"/>
                        <a:cs typeface="Calibri" charset="0"/>
                      </a:endParaRPr>
                    </a:p>
                  </a:txBody>
                  <a:tcPr marL="109728" marR="109728" marT="73152" marB="73152" anchor="ctr">
                    <a:lnL w="9525" cap="flat" cmpd="sng" algn="ctr">
                      <a:solidFill>
                        <a:srgbClr val="D7DEE8"/>
                      </a:solidFill>
                      <a:prstDash val="solid"/>
                      <a:round/>
                      <a:headEnd type="none" w="med" len="med"/>
                      <a:tailEnd type="none" w="med" len="med"/>
                    </a:lnL>
                    <a:lnR w="9525" cap="flat" cmpd="sng" algn="ctr">
                      <a:solidFill>
                        <a:srgbClr val="D7DEE8"/>
                      </a:solidFill>
                      <a:prstDash val="solid"/>
                      <a:round/>
                      <a:headEnd type="none" w="med" len="med"/>
                      <a:tailEnd type="none" w="med" len="med"/>
                    </a:lnR>
                    <a:lnT w="9525" cap="flat" cmpd="sng" algn="ctr">
                      <a:solidFill>
                        <a:srgbClr val="D7DEE8"/>
                      </a:solidFill>
                      <a:prstDash val="solid"/>
                      <a:round/>
                      <a:headEnd type="none" w="med" len="med"/>
                      <a:tailEnd type="none" w="med" len="med"/>
                    </a:lnT>
                    <a:lnB w="9525" cap="flat" cmpd="sng" algn="ctr">
                      <a:solidFill>
                        <a:srgbClr val="D7DEE8"/>
                      </a:solidFill>
                      <a:prstDash val="solid"/>
                      <a:round/>
                      <a:headEnd type="none" w="med" len="med"/>
                      <a:tailEnd type="none" w="med" len="med"/>
                    </a:lnB>
                    <a:solidFill>
                      <a:srgbClr val="FFFFFF"/>
                    </a:solidFill>
                  </a:tcPr>
                </a:tc>
                <a:tc>
                  <a:txBody>
                    <a:bodyPr/>
                    <a:lstStyle/>
                    <a:p>
                      <a:pPr algn="l" indent="0" marL="0">
                        <a:buNone/>
                      </a:pPr>
                      <a:r>
                        <a:rPr lang="en-US" sz="950" dirty="0">
                          <a:solidFill>
                            <a:srgbClr val="3A4152"/>
                          </a:solidFill>
                          <a:latin typeface="Calibri" pitchFamily="34" charset="0"/>
                          <a:ea typeface="Calibri" pitchFamily="34" charset="-122"/>
                          <a:cs typeface="Calibri" pitchFamily="34" charset="-120"/>
                        </a:rPr>
                        <a:t>Perusahaan dengan banyak kontrak vendor/klien yang perlu monitoring renewal dan compliance</a:t>
                      </a:r>
                      <a:endParaRPr lang="en-US" sz="950" dirty="0">
                        <a:latin typeface="Calibri" charset="0"/>
                        <a:ea typeface="Calibri" charset="0"/>
                        <a:cs typeface="Calibri" charset="0"/>
                      </a:endParaRPr>
                    </a:p>
                  </a:txBody>
                  <a:tcPr marL="109728" marR="109728" marT="73152" marB="73152" anchor="ctr">
                    <a:lnL w="9525" cap="flat" cmpd="sng" algn="ctr">
                      <a:solidFill>
                        <a:srgbClr val="D7DEE8"/>
                      </a:solidFill>
                      <a:prstDash val="solid"/>
                      <a:round/>
                      <a:headEnd type="none" w="med" len="med"/>
                      <a:tailEnd type="none" w="med" len="med"/>
                    </a:lnL>
                    <a:lnR w="9525" cap="flat" cmpd="sng" algn="ctr">
                      <a:solidFill>
                        <a:srgbClr val="D7DEE8"/>
                      </a:solidFill>
                      <a:prstDash val="solid"/>
                      <a:round/>
                      <a:headEnd type="none" w="med" len="med"/>
                      <a:tailEnd type="none" w="med" len="med"/>
                    </a:lnR>
                    <a:lnT w="9525" cap="flat" cmpd="sng" algn="ctr">
                      <a:solidFill>
                        <a:srgbClr val="D7DEE8"/>
                      </a:solidFill>
                      <a:prstDash val="solid"/>
                      <a:round/>
                      <a:headEnd type="none" w="med" len="med"/>
                      <a:tailEnd type="none" w="med" len="med"/>
                    </a:lnT>
                    <a:lnB w="9525" cap="flat" cmpd="sng" algn="ctr">
                      <a:solidFill>
                        <a:srgbClr val="D7DEE8"/>
                      </a:solidFill>
                      <a:prstDash val="solid"/>
                      <a:round/>
                      <a:headEnd type="none" w="med" len="med"/>
                      <a:tailEnd type="none" w="med" len="med"/>
                    </a:lnB>
                    <a:solidFill>
                      <a:srgbClr val="FFFFFF"/>
                    </a:solidFill>
                  </a:tcPr>
                </a:tc>
              </a:tr>
              <a:tr h="628650">
                <a:tc>
                  <a:txBody>
                    <a:bodyPr/>
                    <a:lstStyle/>
                    <a:p>
                      <a:pPr algn="l" indent="0" marL="0">
                        <a:buNone/>
                      </a:pPr>
                      <a:r>
                        <a:rPr lang="en-US" sz="950" b="1" dirty="0">
                          <a:solidFill>
                            <a:srgbClr val="1B2A4A"/>
                          </a:solidFill>
                          <a:latin typeface="Calibri" pitchFamily="34" charset="0"/>
                          <a:ea typeface="Calibri" pitchFamily="34" charset="-122"/>
                          <a:cs typeface="Calibri" pitchFamily="34" charset="-120"/>
                        </a:rPr>
                        <a:t>Tanda Tangan Digital</a:t>
                      </a:r>
                      <a:endParaRPr lang="en-US" sz="950" dirty="0">
                        <a:latin typeface="Calibri" charset="0"/>
                        <a:ea typeface="Calibri" charset="0"/>
                        <a:cs typeface="Calibri" charset="0"/>
                      </a:endParaRPr>
                    </a:p>
                  </a:txBody>
                  <a:tcPr marL="109728" marR="109728" marT="73152" marB="73152" anchor="ctr">
                    <a:lnL w="9525" cap="flat" cmpd="sng" algn="ctr">
                      <a:solidFill>
                        <a:srgbClr val="D7DEE8"/>
                      </a:solidFill>
                      <a:prstDash val="solid"/>
                      <a:round/>
                      <a:headEnd type="none" w="med" len="med"/>
                      <a:tailEnd type="none" w="med" len="med"/>
                    </a:lnL>
                    <a:lnR w="9525" cap="flat" cmpd="sng" algn="ctr">
                      <a:solidFill>
                        <a:srgbClr val="D7DEE8"/>
                      </a:solidFill>
                      <a:prstDash val="solid"/>
                      <a:round/>
                      <a:headEnd type="none" w="med" len="med"/>
                      <a:tailEnd type="none" w="med" len="med"/>
                    </a:lnR>
                    <a:lnT w="9525" cap="flat" cmpd="sng" algn="ctr">
                      <a:solidFill>
                        <a:srgbClr val="D7DEE8"/>
                      </a:solidFill>
                      <a:prstDash val="solid"/>
                      <a:round/>
                      <a:headEnd type="none" w="med" len="med"/>
                      <a:tailEnd type="none" w="med" len="med"/>
                    </a:lnT>
                    <a:lnB w="9525" cap="flat" cmpd="sng" algn="ctr">
                      <a:solidFill>
                        <a:srgbClr val="D7DEE8"/>
                      </a:solidFill>
                      <a:prstDash val="solid"/>
                      <a:round/>
                      <a:headEnd type="none" w="med" len="med"/>
                      <a:tailEnd type="none" w="med" len="med"/>
                    </a:lnB>
                    <a:solidFill>
                      <a:srgbClr val="F5F8FC"/>
                    </a:solidFill>
                  </a:tcPr>
                </a:tc>
                <a:tc>
                  <a:txBody>
                    <a:bodyPr/>
                    <a:lstStyle/>
                    <a:p>
                      <a:pPr algn="l" indent="0" marL="0">
                        <a:buNone/>
                      </a:pPr>
                      <a:r>
                        <a:rPr lang="en-US" sz="950" dirty="0">
                          <a:solidFill>
                            <a:srgbClr val="3A4152"/>
                          </a:solidFill>
                          <a:latin typeface="Calibri" pitchFamily="34" charset="0"/>
                          <a:ea typeface="Calibri" pitchFamily="34" charset="-122"/>
                          <a:cs typeface="Calibri" pitchFamily="34" charset="-120"/>
                        </a:rPr>
                        <a:t>Layanan e-signature yang aman dan sah secara hukum untuk dokumen digital.</a:t>
                      </a:r>
                      <a:endParaRPr lang="en-US" sz="950" dirty="0">
                        <a:latin typeface="Calibri" charset="0"/>
                        <a:ea typeface="Calibri" charset="0"/>
                        <a:cs typeface="Calibri" charset="0"/>
                      </a:endParaRPr>
                    </a:p>
                  </a:txBody>
                  <a:tcPr marL="109728" marR="109728" marT="73152" marB="73152" anchor="ctr">
                    <a:lnL w="9525" cap="flat" cmpd="sng" algn="ctr">
                      <a:solidFill>
                        <a:srgbClr val="D7DEE8"/>
                      </a:solidFill>
                      <a:prstDash val="solid"/>
                      <a:round/>
                      <a:headEnd type="none" w="med" len="med"/>
                      <a:tailEnd type="none" w="med" len="med"/>
                    </a:lnL>
                    <a:lnR w="9525" cap="flat" cmpd="sng" algn="ctr">
                      <a:solidFill>
                        <a:srgbClr val="D7DEE8"/>
                      </a:solidFill>
                      <a:prstDash val="solid"/>
                      <a:round/>
                      <a:headEnd type="none" w="med" len="med"/>
                      <a:tailEnd type="none" w="med" len="med"/>
                    </a:lnR>
                    <a:lnT w="9525" cap="flat" cmpd="sng" algn="ctr">
                      <a:solidFill>
                        <a:srgbClr val="D7DEE8"/>
                      </a:solidFill>
                      <a:prstDash val="solid"/>
                      <a:round/>
                      <a:headEnd type="none" w="med" len="med"/>
                      <a:tailEnd type="none" w="med" len="med"/>
                    </a:lnT>
                    <a:lnB w="9525" cap="flat" cmpd="sng" algn="ctr">
                      <a:solidFill>
                        <a:srgbClr val="D7DEE8"/>
                      </a:solidFill>
                      <a:prstDash val="solid"/>
                      <a:round/>
                      <a:headEnd type="none" w="med" len="med"/>
                      <a:tailEnd type="none" w="med" len="med"/>
                    </a:lnB>
                    <a:solidFill>
                      <a:srgbClr val="F5F8FC"/>
                    </a:solidFill>
                  </a:tcPr>
                </a:tc>
                <a:tc>
                  <a:txBody>
                    <a:bodyPr/>
                    <a:lstStyle/>
                    <a:p>
                      <a:pPr algn="l" indent="0" marL="0">
                        <a:buNone/>
                      </a:pPr>
                      <a:r>
                        <a:rPr lang="en-US" sz="950" dirty="0">
                          <a:solidFill>
                            <a:srgbClr val="3A4152"/>
                          </a:solidFill>
                          <a:latin typeface="Calibri" pitchFamily="34" charset="0"/>
                          <a:ea typeface="Calibri" pitchFamily="34" charset="-122"/>
                          <a:cs typeface="Calibri" pitchFamily="34" charset="-120"/>
                        </a:rPr>
                        <a:t>Perusahaan financial, real estate, atau procurement yang memerlukan approval dokumen tanpa cetak</a:t>
                      </a:r>
                      <a:endParaRPr lang="en-US" sz="950" dirty="0">
                        <a:latin typeface="Calibri" charset="0"/>
                        <a:ea typeface="Calibri" charset="0"/>
                        <a:cs typeface="Calibri" charset="0"/>
                      </a:endParaRPr>
                    </a:p>
                  </a:txBody>
                  <a:tcPr marL="109728" marR="109728" marT="73152" marB="73152" anchor="ctr">
                    <a:lnL w="9525" cap="flat" cmpd="sng" algn="ctr">
                      <a:solidFill>
                        <a:srgbClr val="D7DEE8"/>
                      </a:solidFill>
                      <a:prstDash val="solid"/>
                      <a:round/>
                      <a:headEnd type="none" w="med" len="med"/>
                      <a:tailEnd type="none" w="med" len="med"/>
                    </a:lnL>
                    <a:lnR w="9525" cap="flat" cmpd="sng" algn="ctr">
                      <a:solidFill>
                        <a:srgbClr val="D7DEE8"/>
                      </a:solidFill>
                      <a:prstDash val="solid"/>
                      <a:round/>
                      <a:headEnd type="none" w="med" len="med"/>
                      <a:tailEnd type="none" w="med" len="med"/>
                    </a:lnR>
                    <a:lnT w="9525" cap="flat" cmpd="sng" algn="ctr">
                      <a:solidFill>
                        <a:srgbClr val="D7DEE8"/>
                      </a:solidFill>
                      <a:prstDash val="solid"/>
                      <a:round/>
                      <a:headEnd type="none" w="med" len="med"/>
                      <a:tailEnd type="none" w="med" len="med"/>
                    </a:lnT>
                    <a:lnB w="9525" cap="flat" cmpd="sng" algn="ctr">
                      <a:solidFill>
                        <a:srgbClr val="D7DEE8"/>
                      </a:solidFill>
                      <a:prstDash val="solid"/>
                      <a:round/>
                      <a:headEnd type="none" w="med" len="med"/>
                      <a:tailEnd type="none" w="med" len="med"/>
                    </a:lnB>
                    <a:solidFill>
                      <a:srgbClr val="F5F8FC"/>
                    </a:solidFill>
                  </a:tcPr>
                </a:tc>
              </a:tr>
              <a:tr h="628650">
                <a:tc>
                  <a:txBody>
                    <a:bodyPr/>
                    <a:lstStyle/>
                    <a:p>
                      <a:pPr algn="l" indent="0" marL="0">
                        <a:buNone/>
                      </a:pPr>
                      <a:r>
                        <a:rPr lang="en-US" sz="950" b="1" dirty="0">
                          <a:solidFill>
                            <a:srgbClr val="1B2A4A"/>
                          </a:solidFill>
                          <a:latin typeface="Calibri" pitchFamily="34" charset="0"/>
                          <a:ea typeface="Calibri" pitchFamily="34" charset="-122"/>
                          <a:cs typeface="Calibri" pitchFamily="34" charset="-120"/>
                        </a:rPr>
                        <a:t>Pemrosesan Faktur Digital</a:t>
                      </a:r>
                      <a:endParaRPr lang="en-US" sz="950" dirty="0">
                        <a:latin typeface="Calibri" charset="0"/>
                        <a:ea typeface="Calibri" charset="0"/>
                        <a:cs typeface="Calibri" charset="0"/>
                      </a:endParaRPr>
                    </a:p>
                  </a:txBody>
                  <a:tcPr marL="109728" marR="109728" marT="73152" marB="73152" anchor="ctr">
                    <a:lnL w="9525" cap="flat" cmpd="sng" algn="ctr">
                      <a:solidFill>
                        <a:srgbClr val="D7DEE8"/>
                      </a:solidFill>
                      <a:prstDash val="solid"/>
                      <a:round/>
                      <a:headEnd type="none" w="med" len="med"/>
                      <a:tailEnd type="none" w="med" len="med"/>
                    </a:lnL>
                    <a:lnR w="9525" cap="flat" cmpd="sng" algn="ctr">
                      <a:solidFill>
                        <a:srgbClr val="D7DEE8"/>
                      </a:solidFill>
                      <a:prstDash val="solid"/>
                      <a:round/>
                      <a:headEnd type="none" w="med" len="med"/>
                      <a:tailEnd type="none" w="med" len="med"/>
                    </a:lnR>
                    <a:lnT w="9525" cap="flat" cmpd="sng" algn="ctr">
                      <a:solidFill>
                        <a:srgbClr val="D7DEE8"/>
                      </a:solidFill>
                      <a:prstDash val="solid"/>
                      <a:round/>
                      <a:headEnd type="none" w="med" len="med"/>
                      <a:tailEnd type="none" w="med" len="med"/>
                    </a:lnT>
                    <a:lnB w="9525" cap="flat" cmpd="sng" algn="ctr">
                      <a:solidFill>
                        <a:srgbClr val="D7DEE8"/>
                      </a:solidFill>
                      <a:prstDash val="solid"/>
                      <a:round/>
                      <a:headEnd type="none" w="med" len="med"/>
                      <a:tailEnd type="none" w="med" len="med"/>
                    </a:lnB>
                    <a:solidFill>
                      <a:srgbClr val="FFFFFF"/>
                    </a:solidFill>
                  </a:tcPr>
                </a:tc>
                <a:tc>
                  <a:txBody>
                    <a:bodyPr/>
                    <a:lstStyle/>
                    <a:p>
                      <a:pPr algn="l" indent="0" marL="0">
                        <a:buNone/>
                      </a:pPr>
                      <a:r>
                        <a:rPr lang="en-US" sz="950" dirty="0">
                          <a:solidFill>
                            <a:srgbClr val="3A4152"/>
                          </a:solidFill>
                          <a:latin typeface="Calibri" pitchFamily="34" charset="0"/>
                          <a:ea typeface="Calibri" pitchFamily="34" charset="-122"/>
                          <a:cs typeface="Calibri" pitchFamily="34" charset="-120"/>
                        </a:rPr>
                        <a:t>Otomasi pemrosesan invoice digital dengan sistem validasi dan approval workflow.</a:t>
                      </a:r>
                      <a:endParaRPr lang="en-US" sz="950" dirty="0">
                        <a:latin typeface="Calibri" charset="0"/>
                        <a:ea typeface="Calibri" charset="0"/>
                        <a:cs typeface="Calibri" charset="0"/>
                      </a:endParaRPr>
                    </a:p>
                  </a:txBody>
                  <a:tcPr marL="109728" marR="109728" marT="73152" marB="73152" anchor="ctr">
                    <a:lnL w="9525" cap="flat" cmpd="sng" algn="ctr">
                      <a:solidFill>
                        <a:srgbClr val="D7DEE8"/>
                      </a:solidFill>
                      <a:prstDash val="solid"/>
                      <a:round/>
                      <a:headEnd type="none" w="med" len="med"/>
                      <a:tailEnd type="none" w="med" len="med"/>
                    </a:lnL>
                    <a:lnR w="9525" cap="flat" cmpd="sng" algn="ctr">
                      <a:solidFill>
                        <a:srgbClr val="D7DEE8"/>
                      </a:solidFill>
                      <a:prstDash val="solid"/>
                      <a:round/>
                      <a:headEnd type="none" w="med" len="med"/>
                      <a:tailEnd type="none" w="med" len="med"/>
                    </a:lnR>
                    <a:lnT w="9525" cap="flat" cmpd="sng" algn="ctr">
                      <a:solidFill>
                        <a:srgbClr val="D7DEE8"/>
                      </a:solidFill>
                      <a:prstDash val="solid"/>
                      <a:round/>
                      <a:headEnd type="none" w="med" len="med"/>
                      <a:tailEnd type="none" w="med" len="med"/>
                    </a:lnT>
                    <a:lnB w="9525" cap="flat" cmpd="sng" algn="ctr">
                      <a:solidFill>
                        <a:srgbClr val="D7DEE8"/>
                      </a:solidFill>
                      <a:prstDash val="solid"/>
                      <a:round/>
                      <a:headEnd type="none" w="med" len="med"/>
                      <a:tailEnd type="none" w="med" len="med"/>
                    </a:lnB>
                    <a:solidFill>
                      <a:srgbClr val="FFFFFF"/>
                    </a:solidFill>
                  </a:tcPr>
                </a:tc>
                <a:tc>
                  <a:txBody>
                    <a:bodyPr/>
                    <a:lstStyle/>
                    <a:p>
                      <a:pPr algn="l" indent="0" marL="0">
                        <a:buNone/>
                      </a:pPr>
                      <a:r>
                        <a:rPr lang="en-US" sz="950" dirty="0">
                          <a:solidFill>
                            <a:srgbClr val="3A4152"/>
                          </a:solidFill>
                          <a:latin typeface="Calibri" pitchFamily="34" charset="0"/>
                          <a:ea typeface="Calibri" pitchFamily="34" charset="-122"/>
                          <a:cs typeface="Calibri" pitchFamily="34" charset="-120"/>
                        </a:rPr>
                        <a:t>Departemen finance untuk mempercepat proses pembayaran dan mengurangi manual entry</a:t>
                      </a:r>
                      <a:endParaRPr lang="en-US" sz="950" dirty="0">
                        <a:latin typeface="Calibri" charset="0"/>
                        <a:ea typeface="Calibri" charset="0"/>
                        <a:cs typeface="Calibri" charset="0"/>
                      </a:endParaRPr>
                    </a:p>
                  </a:txBody>
                  <a:tcPr marL="109728" marR="109728" marT="73152" marB="73152" anchor="ctr">
                    <a:lnL w="9525" cap="flat" cmpd="sng" algn="ctr">
                      <a:solidFill>
                        <a:srgbClr val="D7DEE8"/>
                      </a:solidFill>
                      <a:prstDash val="solid"/>
                      <a:round/>
                      <a:headEnd type="none" w="med" len="med"/>
                      <a:tailEnd type="none" w="med" len="med"/>
                    </a:lnL>
                    <a:lnR w="9525" cap="flat" cmpd="sng" algn="ctr">
                      <a:solidFill>
                        <a:srgbClr val="D7DEE8"/>
                      </a:solidFill>
                      <a:prstDash val="solid"/>
                      <a:round/>
                      <a:headEnd type="none" w="med" len="med"/>
                      <a:tailEnd type="none" w="med" len="med"/>
                    </a:lnR>
                    <a:lnT w="9525" cap="flat" cmpd="sng" algn="ctr">
                      <a:solidFill>
                        <a:srgbClr val="D7DEE8"/>
                      </a:solidFill>
                      <a:prstDash val="solid"/>
                      <a:round/>
                      <a:headEnd type="none" w="med" len="med"/>
                      <a:tailEnd type="none" w="med" len="med"/>
                    </a:lnT>
                    <a:lnB w="9525" cap="flat" cmpd="sng" algn="ctr">
                      <a:solidFill>
                        <a:srgbClr val="D7DEE8"/>
                      </a:solidFill>
                      <a:prstDash val="solid"/>
                      <a:round/>
                      <a:headEnd type="none" w="med" len="med"/>
                      <a:tailEnd type="none" w="med" len="med"/>
                    </a:lnB>
                    <a:solidFill>
                      <a:srgbClr val="FFFFFF"/>
                    </a:solidFill>
                  </a:tcPr>
                </a:tc>
              </a:tr>
              <a:tr h="628650">
                <a:tc>
                  <a:txBody>
                    <a:bodyPr/>
                    <a:lstStyle/>
                    <a:p>
                      <a:pPr algn="l" indent="0" marL="0">
                        <a:buNone/>
                      </a:pPr>
                      <a:r>
                        <a:rPr lang="en-US" sz="950" b="1" dirty="0">
                          <a:solidFill>
                            <a:srgbClr val="1B2A4A"/>
                          </a:solidFill>
                          <a:latin typeface="Calibri" pitchFamily="34" charset="0"/>
                          <a:ea typeface="Calibri" pitchFamily="34" charset="-122"/>
                          <a:cs typeface="Calibri" pitchFamily="34" charset="-120"/>
                        </a:rPr>
                        <a:t>EffiDocX (ECM)</a:t>
                      </a:r>
                      <a:endParaRPr lang="en-US" sz="950" dirty="0">
                        <a:latin typeface="Calibri" charset="0"/>
                        <a:ea typeface="Calibri" charset="0"/>
                        <a:cs typeface="Calibri" charset="0"/>
                      </a:endParaRPr>
                    </a:p>
                  </a:txBody>
                  <a:tcPr marL="109728" marR="109728" marT="73152" marB="73152" anchor="ctr">
                    <a:lnL w="9525" cap="flat" cmpd="sng" algn="ctr">
                      <a:solidFill>
                        <a:srgbClr val="D7DEE8"/>
                      </a:solidFill>
                      <a:prstDash val="solid"/>
                      <a:round/>
                      <a:headEnd type="none" w="med" len="med"/>
                      <a:tailEnd type="none" w="med" len="med"/>
                    </a:lnL>
                    <a:lnR w="9525" cap="flat" cmpd="sng" algn="ctr">
                      <a:solidFill>
                        <a:srgbClr val="D7DEE8"/>
                      </a:solidFill>
                      <a:prstDash val="solid"/>
                      <a:round/>
                      <a:headEnd type="none" w="med" len="med"/>
                      <a:tailEnd type="none" w="med" len="med"/>
                    </a:lnR>
                    <a:lnT w="9525" cap="flat" cmpd="sng" algn="ctr">
                      <a:solidFill>
                        <a:srgbClr val="D7DEE8"/>
                      </a:solidFill>
                      <a:prstDash val="solid"/>
                      <a:round/>
                      <a:headEnd type="none" w="med" len="med"/>
                      <a:tailEnd type="none" w="med" len="med"/>
                    </a:lnT>
                    <a:lnB w="9525" cap="flat" cmpd="sng" algn="ctr">
                      <a:solidFill>
                        <a:srgbClr val="D7DEE8"/>
                      </a:solidFill>
                      <a:prstDash val="solid"/>
                      <a:round/>
                      <a:headEnd type="none" w="med" len="med"/>
                      <a:tailEnd type="none" w="med" len="med"/>
                    </a:lnB>
                    <a:solidFill>
                      <a:srgbClr val="F5F8FC"/>
                    </a:solidFill>
                  </a:tcPr>
                </a:tc>
                <a:tc>
                  <a:txBody>
                    <a:bodyPr/>
                    <a:lstStyle/>
                    <a:p>
                      <a:pPr algn="l" indent="0" marL="0">
                        <a:buNone/>
                      </a:pPr>
                      <a:r>
                        <a:rPr lang="en-US" sz="950" dirty="0">
                          <a:solidFill>
                            <a:srgbClr val="3A4152"/>
                          </a:solidFill>
                          <a:latin typeface="Calibri" pitchFamily="34" charset="0"/>
                          <a:ea typeface="Calibri" pitchFamily="34" charset="-122"/>
                          <a:cs typeface="Calibri" pitchFamily="34" charset="-120"/>
                        </a:rPr>
                        <a:t>Platform Enterprise Content Management untuk mengelola, menyimpan, dan mendistribusikan konten digital.</a:t>
                      </a:r>
                      <a:endParaRPr lang="en-US" sz="950" dirty="0">
                        <a:latin typeface="Calibri" charset="0"/>
                        <a:ea typeface="Calibri" charset="0"/>
                        <a:cs typeface="Calibri" charset="0"/>
                      </a:endParaRPr>
                    </a:p>
                  </a:txBody>
                  <a:tcPr marL="109728" marR="109728" marT="73152" marB="73152" anchor="ctr">
                    <a:lnL w="9525" cap="flat" cmpd="sng" algn="ctr">
                      <a:solidFill>
                        <a:srgbClr val="D7DEE8"/>
                      </a:solidFill>
                      <a:prstDash val="solid"/>
                      <a:round/>
                      <a:headEnd type="none" w="med" len="med"/>
                      <a:tailEnd type="none" w="med" len="med"/>
                    </a:lnL>
                    <a:lnR w="9525" cap="flat" cmpd="sng" algn="ctr">
                      <a:solidFill>
                        <a:srgbClr val="D7DEE8"/>
                      </a:solidFill>
                      <a:prstDash val="solid"/>
                      <a:round/>
                      <a:headEnd type="none" w="med" len="med"/>
                      <a:tailEnd type="none" w="med" len="med"/>
                    </a:lnR>
                    <a:lnT w="9525" cap="flat" cmpd="sng" algn="ctr">
                      <a:solidFill>
                        <a:srgbClr val="D7DEE8"/>
                      </a:solidFill>
                      <a:prstDash val="solid"/>
                      <a:round/>
                      <a:headEnd type="none" w="med" len="med"/>
                      <a:tailEnd type="none" w="med" len="med"/>
                    </a:lnT>
                    <a:lnB w="9525" cap="flat" cmpd="sng" algn="ctr">
                      <a:solidFill>
                        <a:srgbClr val="D7DEE8"/>
                      </a:solidFill>
                      <a:prstDash val="solid"/>
                      <a:round/>
                      <a:headEnd type="none" w="med" len="med"/>
                      <a:tailEnd type="none" w="med" len="med"/>
                    </a:lnB>
                    <a:solidFill>
                      <a:srgbClr val="F5F8FC"/>
                    </a:solidFill>
                  </a:tcPr>
                </a:tc>
                <a:tc>
                  <a:txBody>
                    <a:bodyPr/>
                    <a:lstStyle/>
                    <a:p>
                      <a:pPr algn="l" indent="0" marL="0">
                        <a:buNone/>
                      </a:pPr>
                      <a:r>
                        <a:rPr lang="en-US" sz="950" dirty="0">
                          <a:solidFill>
                            <a:srgbClr val="3A4152"/>
                          </a:solidFill>
                          <a:latin typeface="Calibri" pitchFamily="34" charset="0"/>
                          <a:ea typeface="Calibri" pitchFamily="34" charset="-122"/>
                          <a:cs typeface="Calibri" pitchFamily="34" charset="-120"/>
                        </a:rPr>
                        <a:t>Organisasi besar yang memerlukan sistem terpusat untuk mengelola semua jenis dokumen dan konten</a:t>
                      </a:r>
                      <a:endParaRPr lang="en-US" sz="950" dirty="0">
                        <a:latin typeface="Calibri" charset="0"/>
                        <a:ea typeface="Calibri" charset="0"/>
                        <a:cs typeface="Calibri" charset="0"/>
                      </a:endParaRPr>
                    </a:p>
                  </a:txBody>
                  <a:tcPr marL="109728" marR="109728" marT="73152" marB="73152" anchor="ctr">
                    <a:lnL w="9525" cap="flat" cmpd="sng" algn="ctr">
                      <a:solidFill>
                        <a:srgbClr val="D7DEE8"/>
                      </a:solidFill>
                      <a:prstDash val="solid"/>
                      <a:round/>
                      <a:headEnd type="none" w="med" len="med"/>
                      <a:tailEnd type="none" w="med" len="med"/>
                    </a:lnL>
                    <a:lnR w="9525" cap="flat" cmpd="sng" algn="ctr">
                      <a:solidFill>
                        <a:srgbClr val="D7DEE8"/>
                      </a:solidFill>
                      <a:prstDash val="solid"/>
                      <a:round/>
                      <a:headEnd type="none" w="med" len="med"/>
                      <a:tailEnd type="none" w="med" len="med"/>
                    </a:lnR>
                    <a:lnT w="9525" cap="flat" cmpd="sng" algn="ctr">
                      <a:solidFill>
                        <a:srgbClr val="D7DEE8"/>
                      </a:solidFill>
                      <a:prstDash val="solid"/>
                      <a:round/>
                      <a:headEnd type="none" w="med" len="med"/>
                      <a:tailEnd type="none" w="med" len="med"/>
                    </a:lnT>
                    <a:lnB w="9525" cap="flat" cmpd="sng" algn="ctr">
                      <a:solidFill>
                        <a:srgbClr val="D7DEE8"/>
                      </a:solidFill>
                      <a:prstDash val="solid"/>
                      <a:round/>
                      <a:headEnd type="none" w="med" len="med"/>
                      <a:tailEnd type="none" w="med" len="med"/>
                    </a:lnB>
                    <a:solidFill>
                      <a:srgbClr val="F5F8FC"/>
                    </a:solidFill>
                  </a:tcPr>
                </a:tc>
              </a:tr>
              <a:tr h="628650">
                <a:tc>
                  <a:txBody>
                    <a:bodyPr/>
                    <a:lstStyle/>
                    <a:p>
                      <a:pPr algn="l" indent="0" marL="0">
                        <a:buNone/>
                      </a:pPr>
                      <a:r>
                        <a:rPr lang="en-US" sz="950" b="1" dirty="0">
                          <a:solidFill>
                            <a:srgbClr val="1B2A4A"/>
                          </a:solidFill>
                          <a:latin typeface="Calibri" pitchFamily="34" charset="0"/>
                          <a:ea typeface="Calibri" pitchFamily="34" charset="-122"/>
                          <a:cs typeface="Calibri" pitchFamily="34" charset="-120"/>
                        </a:rPr>
                        <a:t>Ruang Surat Digital</a:t>
                      </a:r>
                      <a:endParaRPr lang="en-US" sz="950" dirty="0">
                        <a:latin typeface="Calibri" charset="0"/>
                        <a:ea typeface="Calibri" charset="0"/>
                        <a:cs typeface="Calibri" charset="0"/>
                      </a:endParaRPr>
                    </a:p>
                  </a:txBody>
                  <a:tcPr marL="109728" marR="109728" marT="73152" marB="73152" anchor="ctr">
                    <a:lnL w="9525" cap="flat" cmpd="sng" algn="ctr">
                      <a:solidFill>
                        <a:srgbClr val="D7DEE8"/>
                      </a:solidFill>
                      <a:prstDash val="solid"/>
                      <a:round/>
                      <a:headEnd type="none" w="med" len="med"/>
                      <a:tailEnd type="none" w="med" len="med"/>
                    </a:lnL>
                    <a:lnR w="9525" cap="flat" cmpd="sng" algn="ctr">
                      <a:solidFill>
                        <a:srgbClr val="D7DEE8"/>
                      </a:solidFill>
                      <a:prstDash val="solid"/>
                      <a:round/>
                      <a:headEnd type="none" w="med" len="med"/>
                      <a:tailEnd type="none" w="med" len="med"/>
                    </a:lnR>
                    <a:lnT w="9525" cap="flat" cmpd="sng" algn="ctr">
                      <a:solidFill>
                        <a:srgbClr val="D7DEE8"/>
                      </a:solidFill>
                      <a:prstDash val="solid"/>
                      <a:round/>
                      <a:headEnd type="none" w="med" len="med"/>
                      <a:tailEnd type="none" w="med" len="med"/>
                    </a:lnT>
                    <a:lnB w="9525" cap="flat" cmpd="sng" algn="ctr">
                      <a:solidFill>
                        <a:srgbClr val="D7DEE8"/>
                      </a:solidFill>
                      <a:prstDash val="solid"/>
                      <a:round/>
                      <a:headEnd type="none" w="med" len="med"/>
                      <a:tailEnd type="none" w="med" len="med"/>
                    </a:lnB>
                    <a:solidFill>
                      <a:srgbClr val="FFFFFF"/>
                    </a:solidFill>
                  </a:tcPr>
                </a:tc>
                <a:tc>
                  <a:txBody>
                    <a:bodyPr/>
                    <a:lstStyle/>
                    <a:p>
                      <a:pPr algn="l" indent="0" marL="0">
                        <a:buNone/>
                      </a:pPr>
                      <a:r>
                        <a:rPr lang="en-US" sz="950" dirty="0">
                          <a:solidFill>
                            <a:srgbClr val="3A4152"/>
                          </a:solidFill>
                          <a:latin typeface="Calibri" pitchFamily="34" charset="0"/>
                          <a:ea typeface="Calibri" pitchFamily="34" charset="-122"/>
                          <a:cs typeface="Calibri" pitchFamily="34" charset="-120"/>
                        </a:rPr>
                        <a:t>Platform untuk penerimaan, pengelolaan, dan distribusi surat digital dan email.</a:t>
                      </a:r>
                      <a:endParaRPr lang="en-US" sz="950" dirty="0">
                        <a:latin typeface="Calibri" charset="0"/>
                        <a:ea typeface="Calibri" charset="0"/>
                        <a:cs typeface="Calibri" charset="0"/>
                      </a:endParaRPr>
                    </a:p>
                  </a:txBody>
                  <a:tcPr marL="109728" marR="109728" marT="73152" marB="73152" anchor="ctr">
                    <a:lnL w="9525" cap="flat" cmpd="sng" algn="ctr">
                      <a:solidFill>
                        <a:srgbClr val="D7DEE8"/>
                      </a:solidFill>
                      <a:prstDash val="solid"/>
                      <a:round/>
                      <a:headEnd type="none" w="med" len="med"/>
                      <a:tailEnd type="none" w="med" len="med"/>
                    </a:lnL>
                    <a:lnR w="9525" cap="flat" cmpd="sng" algn="ctr">
                      <a:solidFill>
                        <a:srgbClr val="D7DEE8"/>
                      </a:solidFill>
                      <a:prstDash val="solid"/>
                      <a:round/>
                      <a:headEnd type="none" w="med" len="med"/>
                      <a:tailEnd type="none" w="med" len="med"/>
                    </a:lnR>
                    <a:lnT w="9525" cap="flat" cmpd="sng" algn="ctr">
                      <a:solidFill>
                        <a:srgbClr val="D7DEE8"/>
                      </a:solidFill>
                      <a:prstDash val="solid"/>
                      <a:round/>
                      <a:headEnd type="none" w="med" len="med"/>
                      <a:tailEnd type="none" w="med" len="med"/>
                    </a:lnT>
                    <a:lnB w="9525" cap="flat" cmpd="sng" algn="ctr">
                      <a:solidFill>
                        <a:srgbClr val="D7DEE8"/>
                      </a:solidFill>
                      <a:prstDash val="solid"/>
                      <a:round/>
                      <a:headEnd type="none" w="med" len="med"/>
                      <a:tailEnd type="none" w="med" len="med"/>
                    </a:lnB>
                    <a:solidFill>
                      <a:srgbClr val="FFFFFF"/>
                    </a:solidFill>
                  </a:tcPr>
                </a:tc>
                <a:tc>
                  <a:txBody>
                    <a:bodyPr/>
                    <a:lstStyle/>
                    <a:p>
                      <a:pPr algn="l" indent="0" marL="0">
                        <a:buNone/>
                      </a:pPr>
                      <a:r>
                        <a:rPr lang="en-US" sz="950" dirty="0">
                          <a:solidFill>
                            <a:srgbClr val="3A4152"/>
                          </a:solidFill>
                          <a:latin typeface="Calibri" pitchFamily="34" charset="0"/>
                          <a:ea typeface="Calibri" pitchFamily="34" charset="-122"/>
                          <a:cs typeface="Calibri" pitchFamily="34" charset="-120"/>
                        </a:rPr>
                        <a:t>Perusahaan dengan volume surat masuk tinggi yang perlu sistem tracking dan archiving otomatis</a:t>
                      </a:r>
                      <a:endParaRPr lang="en-US" sz="950" dirty="0">
                        <a:latin typeface="Calibri" charset="0"/>
                        <a:ea typeface="Calibri" charset="0"/>
                        <a:cs typeface="Calibri" charset="0"/>
                      </a:endParaRPr>
                    </a:p>
                  </a:txBody>
                  <a:tcPr marL="109728" marR="109728" marT="73152" marB="73152" anchor="ctr">
                    <a:lnL w="9525" cap="flat" cmpd="sng" algn="ctr">
                      <a:solidFill>
                        <a:srgbClr val="D7DEE8"/>
                      </a:solidFill>
                      <a:prstDash val="solid"/>
                      <a:round/>
                      <a:headEnd type="none" w="med" len="med"/>
                      <a:tailEnd type="none" w="med" len="med"/>
                    </a:lnL>
                    <a:lnR w="9525" cap="flat" cmpd="sng" algn="ctr">
                      <a:solidFill>
                        <a:srgbClr val="D7DEE8"/>
                      </a:solidFill>
                      <a:prstDash val="solid"/>
                      <a:round/>
                      <a:headEnd type="none" w="med" len="med"/>
                      <a:tailEnd type="none" w="med" len="med"/>
                    </a:lnR>
                    <a:lnT w="9525" cap="flat" cmpd="sng" algn="ctr">
                      <a:solidFill>
                        <a:srgbClr val="D7DEE8"/>
                      </a:solidFill>
                      <a:prstDash val="solid"/>
                      <a:round/>
                      <a:headEnd type="none" w="med" len="med"/>
                      <a:tailEnd type="none" w="med" len="med"/>
                    </a:lnT>
                    <a:lnB w="9525" cap="flat" cmpd="sng" algn="ctr">
                      <a:solidFill>
                        <a:srgbClr val="D7DEE8"/>
                      </a:solidFill>
                      <a:prstDash val="solid"/>
                      <a:round/>
                      <a:headEnd type="none" w="med" len="med"/>
                      <a:tailEnd type="none" w="med" len="med"/>
                    </a:lnB>
                    <a:solidFill>
                      <a:srgbClr val="FFFFFF"/>
                    </a:solidFill>
                  </a:tcPr>
                </a:tc>
              </a:tr>
              <a:tr h="628650">
                <a:tc>
                  <a:txBody>
                    <a:bodyPr/>
                    <a:lstStyle/>
                    <a:p>
                      <a:pPr algn="l" indent="0" marL="0">
                        <a:buNone/>
                      </a:pPr>
                      <a:r>
                        <a:rPr lang="en-US" sz="950" b="1" dirty="0">
                          <a:solidFill>
                            <a:srgbClr val="1B2A4A"/>
                          </a:solidFill>
                          <a:latin typeface="Calibri" pitchFamily="34" charset="0"/>
                          <a:ea typeface="Calibri" pitchFamily="34" charset="-122"/>
                          <a:cs typeface="Calibri" pitchFamily="34" charset="-120"/>
                        </a:rPr>
                        <a:t>Sistem Manajemen Karyawan (HRDMS)</a:t>
                      </a:r>
                      <a:endParaRPr lang="en-US" sz="950" dirty="0">
                        <a:latin typeface="Calibri" charset="0"/>
                        <a:ea typeface="Calibri" charset="0"/>
                        <a:cs typeface="Calibri" charset="0"/>
                      </a:endParaRPr>
                    </a:p>
                  </a:txBody>
                  <a:tcPr marL="109728" marR="109728" marT="73152" marB="73152" anchor="ctr">
                    <a:lnL w="9525" cap="flat" cmpd="sng" algn="ctr">
                      <a:solidFill>
                        <a:srgbClr val="D7DEE8"/>
                      </a:solidFill>
                      <a:prstDash val="solid"/>
                      <a:round/>
                      <a:headEnd type="none" w="med" len="med"/>
                      <a:tailEnd type="none" w="med" len="med"/>
                    </a:lnL>
                    <a:lnR w="9525" cap="flat" cmpd="sng" algn="ctr">
                      <a:solidFill>
                        <a:srgbClr val="D7DEE8"/>
                      </a:solidFill>
                      <a:prstDash val="solid"/>
                      <a:round/>
                      <a:headEnd type="none" w="med" len="med"/>
                      <a:tailEnd type="none" w="med" len="med"/>
                    </a:lnR>
                    <a:lnT w="9525" cap="flat" cmpd="sng" algn="ctr">
                      <a:solidFill>
                        <a:srgbClr val="D7DEE8"/>
                      </a:solidFill>
                      <a:prstDash val="solid"/>
                      <a:round/>
                      <a:headEnd type="none" w="med" len="med"/>
                      <a:tailEnd type="none" w="med" len="med"/>
                    </a:lnT>
                    <a:lnB w="9525" cap="flat" cmpd="sng" algn="ctr">
                      <a:solidFill>
                        <a:srgbClr val="D7DEE8"/>
                      </a:solidFill>
                      <a:prstDash val="solid"/>
                      <a:round/>
                      <a:headEnd type="none" w="med" len="med"/>
                      <a:tailEnd type="none" w="med" len="med"/>
                    </a:lnB>
                    <a:solidFill>
                      <a:srgbClr val="F5F8FC"/>
                    </a:solidFill>
                  </a:tcPr>
                </a:tc>
                <a:tc>
                  <a:txBody>
                    <a:bodyPr/>
                    <a:lstStyle/>
                    <a:p>
                      <a:pPr algn="l" indent="0" marL="0">
                        <a:buNone/>
                      </a:pPr>
                      <a:r>
                        <a:rPr lang="en-US" sz="950" dirty="0">
                          <a:solidFill>
                            <a:srgbClr val="3A4152"/>
                          </a:solidFill>
                          <a:latin typeface="Calibri" pitchFamily="34" charset="0"/>
                          <a:ea typeface="Calibri" pitchFamily="34" charset="-122"/>
                          <a:cs typeface="Calibri" pitchFamily="34" charset="-120"/>
                        </a:rPr>
                        <a:t>Platform terintegrasi untuk mengelola data, payroll, performance, dan administrasi karyawan.</a:t>
                      </a:r>
                      <a:endParaRPr lang="en-US" sz="950" dirty="0">
                        <a:latin typeface="Calibri" charset="0"/>
                        <a:ea typeface="Calibri" charset="0"/>
                        <a:cs typeface="Calibri" charset="0"/>
                      </a:endParaRPr>
                    </a:p>
                  </a:txBody>
                  <a:tcPr marL="109728" marR="109728" marT="73152" marB="73152" anchor="ctr">
                    <a:lnL w="9525" cap="flat" cmpd="sng" algn="ctr">
                      <a:solidFill>
                        <a:srgbClr val="D7DEE8"/>
                      </a:solidFill>
                      <a:prstDash val="solid"/>
                      <a:round/>
                      <a:headEnd type="none" w="med" len="med"/>
                      <a:tailEnd type="none" w="med" len="med"/>
                    </a:lnL>
                    <a:lnR w="9525" cap="flat" cmpd="sng" algn="ctr">
                      <a:solidFill>
                        <a:srgbClr val="D7DEE8"/>
                      </a:solidFill>
                      <a:prstDash val="solid"/>
                      <a:round/>
                      <a:headEnd type="none" w="med" len="med"/>
                      <a:tailEnd type="none" w="med" len="med"/>
                    </a:lnR>
                    <a:lnT w="9525" cap="flat" cmpd="sng" algn="ctr">
                      <a:solidFill>
                        <a:srgbClr val="D7DEE8"/>
                      </a:solidFill>
                      <a:prstDash val="solid"/>
                      <a:round/>
                      <a:headEnd type="none" w="med" len="med"/>
                      <a:tailEnd type="none" w="med" len="med"/>
                    </a:lnT>
                    <a:lnB w="9525" cap="flat" cmpd="sng" algn="ctr">
                      <a:solidFill>
                        <a:srgbClr val="D7DEE8"/>
                      </a:solidFill>
                      <a:prstDash val="solid"/>
                      <a:round/>
                      <a:headEnd type="none" w="med" len="med"/>
                      <a:tailEnd type="none" w="med" len="med"/>
                    </a:lnB>
                    <a:solidFill>
                      <a:srgbClr val="F5F8FC"/>
                    </a:solidFill>
                  </a:tcPr>
                </a:tc>
                <a:tc>
                  <a:txBody>
                    <a:bodyPr/>
                    <a:lstStyle/>
                    <a:p>
                      <a:pPr algn="l" indent="0" marL="0">
                        <a:buNone/>
                      </a:pPr>
                      <a:r>
                        <a:rPr lang="en-US" sz="950" dirty="0">
                          <a:solidFill>
                            <a:srgbClr val="3A4152"/>
                          </a:solidFill>
                          <a:latin typeface="Calibri" pitchFamily="34" charset="0"/>
                          <a:ea typeface="Calibri" pitchFamily="34" charset="-122"/>
                          <a:cs typeface="Calibri" pitchFamily="34" charset="-120"/>
                        </a:rPr>
                        <a:t>Perusahaan untuk sentralisasi HR data dan automasi proses administrasi karyawan</a:t>
                      </a:r>
                      <a:endParaRPr lang="en-US" sz="950" dirty="0">
                        <a:latin typeface="Calibri" charset="0"/>
                        <a:ea typeface="Calibri" charset="0"/>
                        <a:cs typeface="Calibri" charset="0"/>
                      </a:endParaRPr>
                    </a:p>
                  </a:txBody>
                  <a:tcPr marL="109728" marR="109728" marT="73152" marB="73152" anchor="ctr">
                    <a:lnL w="9525" cap="flat" cmpd="sng" algn="ctr">
                      <a:solidFill>
                        <a:srgbClr val="D7DEE8"/>
                      </a:solidFill>
                      <a:prstDash val="solid"/>
                      <a:round/>
                      <a:headEnd type="none" w="med" len="med"/>
                      <a:tailEnd type="none" w="med" len="med"/>
                    </a:lnL>
                    <a:lnR w="9525" cap="flat" cmpd="sng" algn="ctr">
                      <a:solidFill>
                        <a:srgbClr val="D7DEE8"/>
                      </a:solidFill>
                      <a:prstDash val="solid"/>
                      <a:round/>
                      <a:headEnd type="none" w="med" len="med"/>
                      <a:tailEnd type="none" w="med" len="med"/>
                    </a:lnR>
                    <a:lnT w="9525" cap="flat" cmpd="sng" algn="ctr">
                      <a:solidFill>
                        <a:srgbClr val="D7DEE8"/>
                      </a:solidFill>
                      <a:prstDash val="solid"/>
                      <a:round/>
                      <a:headEnd type="none" w="med" len="med"/>
                      <a:tailEnd type="none" w="med" len="med"/>
                    </a:lnT>
                    <a:lnB w="9525" cap="flat" cmpd="sng" algn="ctr">
                      <a:solidFill>
                        <a:srgbClr val="D7DEE8"/>
                      </a:solidFill>
                      <a:prstDash val="solid"/>
                      <a:round/>
                      <a:headEnd type="none" w="med" len="med"/>
                      <a:tailEnd type="none" w="med" len="med"/>
                    </a:lnB>
                    <a:solidFill>
                      <a:srgbClr val="F5F8FC"/>
                    </a:solidFill>
                  </a:tcPr>
                </a:tc>
              </a:tr>
            </a:tbl>
          </a:graphicData>
        </a:graphic>
      </p:graphicFrame>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name="Slide 52">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457200" y="274320"/>
            <a:ext cx="8229600" cy="274320"/>
          </a:xfrm>
          <a:prstGeom prst="rect">
            <a:avLst/>
          </a:prstGeom>
          <a:noFill/>
          <a:ln/>
        </p:spPr>
        <p:txBody>
          <a:bodyPr wrap="square" lIns="0" tIns="0" rIns="0" bIns="0" rtlCol="0" anchor="ctr"/>
          <a:lstStyle/>
          <a:p>
            <a:pPr indent="0" marL="0">
              <a:buNone/>
            </a:pPr>
            <a:r>
              <a:rPr lang="en-US" sz="1150" b="1" spc="150" kern="0" dirty="0">
                <a:solidFill>
                  <a:srgbClr val="C9962C"/>
                </a:solidFill>
                <a:latin typeface="Calibri" pitchFamily="34" charset="0"/>
                <a:ea typeface="Calibri" pitchFamily="34" charset="-122"/>
                <a:cs typeface="Calibri" pitchFamily="34" charset="-120"/>
              </a:rPr>
              <a:t>CROWN RECORDS MANAGEMENT</a:t>
            </a:r>
            <a:endParaRPr lang="en-US" sz="1150" dirty="0"/>
          </a:p>
        </p:txBody>
      </p:sp>
      <p:sp>
        <p:nvSpPr>
          <p:cNvPr id="3" name="Text 1"/>
          <p:cNvSpPr/>
          <p:nvPr/>
        </p:nvSpPr>
        <p:spPr>
          <a:xfrm>
            <a:off x="457200" y="548640"/>
            <a:ext cx="10058400" cy="457200"/>
          </a:xfrm>
          <a:prstGeom prst="rect">
            <a:avLst/>
          </a:prstGeom>
          <a:noFill/>
          <a:ln/>
        </p:spPr>
        <p:txBody>
          <a:bodyPr wrap="square" lIns="0" tIns="0" rIns="0" bIns="0" rtlCol="0" anchor="ctr"/>
          <a:lstStyle/>
          <a:p>
            <a:pPr indent="0" marL="0">
              <a:buNone/>
            </a:pPr>
            <a:r>
              <a:rPr lang="en-US" sz="2300" b="1" dirty="0">
                <a:solidFill>
                  <a:srgbClr val="1B2A4A"/>
                </a:solidFill>
                <a:latin typeface="Calibri" pitchFamily="34" charset="0"/>
                <a:ea typeface="Calibri" pitchFamily="34" charset="-122"/>
                <a:cs typeface="Calibri" pitchFamily="34" charset="-120"/>
              </a:rPr>
              <a:t>Layanan</a:t>
            </a:r>
            <a:endParaRPr lang="en-US" sz="2300" dirty="0"/>
          </a:p>
        </p:txBody>
      </p:sp>
      <p:graphicFrame>
        <p:nvGraphicFramePr>
          <p:cNvPr id="53" name="Table 0"/>
          <p:cNvGraphicFramePr>
            <a:graphicFrameLocks noGrp="1"/>
          </p:cNvGraphicFramePr>
          <p:nvPr>
            <p:extLst>
              <p:ext uri="{D42A27DB-BD31-4B8C-83A1-F6EECF244321}">
                <p14:modId xmlns:p14="http://schemas.microsoft.com/office/powerpoint/2010/main" val="1579011935"/>
              </p:ext>
            </p:extLst>
          </p:nvPr>
        </p:nvGraphicFramePr>
        <p:xfrm>
          <a:off x="457200" y="1051560"/>
          <a:ext cx="11274552" cy="914400"/>
        </p:xfrm>
        <a:graphic>
          <a:graphicData uri="http://schemas.openxmlformats.org/drawingml/2006/table">
            <a:tbl>
              <a:tblPr/>
              <a:tblGrid>
                <a:gridCol w="2468880"/>
                <a:gridCol w="4389120"/>
                <a:gridCol w="4416552"/>
              </a:tblGrid>
              <a:tr h="365760">
                <a:tc>
                  <a:txBody>
                    <a:bodyPr/>
                    <a:lstStyle/>
                    <a:p>
                      <a:pPr algn="l" indent="0" marL="0">
                        <a:buNone/>
                      </a:pPr>
                      <a:r>
                        <a:rPr lang="en-US" sz="1150" b="1" dirty="0">
                          <a:solidFill>
                            <a:srgbClr val="FFFFFF"/>
                          </a:solidFill>
                          <a:latin typeface="Calibri" pitchFamily="34" charset="0"/>
                          <a:ea typeface="Calibri" pitchFamily="34" charset="-122"/>
                          <a:cs typeface="Calibri" pitchFamily="34" charset="-120"/>
                        </a:rPr>
                        <a:t>Layanan</a:t>
                      </a:r>
                      <a:endParaRPr lang="en-US" sz="1150" dirty="0">
                        <a:latin typeface="Calibri" charset="0"/>
                        <a:ea typeface="Calibri" charset="0"/>
                        <a:cs typeface="Calibri" charset="0"/>
                      </a:endParaRPr>
                    </a:p>
                  </a:txBody>
                  <a:tcPr marL="109728" marR="109728" marT="73152" marB="73152" anchor="ctr">
                    <a:lnL w="9525" cap="flat" cmpd="sng" algn="ctr">
                      <a:solidFill>
                        <a:srgbClr val="D7DEE8"/>
                      </a:solidFill>
                      <a:prstDash val="solid"/>
                      <a:round/>
                      <a:headEnd type="none" w="med" len="med"/>
                      <a:tailEnd type="none" w="med" len="med"/>
                    </a:lnL>
                    <a:lnR w="9525" cap="flat" cmpd="sng" algn="ctr">
                      <a:solidFill>
                        <a:srgbClr val="D7DEE8"/>
                      </a:solidFill>
                      <a:prstDash val="solid"/>
                      <a:round/>
                      <a:headEnd type="none" w="med" len="med"/>
                      <a:tailEnd type="none" w="med" len="med"/>
                    </a:lnR>
                    <a:lnT w="9525" cap="flat" cmpd="sng" algn="ctr">
                      <a:solidFill>
                        <a:srgbClr val="D7DEE8"/>
                      </a:solidFill>
                      <a:prstDash val="solid"/>
                      <a:round/>
                      <a:headEnd type="none" w="med" len="med"/>
                      <a:tailEnd type="none" w="med" len="med"/>
                    </a:lnT>
                    <a:lnB w="9525" cap="flat" cmpd="sng" algn="ctr">
                      <a:solidFill>
                        <a:srgbClr val="D7DEE8"/>
                      </a:solidFill>
                      <a:prstDash val="solid"/>
                      <a:round/>
                      <a:headEnd type="none" w="med" len="med"/>
                      <a:tailEnd type="none" w="med" len="med"/>
                    </a:lnB>
                    <a:solidFill>
                      <a:srgbClr val="1B2A4A"/>
                    </a:solidFill>
                  </a:tcPr>
                </a:tc>
                <a:tc>
                  <a:txBody>
                    <a:bodyPr/>
                    <a:lstStyle/>
                    <a:p>
                      <a:pPr algn="l" indent="0" marL="0">
                        <a:buNone/>
                      </a:pPr>
                      <a:r>
                        <a:rPr lang="en-US" sz="1150" b="1" dirty="0">
                          <a:solidFill>
                            <a:srgbClr val="FFFFFF"/>
                          </a:solidFill>
                          <a:latin typeface="Calibri" pitchFamily="34" charset="0"/>
                          <a:ea typeface="Calibri" pitchFamily="34" charset="-122"/>
                          <a:cs typeface="Calibri" pitchFamily="34" charset="-120"/>
                        </a:rPr>
                        <a:t>Penjelasan</a:t>
                      </a:r>
                      <a:endParaRPr lang="en-US" sz="1150" dirty="0">
                        <a:latin typeface="Calibri" charset="0"/>
                        <a:ea typeface="Calibri" charset="0"/>
                        <a:cs typeface="Calibri" charset="0"/>
                      </a:endParaRPr>
                    </a:p>
                  </a:txBody>
                  <a:tcPr marL="109728" marR="109728" marT="73152" marB="73152" anchor="ctr">
                    <a:lnL w="9525" cap="flat" cmpd="sng" algn="ctr">
                      <a:solidFill>
                        <a:srgbClr val="D7DEE8"/>
                      </a:solidFill>
                      <a:prstDash val="solid"/>
                      <a:round/>
                      <a:headEnd type="none" w="med" len="med"/>
                      <a:tailEnd type="none" w="med" len="med"/>
                    </a:lnL>
                    <a:lnR w="9525" cap="flat" cmpd="sng" algn="ctr">
                      <a:solidFill>
                        <a:srgbClr val="D7DEE8"/>
                      </a:solidFill>
                      <a:prstDash val="solid"/>
                      <a:round/>
                      <a:headEnd type="none" w="med" len="med"/>
                      <a:tailEnd type="none" w="med" len="med"/>
                    </a:lnR>
                    <a:lnT w="9525" cap="flat" cmpd="sng" algn="ctr">
                      <a:solidFill>
                        <a:srgbClr val="D7DEE8"/>
                      </a:solidFill>
                      <a:prstDash val="solid"/>
                      <a:round/>
                      <a:headEnd type="none" w="med" len="med"/>
                      <a:tailEnd type="none" w="med" len="med"/>
                    </a:lnT>
                    <a:lnB w="9525" cap="flat" cmpd="sng" algn="ctr">
                      <a:solidFill>
                        <a:srgbClr val="D7DEE8"/>
                      </a:solidFill>
                      <a:prstDash val="solid"/>
                      <a:round/>
                      <a:headEnd type="none" w="med" len="med"/>
                      <a:tailEnd type="none" w="med" len="med"/>
                    </a:lnB>
                    <a:solidFill>
                      <a:srgbClr val="1B2A4A"/>
                    </a:solidFill>
                  </a:tcPr>
                </a:tc>
                <a:tc>
                  <a:txBody>
                    <a:bodyPr/>
                    <a:lstStyle/>
                    <a:p>
                      <a:pPr algn="l" indent="0" marL="0">
                        <a:buNone/>
                      </a:pPr>
                      <a:r>
                        <a:rPr lang="en-US" sz="1150" b="1" dirty="0">
                          <a:solidFill>
                            <a:srgbClr val="FFFFFF"/>
                          </a:solidFill>
                          <a:latin typeface="Calibri" pitchFamily="34" charset="0"/>
                          <a:ea typeface="Calibri" pitchFamily="34" charset="-122"/>
                          <a:cs typeface="Calibri" pitchFamily="34" charset="-120"/>
                        </a:rPr>
                        <a:t>Usecase</a:t>
                      </a:r>
                      <a:endParaRPr lang="en-US" sz="1150" dirty="0">
                        <a:latin typeface="Calibri" charset="0"/>
                        <a:ea typeface="Calibri" charset="0"/>
                        <a:cs typeface="Calibri" charset="0"/>
                      </a:endParaRPr>
                    </a:p>
                  </a:txBody>
                  <a:tcPr marL="109728" marR="109728" marT="73152" marB="73152" anchor="ctr">
                    <a:lnL w="9525" cap="flat" cmpd="sng" algn="ctr">
                      <a:solidFill>
                        <a:srgbClr val="D7DEE8"/>
                      </a:solidFill>
                      <a:prstDash val="solid"/>
                      <a:round/>
                      <a:headEnd type="none" w="med" len="med"/>
                      <a:tailEnd type="none" w="med" len="med"/>
                    </a:lnL>
                    <a:lnR w="9525" cap="flat" cmpd="sng" algn="ctr">
                      <a:solidFill>
                        <a:srgbClr val="D7DEE8"/>
                      </a:solidFill>
                      <a:prstDash val="solid"/>
                      <a:round/>
                      <a:headEnd type="none" w="med" len="med"/>
                      <a:tailEnd type="none" w="med" len="med"/>
                    </a:lnR>
                    <a:lnT w="9525" cap="flat" cmpd="sng" algn="ctr">
                      <a:solidFill>
                        <a:srgbClr val="D7DEE8"/>
                      </a:solidFill>
                      <a:prstDash val="solid"/>
                      <a:round/>
                      <a:headEnd type="none" w="med" len="med"/>
                      <a:tailEnd type="none" w="med" len="med"/>
                    </a:lnT>
                    <a:lnB w="9525" cap="flat" cmpd="sng" algn="ctr">
                      <a:solidFill>
                        <a:srgbClr val="D7DEE8"/>
                      </a:solidFill>
                      <a:prstDash val="solid"/>
                      <a:round/>
                      <a:headEnd type="none" w="med" len="med"/>
                      <a:tailEnd type="none" w="med" len="med"/>
                    </a:lnB>
                    <a:solidFill>
                      <a:srgbClr val="1B2A4A"/>
                    </a:solidFill>
                  </a:tcPr>
                </a:tc>
              </a:tr>
              <a:tr h="1676400">
                <a:tc>
                  <a:txBody>
                    <a:bodyPr/>
                    <a:lstStyle/>
                    <a:p>
                      <a:pPr algn="l" indent="0" marL="0">
                        <a:buNone/>
                      </a:pPr>
                      <a:r>
                        <a:rPr lang="en-US" sz="1050" b="1" dirty="0">
                          <a:solidFill>
                            <a:srgbClr val="1B2A4A"/>
                          </a:solidFill>
                          <a:latin typeface="Calibri" pitchFamily="34" charset="0"/>
                          <a:ea typeface="Calibri" pitchFamily="34" charset="-122"/>
                          <a:cs typeface="Calibri" pitchFamily="34" charset="-120"/>
                        </a:rPr>
                        <a:t>Pembuangan Limbah Elektronik &amp; Asset IT</a:t>
                      </a:r>
                      <a:endParaRPr lang="en-US" sz="1050" dirty="0">
                        <a:latin typeface="Calibri" charset="0"/>
                        <a:ea typeface="Calibri" charset="0"/>
                        <a:cs typeface="Calibri" charset="0"/>
                      </a:endParaRPr>
                    </a:p>
                  </a:txBody>
                  <a:tcPr marL="109728" marR="109728" marT="73152" marB="73152" anchor="ctr">
                    <a:lnL w="9525" cap="flat" cmpd="sng" algn="ctr">
                      <a:solidFill>
                        <a:srgbClr val="D7DEE8"/>
                      </a:solidFill>
                      <a:prstDash val="solid"/>
                      <a:round/>
                      <a:headEnd type="none" w="med" len="med"/>
                      <a:tailEnd type="none" w="med" len="med"/>
                    </a:lnL>
                    <a:lnR w="9525" cap="flat" cmpd="sng" algn="ctr">
                      <a:solidFill>
                        <a:srgbClr val="D7DEE8"/>
                      </a:solidFill>
                      <a:prstDash val="solid"/>
                      <a:round/>
                      <a:headEnd type="none" w="med" len="med"/>
                      <a:tailEnd type="none" w="med" len="med"/>
                    </a:lnR>
                    <a:lnT w="9525" cap="flat" cmpd="sng" algn="ctr">
                      <a:solidFill>
                        <a:srgbClr val="D7DEE8"/>
                      </a:solidFill>
                      <a:prstDash val="solid"/>
                      <a:round/>
                      <a:headEnd type="none" w="med" len="med"/>
                      <a:tailEnd type="none" w="med" len="med"/>
                    </a:lnT>
                    <a:lnB w="9525" cap="flat" cmpd="sng" algn="ctr">
                      <a:solidFill>
                        <a:srgbClr val="D7DEE8"/>
                      </a:solidFill>
                      <a:prstDash val="solid"/>
                      <a:round/>
                      <a:headEnd type="none" w="med" len="med"/>
                      <a:tailEnd type="none" w="med" len="med"/>
                    </a:lnB>
                    <a:solidFill>
                      <a:srgbClr val="FFFFFF"/>
                    </a:solidFill>
                  </a:tcPr>
                </a:tc>
                <a:tc>
                  <a:txBody>
                    <a:bodyPr/>
                    <a:lstStyle/>
                    <a:p>
                      <a:pPr algn="l" indent="0" marL="0">
                        <a:buNone/>
                      </a:pPr>
                      <a:r>
                        <a:rPr lang="en-US" sz="1050" dirty="0">
                          <a:solidFill>
                            <a:srgbClr val="3A4152"/>
                          </a:solidFill>
                          <a:latin typeface="Calibri" pitchFamily="34" charset="0"/>
                          <a:ea typeface="Calibri" pitchFamily="34" charset="-122"/>
                          <a:cs typeface="Calibri" pitchFamily="34" charset="-120"/>
                        </a:rPr>
                        <a:t>Layanan penghancuran hardware lama secara aman dengan sertifikat dan compliance regulasi.</a:t>
                      </a:r>
                      <a:endParaRPr lang="en-US" sz="1050" dirty="0">
                        <a:latin typeface="Calibri" charset="0"/>
                        <a:ea typeface="Calibri" charset="0"/>
                        <a:cs typeface="Calibri" charset="0"/>
                      </a:endParaRPr>
                    </a:p>
                  </a:txBody>
                  <a:tcPr marL="109728" marR="109728" marT="73152" marB="73152" anchor="ctr">
                    <a:lnL w="9525" cap="flat" cmpd="sng" algn="ctr">
                      <a:solidFill>
                        <a:srgbClr val="D7DEE8"/>
                      </a:solidFill>
                      <a:prstDash val="solid"/>
                      <a:round/>
                      <a:headEnd type="none" w="med" len="med"/>
                      <a:tailEnd type="none" w="med" len="med"/>
                    </a:lnL>
                    <a:lnR w="9525" cap="flat" cmpd="sng" algn="ctr">
                      <a:solidFill>
                        <a:srgbClr val="D7DEE8"/>
                      </a:solidFill>
                      <a:prstDash val="solid"/>
                      <a:round/>
                      <a:headEnd type="none" w="med" len="med"/>
                      <a:tailEnd type="none" w="med" len="med"/>
                    </a:lnR>
                    <a:lnT w="9525" cap="flat" cmpd="sng" algn="ctr">
                      <a:solidFill>
                        <a:srgbClr val="D7DEE8"/>
                      </a:solidFill>
                      <a:prstDash val="solid"/>
                      <a:round/>
                      <a:headEnd type="none" w="med" len="med"/>
                      <a:tailEnd type="none" w="med" len="med"/>
                    </a:lnT>
                    <a:lnB w="9525" cap="flat" cmpd="sng" algn="ctr">
                      <a:solidFill>
                        <a:srgbClr val="D7DEE8"/>
                      </a:solidFill>
                      <a:prstDash val="solid"/>
                      <a:round/>
                      <a:headEnd type="none" w="med" len="med"/>
                      <a:tailEnd type="none" w="med" len="med"/>
                    </a:lnB>
                    <a:solidFill>
                      <a:srgbClr val="FFFFFF"/>
                    </a:solidFill>
                  </a:tcPr>
                </a:tc>
                <a:tc>
                  <a:txBody>
                    <a:bodyPr/>
                    <a:lstStyle/>
                    <a:p>
                      <a:pPr algn="l" indent="0" marL="0">
                        <a:buNone/>
                      </a:pPr>
                      <a:r>
                        <a:rPr lang="en-US" sz="1050" dirty="0">
                          <a:solidFill>
                            <a:srgbClr val="3A4152"/>
                          </a:solidFill>
                          <a:latin typeface="Calibri" pitchFamily="34" charset="0"/>
                          <a:ea typeface="Calibri" pitchFamily="34" charset="-122"/>
                          <a:cs typeface="Calibri" pitchFamily="34" charset="-120"/>
                        </a:rPr>
                        <a:t>Perusahaan IT/telekomunikasi saat upgrade peralatan atau end-of-life assets</a:t>
                      </a:r>
                      <a:endParaRPr lang="en-US" sz="1050" dirty="0">
                        <a:latin typeface="Calibri" charset="0"/>
                        <a:ea typeface="Calibri" charset="0"/>
                        <a:cs typeface="Calibri" charset="0"/>
                      </a:endParaRPr>
                    </a:p>
                  </a:txBody>
                  <a:tcPr marL="109728" marR="109728" marT="73152" marB="73152" anchor="ctr">
                    <a:lnL w="9525" cap="flat" cmpd="sng" algn="ctr">
                      <a:solidFill>
                        <a:srgbClr val="D7DEE8"/>
                      </a:solidFill>
                      <a:prstDash val="solid"/>
                      <a:round/>
                      <a:headEnd type="none" w="med" len="med"/>
                      <a:tailEnd type="none" w="med" len="med"/>
                    </a:lnL>
                    <a:lnR w="9525" cap="flat" cmpd="sng" algn="ctr">
                      <a:solidFill>
                        <a:srgbClr val="D7DEE8"/>
                      </a:solidFill>
                      <a:prstDash val="solid"/>
                      <a:round/>
                      <a:headEnd type="none" w="med" len="med"/>
                      <a:tailEnd type="none" w="med" len="med"/>
                    </a:lnR>
                    <a:lnT w="9525" cap="flat" cmpd="sng" algn="ctr">
                      <a:solidFill>
                        <a:srgbClr val="D7DEE8"/>
                      </a:solidFill>
                      <a:prstDash val="solid"/>
                      <a:round/>
                      <a:headEnd type="none" w="med" len="med"/>
                      <a:tailEnd type="none" w="med" len="med"/>
                    </a:lnT>
                    <a:lnB w="9525" cap="flat" cmpd="sng" algn="ctr">
                      <a:solidFill>
                        <a:srgbClr val="D7DEE8"/>
                      </a:solidFill>
                      <a:prstDash val="solid"/>
                      <a:round/>
                      <a:headEnd type="none" w="med" len="med"/>
                      <a:tailEnd type="none" w="med" len="med"/>
                    </a:lnB>
                    <a:solidFill>
                      <a:srgbClr val="FFFFFF"/>
                    </a:solidFill>
                  </a:tcPr>
                </a:tc>
              </a:tr>
              <a:tr h="1676400">
                <a:tc>
                  <a:txBody>
                    <a:bodyPr/>
                    <a:lstStyle/>
                    <a:p>
                      <a:pPr algn="l" indent="0" marL="0">
                        <a:buNone/>
                      </a:pPr>
                      <a:r>
                        <a:rPr lang="en-US" sz="1050" b="1" dirty="0">
                          <a:solidFill>
                            <a:srgbClr val="1B2A4A"/>
                          </a:solidFill>
                          <a:latin typeface="Calibri" pitchFamily="34" charset="0"/>
                          <a:ea typeface="Calibri" pitchFamily="34" charset="-122"/>
                          <a:cs typeface="Calibri" pitchFamily="34" charset="-120"/>
                        </a:rPr>
                        <a:t>Penghancuran Kertas yang Aman</a:t>
                      </a:r>
                      <a:endParaRPr lang="en-US" sz="1050" dirty="0">
                        <a:latin typeface="Calibri" charset="0"/>
                        <a:ea typeface="Calibri" charset="0"/>
                        <a:cs typeface="Calibri" charset="0"/>
                      </a:endParaRPr>
                    </a:p>
                  </a:txBody>
                  <a:tcPr marL="109728" marR="109728" marT="73152" marB="73152" anchor="ctr">
                    <a:lnL w="9525" cap="flat" cmpd="sng" algn="ctr">
                      <a:solidFill>
                        <a:srgbClr val="D7DEE8"/>
                      </a:solidFill>
                      <a:prstDash val="solid"/>
                      <a:round/>
                      <a:headEnd type="none" w="med" len="med"/>
                      <a:tailEnd type="none" w="med" len="med"/>
                    </a:lnL>
                    <a:lnR w="9525" cap="flat" cmpd="sng" algn="ctr">
                      <a:solidFill>
                        <a:srgbClr val="D7DEE8"/>
                      </a:solidFill>
                      <a:prstDash val="solid"/>
                      <a:round/>
                      <a:headEnd type="none" w="med" len="med"/>
                      <a:tailEnd type="none" w="med" len="med"/>
                    </a:lnR>
                    <a:lnT w="9525" cap="flat" cmpd="sng" algn="ctr">
                      <a:solidFill>
                        <a:srgbClr val="D7DEE8"/>
                      </a:solidFill>
                      <a:prstDash val="solid"/>
                      <a:round/>
                      <a:headEnd type="none" w="med" len="med"/>
                      <a:tailEnd type="none" w="med" len="med"/>
                    </a:lnT>
                    <a:lnB w="9525" cap="flat" cmpd="sng" algn="ctr">
                      <a:solidFill>
                        <a:srgbClr val="D7DEE8"/>
                      </a:solidFill>
                      <a:prstDash val="solid"/>
                      <a:round/>
                      <a:headEnd type="none" w="med" len="med"/>
                      <a:tailEnd type="none" w="med" len="med"/>
                    </a:lnB>
                    <a:solidFill>
                      <a:srgbClr val="F5F8FC"/>
                    </a:solidFill>
                  </a:tcPr>
                </a:tc>
                <a:tc>
                  <a:txBody>
                    <a:bodyPr/>
                    <a:lstStyle/>
                    <a:p>
                      <a:pPr algn="l" indent="0" marL="0">
                        <a:buNone/>
                      </a:pPr>
                      <a:r>
                        <a:rPr lang="en-US" sz="1050" dirty="0">
                          <a:solidFill>
                            <a:srgbClr val="3A4152"/>
                          </a:solidFill>
                          <a:latin typeface="Calibri" pitchFamily="34" charset="0"/>
                          <a:ea typeface="Calibri" pitchFamily="34" charset="-122"/>
                          <a:cs typeface="Calibri" pitchFamily="34" charset="-120"/>
                        </a:rPr>
                        <a:t>Pemusnahan dokumen kertas confidential dengan proses yang aman dan tersertifikasi.</a:t>
                      </a:r>
                      <a:endParaRPr lang="en-US" sz="1050" dirty="0">
                        <a:latin typeface="Calibri" charset="0"/>
                        <a:ea typeface="Calibri" charset="0"/>
                        <a:cs typeface="Calibri" charset="0"/>
                      </a:endParaRPr>
                    </a:p>
                  </a:txBody>
                  <a:tcPr marL="109728" marR="109728" marT="73152" marB="73152" anchor="ctr">
                    <a:lnL w="9525" cap="flat" cmpd="sng" algn="ctr">
                      <a:solidFill>
                        <a:srgbClr val="D7DEE8"/>
                      </a:solidFill>
                      <a:prstDash val="solid"/>
                      <a:round/>
                      <a:headEnd type="none" w="med" len="med"/>
                      <a:tailEnd type="none" w="med" len="med"/>
                    </a:lnL>
                    <a:lnR w="9525" cap="flat" cmpd="sng" algn="ctr">
                      <a:solidFill>
                        <a:srgbClr val="D7DEE8"/>
                      </a:solidFill>
                      <a:prstDash val="solid"/>
                      <a:round/>
                      <a:headEnd type="none" w="med" len="med"/>
                      <a:tailEnd type="none" w="med" len="med"/>
                    </a:lnR>
                    <a:lnT w="9525" cap="flat" cmpd="sng" algn="ctr">
                      <a:solidFill>
                        <a:srgbClr val="D7DEE8"/>
                      </a:solidFill>
                      <a:prstDash val="solid"/>
                      <a:round/>
                      <a:headEnd type="none" w="med" len="med"/>
                      <a:tailEnd type="none" w="med" len="med"/>
                    </a:lnT>
                    <a:lnB w="9525" cap="flat" cmpd="sng" algn="ctr">
                      <a:solidFill>
                        <a:srgbClr val="D7DEE8"/>
                      </a:solidFill>
                      <a:prstDash val="solid"/>
                      <a:round/>
                      <a:headEnd type="none" w="med" len="med"/>
                      <a:tailEnd type="none" w="med" len="med"/>
                    </a:lnB>
                    <a:solidFill>
                      <a:srgbClr val="F5F8FC"/>
                    </a:solidFill>
                  </a:tcPr>
                </a:tc>
                <a:tc>
                  <a:txBody>
                    <a:bodyPr/>
                    <a:lstStyle/>
                    <a:p>
                      <a:pPr algn="l" indent="0" marL="0">
                        <a:buNone/>
                      </a:pPr>
                      <a:r>
                        <a:rPr lang="en-US" sz="1050" dirty="0">
                          <a:solidFill>
                            <a:srgbClr val="3A4152"/>
                          </a:solidFill>
                          <a:latin typeface="Calibri" pitchFamily="34" charset="0"/>
                          <a:ea typeface="Calibri" pitchFamily="34" charset="-122"/>
                          <a:cs typeface="Calibri" pitchFamily="34" charset="-120"/>
                        </a:rPr>
                        <a:t>Perusahaan legal, medis, atau financial untuk disposal dokumen sensitif yang sudah expired</a:t>
                      </a:r>
                      <a:endParaRPr lang="en-US" sz="1050" dirty="0">
                        <a:latin typeface="Calibri" charset="0"/>
                        <a:ea typeface="Calibri" charset="0"/>
                        <a:cs typeface="Calibri" charset="0"/>
                      </a:endParaRPr>
                    </a:p>
                  </a:txBody>
                  <a:tcPr marL="109728" marR="109728" marT="73152" marB="73152" anchor="ctr">
                    <a:lnL w="9525" cap="flat" cmpd="sng" algn="ctr">
                      <a:solidFill>
                        <a:srgbClr val="D7DEE8"/>
                      </a:solidFill>
                      <a:prstDash val="solid"/>
                      <a:round/>
                      <a:headEnd type="none" w="med" len="med"/>
                      <a:tailEnd type="none" w="med" len="med"/>
                    </a:lnL>
                    <a:lnR w="9525" cap="flat" cmpd="sng" algn="ctr">
                      <a:solidFill>
                        <a:srgbClr val="D7DEE8"/>
                      </a:solidFill>
                      <a:prstDash val="solid"/>
                      <a:round/>
                      <a:headEnd type="none" w="med" len="med"/>
                      <a:tailEnd type="none" w="med" len="med"/>
                    </a:lnR>
                    <a:lnT w="9525" cap="flat" cmpd="sng" algn="ctr">
                      <a:solidFill>
                        <a:srgbClr val="D7DEE8"/>
                      </a:solidFill>
                      <a:prstDash val="solid"/>
                      <a:round/>
                      <a:headEnd type="none" w="med" len="med"/>
                      <a:tailEnd type="none" w="med" len="med"/>
                    </a:lnT>
                    <a:lnB w="9525" cap="flat" cmpd="sng" algn="ctr">
                      <a:solidFill>
                        <a:srgbClr val="D7DEE8"/>
                      </a:solidFill>
                      <a:prstDash val="solid"/>
                      <a:round/>
                      <a:headEnd type="none" w="med" len="med"/>
                      <a:tailEnd type="none" w="med" len="med"/>
                    </a:lnB>
                    <a:solidFill>
                      <a:srgbClr val="F5F8FC"/>
                    </a:solidFill>
                  </a:tcPr>
                </a:tc>
              </a:tr>
              <a:tr h="1676400">
                <a:tc>
                  <a:txBody>
                    <a:bodyPr/>
                    <a:lstStyle/>
                    <a:p>
                      <a:pPr algn="l" indent="0" marL="0">
                        <a:buNone/>
                      </a:pPr>
                      <a:r>
                        <a:rPr lang="en-US" sz="1050" b="1" dirty="0">
                          <a:solidFill>
                            <a:srgbClr val="1B2A4A"/>
                          </a:solidFill>
                          <a:latin typeface="Calibri" pitchFamily="34" charset="0"/>
                          <a:ea typeface="Calibri" pitchFamily="34" charset="-122"/>
                          <a:cs typeface="Calibri" pitchFamily="34" charset="-120"/>
                        </a:rPr>
                        <a:t>Penghancuran Produk</a:t>
                      </a:r>
                      <a:endParaRPr lang="en-US" sz="1050" dirty="0">
                        <a:latin typeface="Calibri" charset="0"/>
                        <a:ea typeface="Calibri" charset="0"/>
                        <a:cs typeface="Calibri" charset="0"/>
                      </a:endParaRPr>
                    </a:p>
                  </a:txBody>
                  <a:tcPr marL="109728" marR="109728" marT="73152" marB="73152" anchor="ctr">
                    <a:lnL w="9525" cap="flat" cmpd="sng" algn="ctr">
                      <a:solidFill>
                        <a:srgbClr val="D7DEE8"/>
                      </a:solidFill>
                      <a:prstDash val="solid"/>
                      <a:round/>
                      <a:headEnd type="none" w="med" len="med"/>
                      <a:tailEnd type="none" w="med" len="med"/>
                    </a:lnL>
                    <a:lnR w="9525" cap="flat" cmpd="sng" algn="ctr">
                      <a:solidFill>
                        <a:srgbClr val="D7DEE8"/>
                      </a:solidFill>
                      <a:prstDash val="solid"/>
                      <a:round/>
                      <a:headEnd type="none" w="med" len="med"/>
                      <a:tailEnd type="none" w="med" len="med"/>
                    </a:lnR>
                    <a:lnT w="9525" cap="flat" cmpd="sng" algn="ctr">
                      <a:solidFill>
                        <a:srgbClr val="D7DEE8"/>
                      </a:solidFill>
                      <a:prstDash val="solid"/>
                      <a:round/>
                      <a:headEnd type="none" w="med" len="med"/>
                      <a:tailEnd type="none" w="med" len="med"/>
                    </a:lnT>
                    <a:lnB w="9525" cap="flat" cmpd="sng" algn="ctr">
                      <a:solidFill>
                        <a:srgbClr val="D7DEE8"/>
                      </a:solidFill>
                      <a:prstDash val="solid"/>
                      <a:round/>
                      <a:headEnd type="none" w="med" len="med"/>
                      <a:tailEnd type="none" w="med" len="med"/>
                    </a:lnB>
                    <a:solidFill>
                      <a:srgbClr val="FFFFFF"/>
                    </a:solidFill>
                  </a:tcPr>
                </a:tc>
                <a:tc>
                  <a:txBody>
                    <a:bodyPr/>
                    <a:lstStyle/>
                    <a:p>
                      <a:pPr algn="l" indent="0" marL="0">
                        <a:buNone/>
                      </a:pPr>
                      <a:r>
                        <a:rPr lang="en-US" sz="1050" dirty="0">
                          <a:solidFill>
                            <a:srgbClr val="3A4152"/>
                          </a:solidFill>
                          <a:latin typeface="Calibri" pitchFamily="34" charset="0"/>
                          <a:ea typeface="Calibri" pitchFamily="34" charset="-122"/>
                          <a:cs typeface="Calibri" pitchFamily="34" charset="-120"/>
                        </a:rPr>
                        <a:t>Layanan penghancuran produk cacat atau expired secara bertanggung jawab.</a:t>
                      </a:r>
                      <a:endParaRPr lang="en-US" sz="1050" dirty="0">
                        <a:latin typeface="Calibri" charset="0"/>
                        <a:ea typeface="Calibri" charset="0"/>
                        <a:cs typeface="Calibri" charset="0"/>
                      </a:endParaRPr>
                    </a:p>
                  </a:txBody>
                  <a:tcPr marL="109728" marR="109728" marT="73152" marB="73152" anchor="ctr">
                    <a:lnL w="9525" cap="flat" cmpd="sng" algn="ctr">
                      <a:solidFill>
                        <a:srgbClr val="D7DEE8"/>
                      </a:solidFill>
                      <a:prstDash val="solid"/>
                      <a:round/>
                      <a:headEnd type="none" w="med" len="med"/>
                      <a:tailEnd type="none" w="med" len="med"/>
                    </a:lnL>
                    <a:lnR w="9525" cap="flat" cmpd="sng" algn="ctr">
                      <a:solidFill>
                        <a:srgbClr val="D7DEE8"/>
                      </a:solidFill>
                      <a:prstDash val="solid"/>
                      <a:round/>
                      <a:headEnd type="none" w="med" len="med"/>
                      <a:tailEnd type="none" w="med" len="med"/>
                    </a:lnR>
                    <a:lnT w="9525" cap="flat" cmpd="sng" algn="ctr">
                      <a:solidFill>
                        <a:srgbClr val="D7DEE8"/>
                      </a:solidFill>
                      <a:prstDash val="solid"/>
                      <a:round/>
                      <a:headEnd type="none" w="med" len="med"/>
                      <a:tailEnd type="none" w="med" len="med"/>
                    </a:lnT>
                    <a:lnB w="9525" cap="flat" cmpd="sng" algn="ctr">
                      <a:solidFill>
                        <a:srgbClr val="D7DEE8"/>
                      </a:solidFill>
                      <a:prstDash val="solid"/>
                      <a:round/>
                      <a:headEnd type="none" w="med" len="med"/>
                      <a:tailEnd type="none" w="med" len="med"/>
                    </a:lnB>
                    <a:solidFill>
                      <a:srgbClr val="FFFFFF"/>
                    </a:solidFill>
                  </a:tcPr>
                </a:tc>
                <a:tc>
                  <a:txBody>
                    <a:bodyPr/>
                    <a:lstStyle/>
                    <a:p>
                      <a:pPr algn="l" indent="0" marL="0">
                        <a:buNone/>
                      </a:pPr>
                      <a:r>
                        <a:rPr lang="en-US" sz="1050" dirty="0">
                          <a:solidFill>
                            <a:srgbClr val="3A4152"/>
                          </a:solidFill>
                          <a:latin typeface="Calibri" pitchFamily="34" charset="0"/>
                          <a:ea typeface="Calibri" pitchFamily="34" charset="-122"/>
                          <a:cs typeface="Calibri" pitchFamily="34" charset="-120"/>
                        </a:rPr>
                        <a:t>Manufaktur atau retail untuk disposal produk returnable, damaged, atau end-of-life</a:t>
                      </a:r>
                      <a:endParaRPr lang="en-US" sz="1050" dirty="0">
                        <a:latin typeface="Calibri" charset="0"/>
                        <a:ea typeface="Calibri" charset="0"/>
                        <a:cs typeface="Calibri" charset="0"/>
                      </a:endParaRPr>
                    </a:p>
                  </a:txBody>
                  <a:tcPr marL="109728" marR="109728" marT="73152" marB="73152" anchor="ctr">
                    <a:lnL w="9525" cap="flat" cmpd="sng" algn="ctr">
                      <a:solidFill>
                        <a:srgbClr val="D7DEE8"/>
                      </a:solidFill>
                      <a:prstDash val="solid"/>
                      <a:round/>
                      <a:headEnd type="none" w="med" len="med"/>
                      <a:tailEnd type="none" w="med" len="med"/>
                    </a:lnL>
                    <a:lnR w="9525" cap="flat" cmpd="sng" algn="ctr">
                      <a:solidFill>
                        <a:srgbClr val="D7DEE8"/>
                      </a:solidFill>
                      <a:prstDash val="solid"/>
                      <a:round/>
                      <a:headEnd type="none" w="med" len="med"/>
                      <a:tailEnd type="none" w="med" len="med"/>
                    </a:lnR>
                    <a:lnT w="9525" cap="flat" cmpd="sng" algn="ctr">
                      <a:solidFill>
                        <a:srgbClr val="D7DEE8"/>
                      </a:solidFill>
                      <a:prstDash val="solid"/>
                      <a:round/>
                      <a:headEnd type="none" w="med" len="med"/>
                      <a:tailEnd type="none" w="med" len="med"/>
                    </a:lnT>
                    <a:lnB w="9525" cap="flat" cmpd="sng" algn="ctr">
                      <a:solidFill>
                        <a:srgbClr val="D7DEE8"/>
                      </a:solidFill>
                      <a:prstDash val="solid"/>
                      <a:round/>
                      <a:headEnd type="none" w="med" len="med"/>
                      <a:tailEnd type="none" w="med" len="med"/>
                    </a:lnB>
                    <a:solidFill>
                      <a:srgbClr val="FFFFFF"/>
                    </a:solidFill>
                  </a:tcPr>
                </a:tc>
              </a:tr>
            </a:tbl>
          </a:graphicData>
        </a:graphic>
      </p:graphicFrame>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name="Slide 53">
    <p:bg>
      <p:bgPr>
        <a:solidFill>
          <a:srgbClr val="EAF0F8"/>
        </a:solidFill>
      </p:bgPr>
    </p:bg>
    <p:spTree>
      <p:nvGrpSpPr>
        <p:cNvPr id="1" name=""/>
        <p:cNvGrpSpPr/>
        <p:nvPr/>
      </p:nvGrpSpPr>
      <p:grpSpPr>
        <a:xfrm>
          <a:off x="0" y="0"/>
          <a:ext cx="0" cy="0"/>
          <a:chOff x="0" y="0"/>
          <a:chExt cx="0" cy="0"/>
        </a:xfrm>
      </p:grpSpPr>
      <p:sp>
        <p:nvSpPr>
          <p:cNvPr id="2" name="Text 0"/>
          <p:cNvSpPr/>
          <p:nvPr/>
        </p:nvSpPr>
        <p:spPr>
          <a:xfrm>
            <a:off x="822960" y="2423160"/>
            <a:ext cx="7315200" cy="365760"/>
          </a:xfrm>
          <a:prstGeom prst="rect">
            <a:avLst/>
          </a:prstGeom>
          <a:noFill/>
          <a:ln/>
        </p:spPr>
        <p:txBody>
          <a:bodyPr wrap="square" lIns="0" tIns="0" rIns="0" bIns="0" rtlCol="0" anchor="ctr"/>
          <a:lstStyle/>
          <a:p>
            <a:pPr indent="0" marL="0">
              <a:buNone/>
            </a:pPr>
            <a:r>
              <a:rPr lang="en-US" sz="1200" b="1" spc="200" kern="0" dirty="0">
                <a:solidFill>
                  <a:srgbClr val="C9962C"/>
                </a:solidFill>
                <a:latin typeface="Calibri" pitchFamily="34" charset="0"/>
                <a:ea typeface="Calibri" pitchFamily="34" charset="-122"/>
                <a:cs typeface="Calibri" pitchFamily="34" charset="-120"/>
              </a:rPr>
              <a:t>CROWN RECORDS MANAGEMENT</a:t>
            </a:r>
            <a:endParaRPr lang="en-US" sz="1200" dirty="0"/>
          </a:p>
        </p:txBody>
      </p:sp>
      <p:sp>
        <p:nvSpPr>
          <p:cNvPr id="3" name="Shape 1"/>
          <p:cNvSpPr/>
          <p:nvPr/>
        </p:nvSpPr>
        <p:spPr>
          <a:xfrm>
            <a:off x="804672" y="2788920"/>
            <a:ext cx="822960" cy="822960"/>
          </a:xfrm>
          <a:prstGeom prst="roundRect">
            <a:avLst>
              <a:gd name="adj" fmla="val 15556"/>
            </a:avLst>
          </a:prstGeom>
          <a:solidFill>
            <a:srgbClr val="1B2A4A"/>
          </a:solidFill>
          <a:ln/>
        </p:spPr>
      </p:sp>
      <p:sp>
        <p:nvSpPr>
          <p:cNvPr id="4" name="Text 2"/>
          <p:cNvSpPr/>
          <p:nvPr/>
        </p:nvSpPr>
        <p:spPr>
          <a:xfrm>
            <a:off x="804672" y="2788920"/>
            <a:ext cx="822960" cy="822960"/>
          </a:xfrm>
          <a:prstGeom prst="rect">
            <a:avLst/>
          </a:prstGeom>
          <a:noFill/>
          <a:ln/>
        </p:spPr>
        <p:txBody>
          <a:bodyPr wrap="square" lIns="0" tIns="0" rIns="0" bIns="0" rtlCol="0" anchor="ctr"/>
          <a:lstStyle/>
          <a:p>
            <a:pPr algn="ctr" indent="0" marL="0">
              <a:buNone/>
            </a:pPr>
            <a:r>
              <a:rPr lang="en-US" sz="3000" b="1" dirty="0">
                <a:solidFill>
                  <a:srgbClr val="C9962C"/>
                </a:solidFill>
                <a:latin typeface="Calibri" pitchFamily="34" charset="0"/>
                <a:ea typeface="Calibri" pitchFamily="34" charset="-122"/>
                <a:cs typeface="Calibri" pitchFamily="34" charset="-120"/>
              </a:rPr>
              <a:t>M</a:t>
            </a:r>
            <a:endParaRPr lang="en-US" sz="3000" dirty="0"/>
          </a:p>
        </p:txBody>
      </p:sp>
      <p:sp>
        <p:nvSpPr>
          <p:cNvPr id="5" name="Text 3"/>
          <p:cNvSpPr/>
          <p:nvPr/>
        </p:nvSpPr>
        <p:spPr>
          <a:xfrm>
            <a:off x="1828800" y="2880360"/>
            <a:ext cx="8686800" cy="685800"/>
          </a:xfrm>
          <a:prstGeom prst="rect">
            <a:avLst/>
          </a:prstGeom>
          <a:noFill/>
          <a:ln/>
        </p:spPr>
        <p:txBody>
          <a:bodyPr wrap="square" lIns="0" tIns="0" rIns="0" bIns="0" rtlCol="0" anchor="ctr"/>
          <a:lstStyle/>
          <a:p>
            <a:pPr indent="0" marL="0">
              <a:buNone/>
            </a:pPr>
            <a:r>
              <a:rPr lang="en-US" sz="3000" b="1" dirty="0">
                <a:solidFill>
                  <a:srgbClr val="1B2A4A"/>
                </a:solidFill>
                <a:latin typeface="Calibri" pitchFamily="34" charset="0"/>
                <a:ea typeface="Calibri" pitchFamily="34" charset="-122"/>
                <a:cs typeface="Calibri" pitchFamily="34" charset="-120"/>
              </a:rPr>
              <a:t>Market Share</a:t>
            </a:r>
            <a:endParaRPr lang="en-US" sz="3000" dirty="0"/>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name="Slide 54">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502920" y="320040"/>
            <a:ext cx="8229600" cy="320040"/>
          </a:xfrm>
          <a:prstGeom prst="rect">
            <a:avLst/>
          </a:prstGeom>
          <a:noFill/>
          <a:ln/>
        </p:spPr>
        <p:txBody>
          <a:bodyPr wrap="square" lIns="0" tIns="0" rIns="0" bIns="0" rtlCol="0" anchor="ctr"/>
          <a:lstStyle/>
          <a:p>
            <a:pPr indent="0" marL="0">
              <a:buNone/>
            </a:pPr>
            <a:r>
              <a:rPr lang="en-US" sz="1150" b="1" spc="150" kern="0" dirty="0">
                <a:solidFill>
                  <a:srgbClr val="C9962C"/>
                </a:solidFill>
                <a:latin typeface="Calibri" pitchFamily="34" charset="0"/>
                <a:ea typeface="Calibri" pitchFamily="34" charset="-122"/>
                <a:cs typeface="Calibri" pitchFamily="34" charset="-120"/>
              </a:rPr>
              <a:t>CROWN RECORDS MANAGEMENT</a:t>
            </a:r>
            <a:endParaRPr lang="en-US" sz="1150" dirty="0"/>
          </a:p>
        </p:txBody>
      </p:sp>
      <p:sp>
        <p:nvSpPr>
          <p:cNvPr id="3" name="Text 1"/>
          <p:cNvSpPr/>
          <p:nvPr/>
        </p:nvSpPr>
        <p:spPr>
          <a:xfrm>
            <a:off x="502920" y="621792"/>
            <a:ext cx="10515600" cy="566928"/>
          </a:xfrm>
          <a:prstGeom prst="rect">
            <a:avLst/>
          </a:prstGeom>
          <a:noFill/>
          <a:ln/>
        </p:spPr>
        <p:txBody>
          <a:bodyPr wrap="square" lIns="0" tIns="0" rIns="0" bIns="0" rtlCol="0" anchor="ctr"/>
          <a:lstStyle/>
          <a:p>
            <a:pPr indent="0" marL="0">
              <a:buNone/>
            </a:pPr>
            <a:r>
              <a:rPr lang="en-US" sz="2500" b="1" dirty="0">
                <a:solidFill>
                  <a:srgbClr val="1B2A4A"/>
                </a:solidFill>
                <a:latin typeface="Calibri" pitchFamily="34" charset="0"/>
                <a:ea typeface="Calibri" pitchFamily="34" charset="-122"/>
                <a:cs typeface="Calibri" pitchFamily="34" charset="-120"/>
              </a:rPr>
              <a:t>MARKET SHARE CROWN RMS</a:t>
            </a:r>
            <a:endParaRPr lang="en-US" sz="2500" dirty="0"/>
          </a:p>
        </p:txBody>
      </p:sp>
      <p:sp>
        <p:nvSpPr>
          <p:cNvPr id="4" name="Shape 2"/>
          <p:cNvSpPr/>
          <p:nvPr/>
        </p:nvSpPr>
        <p:spPr>
          <a:xfrm>
            <a:off x="502920" y="1325880"/>
            <a:ext cx="11183112" cy="709574"/>
          </a:xfrm>
          <a:prstGeom prst="roundRect">
            <a:avLst>
              <a:gd name="adj" fmla="val 7732"/>
            </a:avLst>
          </a:prstGeom>
          <a:solidFill>
            <a:srgbClr val="EAF0F8"/>
          </a:solidFill>
          <a:ln/>
        </p:spPr>
      </p:sp>
      <p:sp>
        <p:nvSpPr>
          <p:cNvPr id="5" name="Text 3"/>
          <p:cNvSpPr/>
          <p:nvPr/>
        </p:nvSpPr>
        <p:spPr>
          <a:xfrm>
            <a:off x="685800" y="1453896"/>
            <a:ext cx="10817352" cy="490118"/>
          </a:xfrm>
          <a:prstGeom prst="rect">
            <a:avLst/>
          </a:prstGeom>
          <a:noFill/>
          <a:ln/>
        </p:spPr>
        <p:txBody>
          <a:bodyPr wrap="square" lIns="0" tIns="0" rIns="0" bIns="0" rtlCol="0" anchor="t"/>
          <a:lstStyle/>
          <a:p>
            <a:pPr indent="0" marL="0">
              <a:lnSpc>
                <a:spcPct val="114000"/>
              </a:lnSpc>
              <a:buNone/>
            </a:pPr>
            <a:r>
              <a:rPr lang="en-US" sz="930" dirty="0">
                <a:solidFill>
                  <a:srgbClr val="3A4152"/>
                </a:solidFill>
                <a:latin typeface="Calibri" pitchFamily="34" charset="0"/>
                <a:ea typeface="Calibri" pitchFamily="34" charset="-122"/>
                <a:cs typeface="Calibri" pitchFamily="34" charset="-120"/>
              </a:rPr>
              <a:t>Crown Records Management (Crown Group) termasuk dalam kategori leading players di industri Record Management Services global, bersama dengan kompetitor seperti BPAS, Access, Blue-Pencil, AVENU, TransPerfect, IMS Technology Group, Chicago Records Management, dan Netwrix Corporation.  https://www.verifiedmarketreports.com/product/record-management-services-market/</a:t>
            </a:r>
            <a:endParaRPr lang="en-US" sz="930" dirty="0"/>
          </a:p>
        </p:txBody>
      </p:sp>
      <p:sp>
        <p:nvSpPr>
          <p:cNvPr id="6" name="Shape 4"/>
          <p:cNvSpPr/>
          <p:nvPr/>
        </p:nvSpPr>
        <p:spPr>
          <a:xfrm>
            <a:off x="502920" y="2218334"/>
            <a:ext cx="11183112" cy="847509"/>
          </a:xfrm>
          <a:prstGeom prst="roundRect">
            <a:avLst>
              <a:gd name="adj" fmla="val 6474"/>
            </a:avLst>
          </a:prstGeom>
          <a:solidFill>
            <a:srgbClr val="EAF0F8"/>
          </a:solidFill>
          <a:ln/>
        </p:spPr>
      </p:sp>
      <p:sp>
        <p:nvSpPr>
          <p:cNvPr id="7" name="Text 5"/>
          <p:cNvSpPr/>
          <p:nvPr/>
        </p:nvSpPr>
        <p:spPr>
          <a:xfrm>
            <a:off x="685800" y="2346350"/>
            <a:ext cx="10817352" cy="289116"/>
          </a:xfrm>
          <a:prstGeom prst="rect">
            <a:avLst/>
          </a:prstGeom>
          <a:noFill/>
          <a:ln/>
        </p:spPr>
        <p:txBody>
          <a:bodyPr wrap="square" lIns="0" tIns="0" rIns="0" bIns="0" rtlCol="0" anchor="t"/>
          <a:lstStyle/>
          <a:p>
            <a:pPr indent="0" marL="0">
              <a:buNone/>
            </a:pPr>
            <a:r>
              <a:rPr lang="en-US" sz="1130" b="1" dirty="0">
                <a:solidFill>
                  <a:srgbClr val="1B2A4A"/>
                </a:solidFill>
                <a:latin typeface="Calibri" pitchFamily="34" charset="0"/>
                <a:ea typeface="Calibri" pitchFamily="34" charset="-122"/>
                <a:cs typeface="Calibri" pitchFamily="34" charset="-120"/>
              </a:rPr>
              <a:t>Market Size Global:</a:t>
            </a:r>
            <a:endParaRPr lang="en-US" sz="1130" dirty="0"/>
          </a:p>
        </p:txBody>
      </p:sp>
      <p:sp>
        <p:nvSpPr>
          <p:cNvPr id="8" name="Text 6"/>
          <p:cNvSpPr/>
          <p:nvPr/>
        </p:nvSpPr>
        <p:spPr>
          <a:xfrm>
            <a:off x="685800" y="2672042"/>
            <a:ext cx="10817352" cy="302362"/>
          </a:xfrm>
          <a:prstGeom prst="rect">
            <a:avLst/>
          </a:prstGeom>
          <a:noFill/>
          <a:ln/>
        </p:spPr>
        <p:txBody>
          <a:bodyPr wrap="square" lIns="0" tIns="0" rIns="0" bIns="0" rtlCol="0" anchor="t"/>
          <a:lstStyle/>
          <a:p>
            <a:pPr indent="0" marL="0">
              <a:lnSpc>
                <a:spcPct val="114000"/>
              </a:lnSpc>
              <a:buNone/>
            </a:pPr>
            <a:r>
              <a:rPr lang="en-US" sz="930" dirty="0">
                <a:solidFill>
                  <a:srgbClr val="3A4152"/>
                </a:solidFill>
                <a:latin typeface="Calibri" pitchFamily="34" charset="0"/>
                <a:ea typeface="Calibri" pitchFamily="34" charset="-122"/>
                <a:cs typeface="Calibri" pitchFamily="34" charset="-120"/>
              </a:rPr>
              <a:t>Pasar Record Management Services global senilai USD 5,851.86 juta pada 2025 dan diprojeksikan mencapai USD 11,046.19 juta pada 2034, dengan pertumbuhan CAGR 7.31%  https://www.360researchreports.com/market-reports/record-management-services-market-210030</a:t>
            </a:r>
            <a:endParaRPr lang="en-US" sz="930" dirty="0"/>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name="Slide 55">
    <p:bg>
      <p:bgPr>
        <a:solidFill>
          <a:srgbClr val="EAF0F8"/>
        </a:solidFill>
      </p:bgPr>
    </p:bg>
    <p:spTree>
      <p:nvGrpSpPr>
        <p:cNvPr id="1" name=""/>
        <p:cNvGrpSpPr/>
        <p:nvPr/>
      </p:nvGrpSpPr>
      <p:grpSpPr>
        <a:xfrm>
          <a:off x="0" y="0"/>
          <a:ext cx="0" cy="0"/>
          <a:chOff x="0" y="0"/>
          <a:chExt cx="0" cy="0"/>
        </a:xfrm>
      </p:grpSpPr>
      <p:sp>
        <p:nvSpPr>
          <p:cNvPr id="2" name="Text 0"/>
          <p:cNvSpPr/>
          <p:nvPr/>
        </p:nvSpPr>
        <p:spPr>
          <a:xfrm>
            <a:off x="822960" y="2423160"/>
            <a:ext cx="7315200" cy="365760"/>
          </a:xfrm>
          <a:prstGeom prst="rect">
            <a:avLst/>
          </a:prstGeom>
          <a:noFill/>
          <a:ln/>
        </p:spPr>
        <p:txBody>
          <a:bodyPr wrap="square" lIns="0" tIns="0" rIns="0" bIns="0" rtlCol="0" anchor="ctr"/>
          <a:lstStyle/>
          <a:p>
            <a:pPr indent="0" marL="0">
              <a:buNone/>
            </a:pPr>
            <a:r>
              <a:rPr lang="en-US" sz="1200" b="1" spc="200" kern="0" dirty="0">
                <a:solidFill>
                  <a:srgbClr val="C9962C"/>
                </a:solidFill>
                <a:latin typeface="Calibri" pitchFamily="34" charset="0"/>
                <a:ea typeface="Calibri" pitchFamily="34" charset="-122"/>
                <a:cs typeface="Calibri" pitchFamily="34" charset="-120"/>
              </a:rPr>
              <a:t>CROWN RECORDS MANAGEMENT</a:t>
            </a:r>
            <a:endParaRPr lang="en-US" sz="1200" dirty="0"/>
          </a:p>
        </p:txBody>
      </p:sp>
      <p:sp>
        <p:nvSpPr>
          <p:cNvPr id="3" name="Shape 1"/>
          <p:cNvSpPr/>
          <p:nvPr/>
        </p:nvSpPr>
        <p:spPr>
          <a:xfrm>
            <a:off x="804672" y="2788920"/>
            <a:ext cx="822960" cy="822960"/>
          </a:xfrm>
          <a:prstGeom prst="roundRect">
            <a:avLst>
              <a:gd name="adj" fmla="val 15556"/>
            </a:avLst>
          </a:prstGeom>
          <a:solidFill>
            <a:srgbClr val="1B2A4A"/>
          </a:solidFill>
          <a:ln/>
        </p:spPr>
      </p:sp>
      <p:sp>
        <p:nvSpPr>
          <p:cNvPr id="4" name="Text 2"/>
          <p:cNvSpPr/>
          <p:nvPr/>
        </p:nvSpPr>
        <p:spPr>
          <a:xfrm>
            <a:off x="804672" y="2788920"/>
            <a:ext cx="822960" cy="822960"/>
          </a:xfrm>
          <a:prstGeom prst="rect">
            <a:avLst/>
          </a:prstGeom>
          <a:noFill/>
          <a:ln/>
        </p:spPr>
        <p:txBody>
          <a:bodyPr wrap="square" lIns="0" tIns="0" rIns="0" bIns="0" rtlCol="0" anchor="ctr"/>
          <a:lstStyle/>
          <a:p>
            <a:pPr algn="ctr" indent="0" marL="0">
              <a:buNone/>
            </a:pPr>
            <a:r>
              <a:rPr lang="en-US" sz="3000" b="1" dirty="0">
                <a:solidFill>
                  <a:srgbClr val="C9962C"/>
                </a:solidFill>
                <a:latin typeface="Calibri" pitchFamily="34" charset="0"/>
                <a:ea typeface="Calibri" pitchFamily="34" charset="-122"/>
                <a:cs typeface="Calibri" pitchFamily="34" charset="-120"/>
              </a:rPr>
              <a:t>C</a:t>
            </a:r>
            <a:endParaRPr lang="en-US" sz="3000" dirty="0"/>
          </a:p>
        </p:txBody>
      </p:sp>
      <p:sp>
        <p:nvSpPr>
          <p:cNvPr id="5" name="Text 3"/>
          <p:cNvSpPr/>
          <p:nvPr/>
        </p:nvSpPr>
        <p:spPr>
          <a:xfrm>
            <a:off x="1828800" y="2880360"/>
            <a:ext cx="8686800" cy="685800"/>
          </a:xfrm>
          <a:prstGeom prst="rect">
            <a:avLst/>
          </a:prstGeom>
          <a:noFill/>
          <a:ln/>
        </p:spPr>
        <p:txBody>
          <a:bodyPr wrap="square" lIns="0" tIns="0" rIns="0" bIns="0" rtlCol="0" anchor="ctr"/>
          <a:lstStyle/>
          <a:p>
            <a:pPr indent="0" marL="0">
              <a:buNone/>
            </a:pPr>
            <a:r>
              <a:rPr lang="en-US" sz="3000" b="1" dirty="0">
                <a:solidFill>
                  <a:srgbClr val="1B2A4A"/>
                </a:solidFill>
                <a:latin typeface="Calibri" pitchFamily="34" charset="0"/>
                <a:ea typeface="Calibri" pitchFamily="34" charset="-122"/>
                <a:cs typeface="Calibri" pitchFamily="34" charset="-120"/>
              </a:rPr>
              <a:t>Capability Platform</a:t>
            </a:r>
            <a:endParaRPr lang="en-US" sz="3000" dirty="0"/>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name="Slide 56">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502920" y="292608"/>
            <a:ext cx="8229600" cy="292608"/>
          </a:xfrm>
          <a:prstGeom prst="rect">
            <a:avLst/>
          </a:prstGeom>
          <a:noFill/>
          <a:ln/>
        </p:spPr>
        <p:txBody>
          <a:bodyPr wrap="square" lIns="0" tIns="0" rIns="0" bIns="0" rtlCol="0" anchor="ctr"/>
          <a:lstStyle/>
          <a:p>
            <a:pPr indent="0" marL="0">
              <a:buNone/>
            </a:pPr>
            <a:r>
              <a:rPr lang="en-US" sz="1150" b="1" spc="150" kern="0" dirty="0">
                <a:solidFill>
                  <a:srgbClr val="C9962C"/>
                </a:solidFill>
                <a:latin typeface="Calibri" pitchFamily="34" charset="0"/>
                <a:ea typeface="Calibri" pitchFamily="34" charset="-122"/>
                <a:cs typeface="Calibri" pitchFamily="34" charset="-120"/>
              </a:rPr>
              <a:t>CROWN RECORDS MANAGEMENT</a:t>
            </a:r>
            <a:endParaRPr lang="en-US" sz="1150" dirty="0"/>
          </a:p>
        </p:txBody>
      </p:sp>
      <p:sp>
        <p:nvSpPr>
          <p:cNvPr id="3" name="Text 1"/>
          <p:cNvSpPr/>
          <p:nvPr/>
        </p:nvSpPr>
        <p:spPr>
          <a:xfrm>
            <a:off x="502920" y="585216"/>
            <a:ext cx="10515600" cy="530352"/>
          </a:xfrm>
          <a:prstGeom prst="rect">
            <a:avLst/>
          </a:prstGeom>
          <a:noFill/>
          <a:ln/>
        </p:spPr>
        <p:txBody>
          <a:bodyPr wrap="square" lIns="0" tIns="0" rIns="0" bIns="0" rtlCol="0" anchor="ctr"/>
          <a:lstStyle/>
          <a:p>
            <a:pPr indent="0" marL="0">
              <a:buNone/>
            </a:pPr>
            <a:r>
              <a:rPr lang="en-US" sz="2400" b="1" dirty="0">
                <a:solidFill>
                  <a:srgbClr val="1B2A4A"/>
                </a:solidFill>
                <a:latin typeface="Calibri" pitchFamily="34" charset="0"/>
                <a:ea typeface="Calibri" pitchFamily="34" charset="-122"/>
                <a:cs typeface="Calibri" pitchFamily="34" charset="-120"/>
              </a:rPr>
              <a:t>Capability Platform</a:t>
            </a:r>
            <a:endParaRPr lang="en-US" sz="2400" dirty="0"/>
          </a:p>
        </p:txBody>
      </p:sp>
      <p:sp>
        <p:nvSpPr>
          <p:cNvPr id="4" name="Shape 2"/>
          <p:cNvSpPr/>
          <p:nvPr/>
        </p:nvSpPr>
        <p:spPr>
          <a:xfrm>
            <a:off x="502920" y="1234440"/>
            <a:ext cx="11183112" cy="1417320"/>
          </a:xfrm>
          <a:prstGeom prst="roundRect">
            <a:avLst>
              <a:gd name="adj" fmla="val 3871"/>
            </a:avLst>
          </a:prstGeom>
          <a:solidFill>
            <a:srgbClr val="EAF0F8"/>
          </a:solidFill>
          <a:ln/>
        </p:spPr>
      </p:sp>
      <p:sp>
        <p:nvSpPr>
          <p:cNvPr id="5" name="Shape 3"/>
          <p:cNvSpPr/>
          <p:nvPr/>
        </p:nvSpPr>
        <p:spPr>
          <a:xfrm>
            <a:off x="649224" y="1380744"/>
            <a:ext cx="310896" cy="310896"/>
          </a:xfrm>
          <a:prstGeom prst="ellipse">
            <a:avLst/>
          </a:prstGeom>
          <a:solidFill>
            <a:srgbClr val="1B2A4A"/>
          </a:solidFill>
          <a:ln/>
        </p:spPr>
      </p:sp>
      <p:sp>
        <p:nvSpPr>
          <p:cNvPr id="6" name="Text 4"/>
          <p:cNvSpPr/>
          <p:nvPr/>
        </p:nvSpPr>
        <p:spPr>
          <a:xfrm>
            <a:off x="649224" y="1380744"/>
            <a:ext cx="310896" cy="310896"/>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1</a:t>
            </a:r>
            <a:endParaRPr lang="en-US" sz="1100" dirty="0"/>
          </a:p>
        </p:txBody>
      </p:sp>
      <p:sp>
        <p:nvSpPr>
          <p:cNvPr id="7" name="Text 5"/>
          <p:cNvSpPr/>
          <p:nvPr/>
        </p:nvSpPr>
        <p:spPr>
          <a:xfrm>
            <a:off x="1051560" y="1353312"/>
            <a:ext cx="10469880" cy="347472"/>
          </a:xfrm>
          <a:prstGeom prst="rect">
            <a:avLst/>
          </a:prstGeom>
          <a:noFill/>
          <a:ln/>
        </p:spPr>
        <p:txBody>
          <a:bodyPr wrap="square" lIns="0" tIns="0" rIns="0" bIns="0" rtlCol="0" anchor="t"/>
          <a:lstStyle/>
          <a:p>
            <a:pPr indent="0" marL="0">
              <a:buNone/>
            </a:pPr>
            <a:r>
              <a:rPr lang="en-US" sz="1200" b="1" dirty="0">
                <a:solidFill>
                  <a:srgbClr val="1B2A4A"/>
                </a:solidFill>
                <a:latin typeface="Calibri" pitchFamily="34" charset="0"/>
                <a:ea typeface="Calibri" pitchFamily="34" charset="-122"/>
                <a:cs typeface="Calibri" pitchFamily="34" charset="-120"/>
              </a:rPr>
              <a:t>ASTRA (Records Management Hub)</a:t>
            </a:r>
            <a:endParaRPr lang="en-US" sz="1200" dirty="0"/>
          </a:p>
        </p:txBody>
      </p:sp>
      <p:sp>
        <p:nvSpPr>
          <p:cNvPr id="8" name="Text 6"/>
          <p:cNvSpPr/>
          <p:nvPr/>
        </p:nvSpPr>
        <p:spPr>
          <a:xfrm>
            <a:off x="667512" y="1746504"/>
            <a:ext cx="10853928" cy="795528"/>
          </a:xfrm>
          <a:prstGeom prst="rect">
            <a:avLst/>
          </a:prstGeom>
          <a:noFill/>
          <a:ln/>
        </p:spPr>
        <p:txBody>
          <a:bodyPr wrap="square" lIns="0" tIns="0" rIns="0" bIns="0" rtlCol="0" anchor="t"/>
          <a:lstStyle/>
          <a:p>
            <a:pPr indent="0" marL="0">
              <a:lnSpc>
                <a:spcPct val="105000"/>
              </a:lnSpc>
              <a:buNone/>
            </a:pPr>
            <a:r>
              <a:rPr lang="en-US" sz="1080" dirty="0">
                <a:solidFill>
                  <a:srgbClr val="3A4152"/>
                </a:solidFill>
                <a:latin typeface="Calibri" pitchFamily="34" charset="0"/>
                <a:ea typeface="Calibri" pitchFamily="34" charset="-122"/>
                <a:cs typeface="Calibri" pitchFamily="34" charset="-120"/>
              </a:rPr>
              <a:t>Fungsi: Untuk manajemen informasi terpusat Keamanan: Barcode system yang melacak setiap aset dengan full audit trail Fitur: Dari deposit hingga disposal, stay compliant dan terkontrol</a:t>
            </a:r>
            <a:endParaRPr lang="en-US" sz="1080" dirty="0"/>
          </a:p>
        </p:txBody>
      </p:sp>
      <p:sp>
        <p:nvSpPr>
          <p:cNvPr id="9" name="Shape 7"/>
          <p:cNvSpPr/>
          <p:nvPr/>
        </p:nvSpPr>
        <p:spPr>
          <a:xfrm>
            <a:off x="502920" y="2816352"/>
            <a:ext cx="11183112" cy="1417320"/>
          </a:xfrm>
          <a:prstGeom prst="roundRect">
            <a:avLst>
              <a:gd name="adj" fmla="val 3871"/>
            </a:avLst>
          </a:prstGeom>
          <a:solidFill>
            <a:srgbClr val="EAF0F8"/>
          </a:solidFill>
          <a:ln/>
        </p:spPr>
      </p:sp>
      <p:sp>
        <p:nvSpPr>
          <p:cNvPr id="10" name="Shape 8"/>
          <p:cNvSpPr/>
          <p:nvPr/>
        </p:nvSpPr>
        <p:spPr>
          <a:xfrm>
            <a:off x="649224" y="2962656"/>
            <a:ext cx="310896" cy="310896"/>
          </a:xfrm>
          <a:prstGeom prst="ellipse">
            <a:avLst/>
          </a:prstGeom>
          <a:solidFill>
            <a:srgbClr val="1B2A4A"/>
          </a:solidFill>
          <a:ln/>
        </p:spPr>
      </p:sp>
      <p:sp>
        <p:nvSpPr>
          <p:cNvPr id="11" name="Text 9"/>
          <p:cNvSpPr/>
          <p:nvPr/>
        </p:nvSpPr>
        <p:spPr>
          <a:xfrm>
            <a:off x="649224" y="2962656"/>
            <a:ext cx="310896" cy="310896"/>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2</a:t>
            </a:r>
            <a:endParaRPr lang="en-US" sz="1100" dirty="0"/>
          </a:p>
        </p:txBody>
      </p:sp>
      <p:sp>
        <p:nvSpPr>
          <p:cNvPr id="12" name="Text 10"/>
          <p:cNvSpPr/>
          <p:nvPr/>
        </p:nvSpPr>
        <p:spPr>
          <a:xfrm>
            <a:off x="1051560" y="2935224"/>
            <a:ext cx="10469880" cy="347472"/>
          </a:xfrm>
          <a:prstGeom prst="rect">
            <a:avLst/>
          </a:prstGeom>
          <a:noFill/>
          <a:ln/>
        </p:spPr>
        <p:txBody>
          <a:bodyPr wrap="square" lIns="0" tIns="0" rIns="0" bIns="0" rtlCol="0" anchor="t"/>
          <a:lstStyle/>
          <a:p>
            <a:pPr indent="0" marL="0">
              <a:buNone/>
            </a:pPr>
            <a:r>
              <a:rPr lang="en-US" sz="1200" b="1" dirty="0">
                <a:solidFill>
                  <a:srgbClr val="1B2A4A"/>
                </a:solidFill>
                <a:latin typeface="Calibri" pitchFamily="34" charset="0"/>
                <a:ea typeface="Calibri" pitchFamily="34" charset="-122"/>
                <a:cs typeface="Calibri" pitchFamily="34" charset="-120"/>
              </a:rPr>
              <a:t>EffiDocX (Enterprise Content Management - ECM)</a:t>
            </a:r>
            <a:endParaRPr lang="en-US" sz="1200" dirty="0"/>
          </a:p>
        </p:txBody>
      </p:sp>
      <p:sp>
        <p:nvSpPr>
          <p:cNvPr id="13" name="Text 11"/>
          <p:cNvSpPr/>
          <p:nvPr/>
        </p:nvSpPr>
        <p:spPr>
          <a:xfrm>
            <a:off x="667512" y="3328416"/>
            <a:ext cx="10853928" cy="795528"/>
          </a:xfrm>
          <a:prstGeom prst="rect">
            <a:avLst/>
          </a:prstGeom>
          <a:noFill/>
          <a:ln/>
        </p:spPr>
        <p:txBody>
          <a:bodyPr wrap="square" lIns="0" tIns="0" rIns="0" bIns="0" rtlCol="0" anchor="t"/>
          <a:lstStyle/>
          <a:p>
            <a:pPr indent="0" marL="0">
              <a:lnSpc>
                <a:spcPct val="105000"/>
              </a:lnSpc>
              <a:buNone/>
            </a:pPr>
            <a:r>
              <a:rPr lang="en-US" sz="1080" dirty="0">
                <a:solidFill>
                  <a:srgbClr val="3A4152"/>
                </a:solidFill>
                <a:latin typeface="Calibri" pitchFamily="34" charset="0"/>
                <a:ea typeface="Calibri" pitchFamily="34" charset="-122"/>
                <a:cs typeface="Calibri" pitchFamily="34" charset="-120"/>
              </a:rPr>
              <a:t>Teknologi: GenAI-powered ECM solution Fungsi: Digitize, organize, secure, dan automate information Kemampuan: Workflow automation dan intelligent data management Fitur: Cloud-based, dapat diintegrasikan dengan sistem existing</a:t>
            </a:r>
            <a:endParaRPr lang="en-US" sz="1080" dirty="0"/>
          </a:p>
        </p:txBody>
      </p:sp>
      <p:sp>
        <p:nvSpPr>
          <p:cNvPr id="14" name="Shape 12"/>
          <p:cNvSpPr/>
          <p:nvPr/>
        </p:nvSpPr>
        <p:spPr>
          <a:xfrm>
            <a:off x="502920" y="4398264"/>
            <a:ext cx="11183112" cy="1417320"/>
          </a:xfrm>
          <a:prstGeom prst="roundRect">
            <a:avLst>
              <a:gd name="adj" fmla="val 3871"/>
            </a:avLst>
          </a:prstGeom>
          <a:solidFill>
            <a:srgbClr val="EAF0F8"/>
          </a:solidFill>
          <a:ln/>
        </p:spPr>
      </p:sp>
      <p:sp>
        <p:nvSpPr>
          <p:cNvPr id="15" name="Shape 13"/>
          <p:cNvSpPr/>
          <p:nvPr/>
        </p:nvSpPr>
        <p:spPr>
          <a:xfrm>
            <a:off x="649224" y="4544568"/>
            <a:ext cx="310896" cy="310896"/>
          </a:xfrm>
          <a:prstGeom prst="ellipse">
            <a:avLst/>
          </a:prstGeom>
          <a:solidFill>
            <a:srgbClr val="1B2A4A"/>
          </a:solidFill>
          <a:ln/>
        </p:spPr>
      </p:sp>
      <p:sp>
        <p:nvSpPr>
          <p:cNvPr id="16" name="Text 14"/>
          <p:cNvSpPr/>
          <p:nvPr/>
        </p:nvSpPr>
        <p:spPr>
          <a:xfrm>
            <a:off x="649224" y="4544568"/>
            <a:ext cx="310896" cy="310896"/>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3</a:t>
            </a:r>
            <a:endParaRPr lang="en-US" sz="1100" dirty="0"/>
          </a:p>
        </p:txBody>
      </p:sp>
      <p:sp>
        <p:nvSpPr>
          <p:cNvPr id="17" name="Text 15"/>
          <p:cNvSpPr/>
          <p:nvPr/>
        </p:nvSpPr>
        <p:spPr>
          <a:xfrm>
            <a:off x="1051560" y="4517136"/>
            <a:ext cx="10469880" cy="347472"/>
          </a:xfrm>
          <a:prstGeom prst="rect">
            <a:avLst/>
          </a:prstGeom>
          <a:noFill/>
          <a:ln/>
        </p:spPr>
        <p:txBody>
          <a:bodyPr wrap="square" lIns="0" tIns="0" rIns="0" bIns="0" rtlCol="0" anchor="t"/>
          <a:lstStyle/>
          <a:p>
            <a:pPr indent="0" marL="0">
              <a:buNone/>
            </a:pPr>
            <a:r>
              <a:rPr lang="en-US" sz="1200" b="1" dirty="0">
                <a:solidFill>
                  <a:srgbClr val="1B2A4A"/>
                </a:solidFill>
                <a:latin typeface="Calibri" pitchFamily="34" charset="0"/>
                <a:ea typeface="Calibri" pitchFamily="34" charset="-122"/>
                <a:cs typeface="Calibri" pitchFamily="34" charset="-120"/>
              </a:rPr>
              <a:t>Digital Solutions Ecosystem Terdiri dari:</a:t>
            </a:r>
            <a:endParaRPr lang="en-US" sz="1200" dirty="0"/>
          </a:p>
        </p:txBody>
      </p:sp>
      <p:sp>
        <p:nvSpPr>
          <p:cNvPr id="18" name="Text 16"/>
          <p:cNvSpPr/>
          <p:nvPr/>
        </p:nvSpPr>
        <p:spPr>
          <a:xfrm>
            <a:off x="667512" y="4910328"/>
            <a:ext cx="10853928" cy="795528"/>
          </a:xfrm>
          <a:prstGeom prst="rect">
            <a:avLst/>
          </a:prstGeom>
          <a:noFill/>
          <a:ln/>
        </p:spPr>
        <p:txBody>
          <a:bodyPr wrap="square" lIns="0" tIns="0" rIns="0" bIns="0" rtlCol="0" anchor="t"/>
          <a:lstStyle/>
          <a:p>
            <a:pPr indent="0" marL="0">
              <a:lnSpc>
                <a:spcPct val="105000"/>
              </a:lnSpc>
              <a:buNone/>
            </a:pPr>
            <a:r>
              <a:rPr lang="en-US" sz="1080" dirty="0">
                <a:solidFill>
                  <a:srgbClr val="3A4152"/>
                </a:solidFill>
                <a:latin typeface="Calibri" pitchFamily="34" charset="0"/>
                <a:ea typeface="Calibri" pitchFamily="34" charset="-122"/>
                <a:cs typeface="Calibri" pitchFamily="34" charset="-120"/>
              </a:rPr>
              <a:t>Document Scanning &amp; Indexing Digital Contract Management Digital Invoice Processing Digital Mailroom (DART) Employee Management System (HRDMS) Employee Onboarding Platform Digital Signatures Fixed Asset Management</a:t>
            </a:r>
            <a:endParaRPr lang="en-US" sz="1080" dirty="0"/>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name="Slide 57">
    <p:bg>
      <p:bgPr>
        <a:solidFill>
          <a:srgbClr val="EAF0F8"/>
        </a:solidFill>
      </p:bgPr>
    </p:bg>
    <p:spTree>
      <p:nvGrpSpPr>
        <p:cNvPr id="1" name=""/>
        <p:cNvGrpSpPr/>
        <p:nvPr/>
      </p:nvGrpSpPr>
      <p:grpSpPr>
        <a:xfrm>
          <a:off x="0" y="0"/>
          <a:ext cx="0" cy="0"/>
          <a:chOff x="0" y="0"/>
          <a:chExt cx="0" cy="0"/>
        </a:xfrm>
      </p:grpSpPr>
      <p:sp>
        <p:nvSpPr>
          <p:cNvPr id="2" name="Text 0"/>
          <p:cNvSpPr/>
          <p:nvPr/>
        </p:nvSpPr>
        <p:spPr>
          <a:xfrm>
            <a:off x="822960" y="2423160"/>
            <a:ext cx="7315200" cy="365760"/>
          </a:xfrm>
          <a:prstGeom prst="rect">
            <a:avLst/>
          </a:prstGeom>
          <a:noFill/>
          <a:ln/>
        </p:spPr>
        <p:txBody>
          <a:bodyPr wrap="square" lIns="0" tIns="0" rIns="0" bIns="0" rtlCol="0" anchor="ctr"/>
          <a:lstStyle/>
          <a:p>
            <a:pPr indent="0" marL="0">
              <a:buNone/>
            </a:pPr>
            <a:r>
              <a:rPr lang="en-US" sz="1200" b="1" spc="200" kern="0" dirty="0">
                <a:solidFill>
                  <a:srgbClr val="C9962C"/>
                </a:solidFill>
                <a:latin typeface="Calibri" pitchFamily="34" charset="0"/>
                <a:ea typeface="Calibri" pitchFamily="34" charset="-122"/>
                <a:cs typeface="Calibri" pitchFamily="34" charset="-120"/>
              </a:rPr>
              <a:t>CROWN RECORDS MANAGEMENT</a:t>
            </a:r>
            <a:endParaRPr lang="en-US" sz="1200" dirty="0"/>
          </a:p>
        </p:txBody>
      </p:sp>
      <p:sp>
        <p:nvSpPr>
          <p:cNvPr id="3" name="Shape 1"/>
          <p:cNvSpPr/>
          <p:nvPr/>
        </p:nvSpPr>
        <p:spPr>
          <a:xfrm>
            <a:off x="804672" y="2788920"/>
            <a:ext cx="822960" cy="822960"/>
          </a:xfrm>
          <a:prstGeom prst="roundRect">
            <a:avLst>
              <a:gd name="adj" fmla="val 15556"/>
            </a:avLst>
          </a:prstGeom>
          <a:solidFill>
            <a:srgbClr val="1B2A4A"/>
          </a:solidFill>
          <a:ln/>
        </p:spPr>
      </p:sp>
      <p:sp>
        <p:nvSpPr>
          <p:cNvPr id="4" name="Text 2"/>
          <p:cNvSpPr/>
          <p:nvPr/>
        </p:nvSpPr>
        <p:spPr>
          <a:xfrm>
            <a:off x="804672" y="2788920"/>
            <a:ext cx="822960" cy="822960"/>
          </a:xfrm>
          <a:prstGeom prst="rect">
            <a:avLst/>
          </a:prstGeom>
          <a:noFill/>
          <a:ln/>
        </p:spPr>
        <p:txBody>
          <a:bodyPr wrap="square" lIns="0" tIns="0" rIns="0" bIns="0" rtlCol="0" anchor="ctr"/>
          <a:lstStyle/>
          <a:p>
            <a:pPr algn="ctr" indent="0" marL="0">
              <a:buNone/>
            </a:pPr>
            <a:r>
              <a:rPr lang="en-US" sz="3000" b="1" dirty="0">
                <a:solidFill>
                  <a:srgbClr val="C9962C"/>
                </a:solidFill>
                <a:latin typeface="Calibri" pitchFamily="34" charset="0"/>
                <a:ea typeface="Calibri" pitchFamily="34" charset="-122"/>
                <a:cs typeface="Calibri" pitchFamily="34" charset="-120"/>
              </a:rPr>
              <a:t>U</a:t>
            </a:r>
            <a:endParaRPr lang="en-US" sz="3000" dirty="0"/>
          </a:p>
        </p:txBody>
      </p:sp>
      <p:sp>
        <p:nvSpPr>
          <p:cNvPr id="5" name="Text 3"/>
          <p:cNvSpPr/>
          <p:nvPr/>
        </p:nvSpPr>
        <p:spPr>
          <a:xfrm>
            <a:off x="1828800" y="2880360"/>
            <a:ext cx="8686800" cy="685800"/>
          </a:xfrm>
          <a:prstGeom prst="rect">
            <a:avLst/>
          </a:prstGeom>
          <a:noFill/>
          <a:ln/>
        </p:spPr>
        <p:txBody>
          <a:bodyPr wrap="square" lIns="0" tIns="0" rIns="0" bIns="0" rtlCol="0" anchor="ctr"/>
          <a:lstStyle/>
          <a:p>
            <a:pPr indent="0" marL="0">
              <a:buNone/>
            </a:pPr>
            <a:r>
              <a:rPr lang="en-US" sz="3000" b="1" dirty="0">
                <a:solidFill>
                  <a:srgbClr val="1B2A4A"/>
                </a:solidFill>
                <a:latin typeface="Calibri" pitchFamily="34" charset="0"/>
                <a:ea typeface="Calibri" pitchFamily="34" charset="-122"/>
                <a:cs typeface="Calibri" pitchFamily="34" charset="-120"/>
              </a:rPr>
              <a:t>Usecase</a:t>
            </a:r>
            <a:endParaRPr lang="en-US" sz="3000" dirty="0"/>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name="Slide 58">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502920" y="292608"/>
            <a:ext cx="8229600" cy="292608"/>
          </a:xfrm>
          <a:prstGeom prst="rect">
            <a:avLst/>
          </a:prstGeom>
          <a:noFill/>
          <a:ln/>
        </p:spPr>
        <p:txBody>
          <a:bodyPr wrap="square" lIns="0" tIns="0" rIns="0" bIns="0" rtlCol="0" anchor="ctr"/>
          <a:lstStyle/>
          <a:p>
            <a:pPr indent="0" marL="0">
              <a:buNone/>
            </a:pPr>
            <a:r>
              <a:rPr lang="en-US" sz="1150" b="1" spc="150" kern="0" dirty="0">
                <a:solidFill>
                  <a:srgbClr val="C9962C"/>
                </a:solidFill>
                <a:latin typeface="Calibri" pitchFamily="34" charset="0"/>
                <a:ea typeface="Calibri" pitchFamily="34" charset="-122"/>
                <a:cs typeface="Calibri" pitchFamily="34" charset="-120"/>
              </a:rPr>
              <a:t>CROWN RECORDS MANAGEMENT</a:t>
            </a:r>
            <a:endParaRPr lang="en-US" sz="1150" dirty="0"/>
          </a:p>
        </p:txBody>
      </p:sp>
      <p:sp>
        <p:nvSpPr>
          <p:cNvPr id="3" name="Text 1"/>
          <p:cNvSpPr/>
          <p:nvPr/>
        </p:nvSpPr>
        <p:spPr>
          <a:xfrm>
            <a:off x="502920" y="585216"/>
            <a:ext cx="10515600" cy="530352"/>
          </a:xfrm>
          <a:prstGeom prst="rect">
            <a:avLst/>
          </a:prstGeom>
          <a:noFill/>
          <a:ln/>
        </p:spPr>
        <p:txBody>
          <a:bodyPr wrap="square" lIns="0" tIns="0" rIns="0" bIns="0" rtlCol="0" anchor="ctr"/>
          <a:lstStyle/>
          <a:p>
            <a:pPr indent="0" marL="0">
              <a:buNone/>
            </a:pPr>
            <a:r>
              <a:rPr lang="en-US" sz="2400" b="1" dirty="0">
                <a:solidFill>
                  <a:srgbClr val="1B2A4A"/>
                </a:solidFill>
                <a:latin typeface="Calibri" pitchFamily="34" charset="0"/>
                <a:ea typeface="Calibri" pitchFamily="34" charset="-122"/>
                <a:cs typeface="Calibri" pitchFamily="34" charset="-120"/>
              </a:rPr>
              <a:t>Usecase Crown RMS</a:t>
            </a:r>
            <a:endParaRPr lang="en-US" sz="2400" dirty="0"/>
          </a:p>
        </p:txBody>
      </p:sp>
      <p:sp>
        <p:nvSpPr>
          <p:cNvPr id="4" name="Shape 2"/>
          <p:cNvSpPr/>
          <p:nvPr/>
        </p:nvSpPr>
        <p:spPr>
          <a:xfrm>
            <a:off x="502920" y="1234440"/>
            <a:ext cx="5490972" cy="1417320"/>
          </a:xfrm>
          <a:prstGeom prst="roundRect">
            <a:avLst>
              <a:gd name="adj" fmla="val 3871"/>
            </a:avLst>
          </a:prstGeom>
          <a:solidFill>
            <a:srgbClr val="EAF0F8"/>
          </a:solidFill>
          <a:ln/>
        </p:spPr>
      </p:sp>
      <p:sp>
        <p:nvSpPr>
          <p:cNvPr id="5" name="Shape 3"/>
          <p:cNvSpPr/>
          <p:nvPr/>
        </p:nvSpPr>
        <p:spPr>
          <a:xfrm>
            <a:off x="649224" y="1380744"/>
            <a:ext cx="310896" cy="310896"/>
          </a:xfrm>
          <a:prstGeom prst="ellipse">
            <a:avLst/>
          </a:prstGeom>
          <a:solidFill>
            <a:srgbClr val="1B2A4A"/>
          </a:solidFill>
          <a:ln/>
        </p:spPr>
      </p:sp>
      <p:sp>
        <p:nvSpPr>
          <p:cNvPr id="6" name="Text 4"/>
          <p:cNvSpPr/>
          <p:nvPr/>
        </p:nvSpPr>
        <p:spPr>
          <a:xfrm>
            <a:off x="649224" y="1380744"/>
            <a:ext cx="310896" cy="310896"/>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1</a:t>
            </a:r>
            <a:endParaRPr lang="en-US" sz="1100" dirty="0"/>
          </a:p>
        </p:txBody>
      </p:sp>
      <p:sp>
        <p:nvSpPr>
          <p:cNvPr id="7" name="Text 5"/>
          <p:cNvSpPr/>
          <p:nvPr/>
        </p:nvSpPr>
        <p:spPr>
          <a:xfrm>
            <a:off x="1051560" y="1353312"/>
            <a:ext cx="4777740" cy="347472"/>
          </a:xfrm>
          <a:prstGeom prst="rect">
            <a:avLst/>
          </a:prstGeom>
          <a:noFill/>
          <a:ln/>
        </p:spPr>
        <p:txBody>
          <a:bodyPr wrap="square" lIns="0" tIns="0" rIns="0" bIns="0" rtlCol="0" anchor="t"/>
          <a:lstStyle/>
          <a:p>
            <a:pPr indent="0" marL="0">
              <a:buNone/>
            </a:pPr>
            <a:r>
              <a:rPr lang="en-US" sz="1100" b="1" dirty="0">
                <a:solidFill>
                  <a:srgbClr val="1B2A4A"/>
                </a:solidFill>
                <a:latin typeface="Calibri" pitchFamily="34" charset="0"/>
                <a:ea typeface="Calibri" pitchFamily="34" charset="-122"/>
                <a:cs typeface="Calibri" pitchFamily="34" charset="-120"/>
              </a:rPr>
              <a:t>Manajemen Arsip Fisik (Records Management)</a:t>
            </a:r>
            <a:endParaRPr lang="en-US" sz="1100" dirty="0"/>
          </a:p>
        </p:txBody>
      </p:sp>
      <p:sp>
        <p:nvSpPr>
          <p:cNvPr id="8" name="Text 6"/>
          <p:cNvSpPr/>
          <p:nvPr/>
        </p:nvSpPr>
        <p:spPr>
          <a:xfrm>
            <a:off x="667512" y="1746504"/>
            <a:ext cx="5161788" cy="795528"/>
          </a:xfrm>
          <a:prstGeom prst="rect">
            <a:avLst/>
          </a:prstGeom>
          <a:noFill/>
          <a:ln/>
        </p:spPr>
        <p:txBody>
          <a:bodyPr wrap="square" lIns="0" tIns="0" rIns="0" bIns="0" rtlCol="0" anchor="t"/>
          <a:lstStyle/>
          <a:p>
            <a:pPr indent="0" marL="0">
              <a:lnSpc>
                <a:spcPct val="105000"/>
              </a:lnSpc>
              <a:buNone/>
            </a:pPr>
            <a:r>
              <a:rPr lang="en-US" sz="980" dirty="0">
                <a:solidFill>
                  <a:srgbClr val="3A4152"/>
                </a:solidFill>
                <a:latin typeface="Calibri" pitchFamily="34" charset="0"/>
                <a:ea typeface="Calibri" pitchFamily="34" charset="-122"/>
                <a:cs typeface="Calibri" pitchFamily="34" charset="-120"/>
              </a:rPr>
              <a:t>Perusahaan legal, keuangan, kesehatan menyimpan dokumen kontrak, berkas pasien, laporan audit di fasilitas off-site yang aman Bank dan asuransi: penyimpanan dokumen regulasi jangka panjang (7-10 tahun) sesuai OJK/BI Pemerintah dan BUMN: pengelolaan arsip nasional dan dokumen operasional terpusat</a:t>
            </a:r>
            <a:endParaRPr lang="en-US" sz="980" dirty="0"/>
          </a:p>
        </p:txBody>
      </p:sp>
      <p:sp>
        <p:nvSpPr>
          <p:cNvPr id="9" name="Shape 7"/>
          <p:cNvSpPr/>
          <p:nvPr/>
        </p:nvSpPr>
        <p:spPr>
          <a:xfrm>
            <a:off x="6195060" y="1234440"/>
            <a:ext cx="5490972" cy="1417320"/>
          </a:xfrm>
          <a:prstGeom prst="roundRect">
            <a:avLst>
              <a:gd name="adj" fmla="val 3871"/>
            </a:avLst>
          </a:prstGeom>
          <a:solidFill>
            <a:srgbClr val="EAF0F8"/>
          </a:solidFill>
          <a:ln/>
        </p:spPr>
      </p:sp>
      <p:sp>
        <p:nvSpPr>
          <p:cNvPr id="10" name="Shape 8"/>
          <p:cNvSpPr/>
          <p:nvPr/>
        </p:nvSpPr>
        <p:spPr>
          <a:xfrm>
            <a:off x="6341364" y="1380744"/>
            <a:ext cx="310896" cy="310896"/>
          </a:xfrm>
          <a:prstGeom prst="ellipse">
            <a:avLst/>
          </a:prstGeom>
          <a:solidFill>
            <a:srgbClr val="1B2A4A"/>
          </a:solidFill>
          <a:ln/>
        </p:spPr>
      </p:sp>
      <p:sp>
        <p:nvSpPr>
          <p:cNvPr id="11" name="Text 9"/>
          <p:cNvSpPr/>
          <p:nvPr/>
        </p:nvSpPr>
        <p:spPr>
          <a:xfrm>
            <a:off x="6341364" y="1380744"/>
            <a:ext cx="310896" cy="310896"/>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2</a:t>
            </a:r>
            <a:endParaRPr lang="en-US" sz="1100" dirty="0"/>
          </a:p>
        </p:txBody>
      </p:sp>
      <p:sp>
        <p:nvSpPr>
          <p:cNvPr id="12" name="Text 10"/>
          <p:cNvSpPr/>
          <p:nvPr/>
        </p:nvSpPr>
        <p:spPr>
          <a:xfrm>
            <a:off x="6743700" y="1353312"/>
            <a:ext cx="4777740" cy="347472"/>
          </a:xfrm>
          <a:prstGeom prst="rect">
            <a:avLst/>
          </a:prstGeom>
          <a:noFill/>
          <a:ln/>
        </p:spPr>
        <p:txBody>
          <a:bodyPr wrap="square" lIns="0" tIns="0" rIns="0" bIns="0" rtlCol="0" anchor="t"/>
          <a:lstStyle/>
          <a:p>
            <a:pPr indent="0" marL="0">
              <a:buNone/>
            </a:pPr>
            <a:r>
              <a:rPr lang="en-US" sz="1100" b="1" dirty="0">
                <a:solidFill>
                  <a:srgbClr val="1B2A4A"/>
                </a:solidFill>
                <a:latin typeface="Calibri" pitchFamily="34" charset="0"/>
                <a:ea typeface="Calibri" pitchFamily="34" charset="-122"/>
                <a:cs typeface="Calibri" pitchFamily="34" charset="-120"/>
              </a:rPr>
              <a:t>Digitalisasi Dokumen (Document Scanning)</a:t>
            </a:r>
            <a:endParaRPr lang="en-US" sz="1100" dirty="0"/>
          </a:p>
        </p:txBody>
      </p:sp>
      <p:sp>
        <p:nvSpPr>
          <p:cNvPr id="13" name="Text 11"/>
          <p:cNvSpPr/>
          <p:nvPr/>
        </p:nvSpPr>
        <p:spPr>
          <a:xfrm>
            <a:off x="6359652" y="1746504"/>
            <a:ext cx="5161788" cy="795528"/>
          </a:xfrm>
          <a:prstGeom prst="rect">
            <a:avLst/>
          </a:prstGeom>
          <a:noFill/>
          <a:ln/>
        </p:spPr>
        <p:txBody>
          <a:bodyPr wrap="square" lIns="0" tIns="0" rIns="0" bIns="0" rtlCol="0" anchor="t"/>
          <a:lstStyle/>
          <a:p>
            <a:pPr indent="0" marL="0">
              <a:lnSpc>
                <a:spcPct val="105000"/>
              </a:lnSpc>
              <a:buNone/>
            </a:pPr>
            <a:r>
              <a:rPr lang="en-US" sz="980" dirty="0">
                <a:solidFill>
                  <a:srgbClr val="3A4152"/>
                </a:solidFill>
                <a:latin typeface="Calibri" pitchFamily="34" charset="0"/>
                <a:ea typeface="Calibri" pitchFamily="34" charset="-122"/>
                <a:cs typeface="Calibri" pitchFamily="34" charset="-120"/>
              </a:rPr>
              <a:t>Digitalisasi massal dokumen legacy (kontrak lama, berkas HR, invoice) menjadi format searchable digital Manufaktur dan retail: konversi rekaman transaksi fisik untuk keperluan audit dan compliance</a:t>
            </a:r>
            <a:endParaRPr lang="en-US" sz="980" dirty="0"/>
          </a:p>
        </p:txBody>
      </p:sp>
      <p:sp>
        <p:nvSpPr>
          <p:cNvPr id="14" name="Shape 12"/>
          <p:cNvSpPr/>
          <p:nvPr/>
        </p:nvSpPr>
        <p:spPr>
          <a:xfrm>
            <a:off x="502920" y="2816352"/>
            <a:ext cx="5490972" cy="1417320"/>
          </a:xfrm>
          <a:prstGeom prst="roundRect">
            <a:avLst>
              <a:gd name="adj" fmla="val 3871"/>
            </a:avLst>
          </a:prstGeom>
          <a:solidFill>
            <a:srgbClr val="EAF0F8"/>
          </a:solidFill>
          <a:ln/>
        </p:spPr>
      </p:sp>
      <p:sp>
        <p:nvSpPr>
          <p:cNvPr id="15" name="Shape 13"/>
          <p:cNvSpPr/>
          <p:nvPr/>
        </p:nvSpPr>
        <p:spPr>
          <a:xfrm>
            <a:off x="649224" y="2962656"/>
            <a:ext cx="310896" cy="310896"/>
          </a:xfrm>
          <a:prstGeom prst="ellipse">
            <a:avLst/>
          </a:prstGeom>
          <a:solidFill>
            <a:srgbClr val="1B2A4A"/>
          </a:solidFill>
          <a:ln/>
        </p:spPr>
      </p:sp>
      <p:sp>
        <p:nvSpPr>
          <p:cNvPr id="16" name="Text 14"/>
          <p:cNvSpPr/>
          <p:nvPr/>
        </p:nvSpPr>
        <p:spPr>
          <a:xfrm>
            <a:off x="649224" y="2962656"/>
            <a:ext cx="310896" cy="310896"/>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3</a:t>
            </a:r>
            <a:endParaRPr lang="en-US" sz="1100" dirty="0"/>
          </a:p>
        </p:txBody>
      </p:sp>
      <p:sp>
        <p:nvSpPr>
          <p:cNvPr id="17" name="Text 15"/>
          <p:cNvSpPr/>
          <p:nvPr/>
        </p:nvSpPr>
        <p:spPr>
          <a:xfrm>
            <a:off x="1051560" y="2935224"/>
            <a:ext cx="4777740" cy="347472"/>
          </a:xfrm>
          <a:prstGeom prst="rect">
            <a:avLst/>
          </a:prstGeom>
          <a:noFill/>
          <a:ln/>
        </p:spPr>
        <p:txBody>
          <a:bodyPr wrap="square" lIns="0" tIns="0" rIns="0" bIns="0" rtlCol="0" anchor="t"/>
          <a:lstStyle/>
          <a:p>
            <a:pPr indent="0" marL="0">
              <a:buNone/>
            </a:pPr>
            <a:r>
              <a:rPr lang="en-US" sz="1100" b="1" dirty="0">
                <a:solidFill>
                  <a:srgbClr val="1B2A4A"/>
                </a:solidFill>
                <a:latin typeface="Calibri" pitchFamily="34" charset="0"/>
                <a:ea typeface="Calibri" pitchFamily="34" charset="-122"/>
                <a:cs typeface="Calibri" pitchFamily="34" charset="-120"/>
              </a:rPr>
              <a:t>Pemusnahan Dokumen Aman (Secure Destruction)</a:t>
            </a:r>
            <a:endParaRPr lang="en-US" sz="1100" dirty="0"/>
          </a:p>
        </p:txBody>
      </p:sp>
      <p:sp>
        <p:nvSpPr>
          <p:cNvPr id="18" name="Text 16"/>
          <p:cNvSpPr/>
          <p:nvPr/>
        </p:nvSpPr>
        <p:spPr>
          <a:xfrm>
            <a:off x="667512" y="3328416"/>
            <a:ext cx="5161788" cy="795528"/>
          </a:xfrm>
          <a:prstGeom prst="rect">
            <a:avLst/>
          </a:prstGeom>
          <a:noFill/>
          <a:ln/>
        </p:spPr>
        <p:txBody>
          <a:bodyPr wrap="square" lIns="0" tIns="0" rIns="0" bIns="0" rtlCol="0" anchor="t"/>
          <a:lstStyle/>
          <a:p>
            <a:pPr indent="0" marL="0">
              <a:lnSpc>
                <a:spcPct val="105000"/>
              </a:lnSpc>
              <a:buNone/>
            </a:pPr>
            <a:r>
              <a:rPr lang="en-US" sz="980" dirty="0">
                <a:solidFill>
                  <a:srgbClr val="3A4152"/>
                </a:solidFill>
                <a:latin typeface="Calibri" pitchFamily="34" charset="0"/>
                <a:ea typeface="Calibri" pitchFamily="34" charset="-122"/>
                <a:cs typeface="Calibri" pitchFamily="34" charset="-120"/>
              </a:rPr>
              <a:t>Perusahaan IT/telekomunikasi: disposal perangkat lama (laptop, server) dengan sertifikat ITAD Legal dan klinik medis: penghancuran berkas sensitif pasien/klien yang sudah expired</a:t>
            </a:r>
            <a:endParaRPr lang="en-US" sz="980" dirty="0"/>
          </a:p>
        </p:txBody>
      </p:sp>
      <p:sp>
        <p:nvSpPr>
          <p:cNvPr id="19" name="Shape 17"/>
          <p:cNvSpPr/>
          <p:nvPr/>
        </p:nvSpPr>
        <p:spPr>
          <a:xfrm>
            <a:off x="6195060" y="2816352"/>
            <a:ext cx="5490972" cy="1417320"/>
          </a:xfrm>
          <a:prstGeom prst="roundRect">
            <a:avLst>
              <a:gd name="adj" fmla="val 3871"/>
            </a:avLst>
          </a:prstGeom>
          <a:solidFill>
            <a:srgbClr val="EAF0F8"/>
          </a:solidFill>
          <a:ln/>
        </p:spPr>
      </p:sp>
      <p:sp>
        <p:nvSpPr>
          <p:cNvPr id="20" name="Shape 18"/>
          <p:cNvSpPr/>
          <p:nvPr/>
        </p:nvSpPr>
        <p:spPr>
          <a:xfrm>
            <a:off x="6341364" y="2962656"/>
            <a:ext cx="310896" cy="310896"/>
          </a:xfrm>
          <a:prstGeom prst="ellipse">
            <a:avLst/>
          </a:prstGeom>
          <a:solidFill>
            <a:srgbClr val="1B2A4A"/>
          </a:solidFill>
          <a:ln/>
        </p:spPr>
      </p:sp>
      <p:sp>
        <p:nvSpPr>
          <p:cNvPr id="21" name="Text 19"/>
          <p:cNvSpPr/>
          <p:nvPr/>
        </p:nvSpPr>
        <p:spPr>
          <a:xfrm>
            <a:off x="6341364" y="2962656"/>
            <a:ext cx="310896" cy="310896"/>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4</a:t>
            </a:r>
            <a:endParaRPr lang="en-US" sz="1100" dirty="0"/>
          </a:p>
        </p:txBody>
      </p:sp>
      <p:sp>
        <p:nvSpPr>
          <p:cNvPr id="22" name="Text 20"/>
          <p:cNvSpPr/>
          <p:nvPr/>
        </p:nvSpPr>
        <p:spPr>
          <a:xfrm>
            <a:off x="6743700" y="2935224"/>
            <a:ext cx="4777740" cy="347472"/>
          </a:xfrm>
          <a:prstGeom prst="rect">
            <a:avLst/>
          </a:prstGeom>
          <a:noFill/>
          <a:ln/>
        </p:spPr>
        <p:txBody>
          <a:bodyPr wrap="square" lIns="0" tIns="0" rIns="0" bIns="0" rtlCol="0" anchor="t"/>
          <a:lstStyle/>
          <a:p>
            <a:pPr indent="0" marL="0">
              <a:buNone/>
            </a:pPr>
            <a:r>
              <a:rPr lang="en-US" sz="1100" b="1" dirty="0">
                <a:solidFill>
                  <a:srgbClr val="1B2A4A"/>
                </a:solidFill>
                <a:latin typeface="Calibri" pitchFamily="34" charset="0"/>
                <a:ea typeface="Calibri" pitchFamily="34" charset="-122"/>
                <a:cs typeface="Calibri" pitchFamily="34" charset="-120"/>
              </a:rPr>
              <a:t>Solusi Digital (Digital Solutions - EffiDocX)</a:t>
            </a:r>
            <a:endParaRPr lang="en-US" sz="1100" dirty="0"/>
          </a:p>
        </p:txBody>
      </p:sp>
      <p:sp>
        <p:nvSpPr>
          <p:cNvPr id="23" name="Text 21"/>
          <p:cNvSpPr/>
          <p:nvPr/>
        </p:nvSpPr>
        <p:spPr>
          <a:xfrm>
            <a:off x="6359652" y="3328416"/>
            <a:ext cx="5161788" cy="795528"/>
          </a:xfrm>
          <a:prstGeom prst="rect">
            <a:avLst/>
          </a:prstGeom>
          <a:noFill/>
          <a:ln/>
        </p:spPr>
        <p:txBody>
          <a:bodyPr wrap="square" lIns="0" tIns="0" rIns="0" bIns="0" rtlCol="0" anchor="t"/>
          <a:lstStyle/>
          <a:p>
            <a:pPr indent="0" marL="0">
              <a:lnSpc>
                <a:spcPct val="105000"/>
              </a:lnSpc>
              <a:buNone/>
            </a:pPr>
            <a:r>
              <a:rPr lang="en-US" sz="980" dirty="0">
                <a:solidFill>
                  <a:srgbClr val="3A4152"/>
                </a:solidFill>
                <a:latin typeface="Calibri" pitchFamily="34" charset="0"/>
                <a:ea typeface="Calibri" pitchFamily="34" charset="-122"/>
                <a:cs typeface="Calibri" pitchFamily="34" charset="-120"/>
              </a:rPr>
              <a:t>ECM: pengelolaan konten enterprise terpusat dengan workflow approval otomatis Digital Contract Management: monitoring masa berlaku dan renewal kontrak vendor/klien Digital Invoice Processing: otomasi pemrosesan invoice untuk departemen finance HR-DMS: sentralisasi data karyawan, payroll, dan administrasi HR tanpa kertas</a:t>
            </a:r>
            <a:endParaRPr lang="en-US" sz="980" dirty="0"/>
          </a:p>
        </p:txBody>
      </p:sp>
      <p:sp>
        <p:nvSpPr>
          <p:cNvPr id="24" name="Shape 22"/>
          <p:cNvSpPr/>
          <p:nvPr/>
        </p:nvSpPr>
        <p:spPr>
          <a:xfrm>
            <a:off x="502920" y="4398264"/>
            <a:ext cx="5490972" cy="1417320"/>
          </a:xfrm>
          <a:prstGeom prst="roundRect">
            <a:avLst>
              <a:gd name="adj" fmla="val 3871"/>
            </a:avLst>
          </a:prstGeom>
          <a:solidFill>
            <a:srgbClr val="EAF0F8"/>
          </a:solidFill>
          <a:ln/>
        </p:spPr>
      </p:sp>
      <p:sp>
        <p:nvSpPr>
          <p:cNvPr id="25" name="Shape 23"/>
          <p:cNvSpPr/>
          <p:nvPr/>
        </p:nvSpPr>
        <p:spPr>
          <a:xfrm>
            <a:off x="649224" y="4544568"/>
            <a:ext cx="310896" cy="310896"/>
          </a:xfrm>
          <a:prstGeom prst="ellipse">
            <a:avLst/>
          </a:prstGeom>
          <a:solidFill>
            <a:srgbClr val="1B2A4A"/>
          </a:solidFill>
          <a:ln/>
        </p:spPr>
      </p:sp>
      <p:sp>
        <p:nvSpPr>
          <p:cNvPr id="26" name="Text 24"/>
          <p:cNvSpPr/>
          <p:nvPr/>
        </p:nvSpPr>
        <p:spPr>
          <a:xfrm>
            <a:off x="649224" y="4544568"/>
            <a:ext cx="310896" cy="310896"/>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5</a:t>
            </a:r>
            <a:endParaRPr lang="en-US" sz="1100" dirty="0"/>
          </a:p>
        </p:txBody>
      </p:sp>
      <p:sp>
        <p:nvSpPr>
          <p:cNvPr id="27" name="Text 25"/>
          <p:cNvSpPr/>
          <p:nvPr/>
        </p:nvSpPr>
        <p:spPr>
          <a:xfrm>
            <a:off x="1051560" y="4517136"/>
            <a:ext cx="4777740" cy="347472"/>
          </a:xfrm>
          <a:prstGeom prst="rect">
            <a:avLst/>
          </a:prstGeom>
          <a:noFill/>
          <a:ln/>
        </p:spPr>
        <p:txBody>
          <a:bodyPr wrap="square" lIns="0" tIns="0" rIns="0" bIns="0" rtlCol="0" anchor="t"/>
          <a:lstStyle/>
          <a:p>
            <a:pPr indent="0" marL="0">
              <a:buNone/>
            </a:pPr>
            <a:r>
              <a:rPr lang="en-US" sz="1100" b="1" dirty="0">
                <a:solidFill>
                  <a:srgbClr val="1B2A4A"/>
                </a:solidFill>
                <a:latin typeface="Calibri" pitchFamily="34" charset="0"/>
                <a:ea typeface="Calibri" pitchFamily="34" charset="-122"/>
                <a:cs typeface="Calibri" pitchFamily="34" charset="-120"/>
              </a:rPr>
              <a:t>Media &amp; Vault Storage</a:t>
            </a:r>
            <a:endParaRPr lang="en-US" sz="1100" dirty="0"/>
          </a:p>
        </p:txBody>
      </p:sp>
      <p:sp>
        <p:nvSpPr>
          <p:cNvPr id="28" name="Text 26"/>
          <p:cNvSpPr/>
          <p:nvPr/>
        </p:nvSpPr>
        <p:spPr>
          <a:xfrm>
            <a:off x="667512" y="4910328"/>
            <a:ext cx="5161788" cy="795528"/>
          </a:xfrm>
          <a:prstGeom prst="rect">
            <a:avLst/>
          </a:prstGeom>
          <a:noFill/>
          <a:ln/>
        </p:spPr>
        <p:txBody>
          <a:bodyPr wrap="square" lIns="0" tIns="0" rIns="0" bIns="0" rtlCol="0" anchor="t"/>
          <a:lstStyle/>
          <a:p>
            <a:pPr indent="0" marL="0">
              <a:lnSpc>
                <a:spcPct val="105000"/>
              </a:lnSpc>
              <a:buNone/>
            </a:pPr>
            <a:r>
              <a:rPr lang="en-US" sz="980" dirty="0">
                <a:solidFill>
                  <a:srgbClr val="3A4152"/>
                </a:solidFill>
                <a:latin typeface="Calibri" pitchFamily="34" charset="0"/>
                <a:ea typeface="Calibri" pitchFamily="34" charset="-122"/>
                <a:cs typeface="Calibri" pitchFamily="34" charset="-120"/>
              </a:rPr>
              <a:t>Broadcasting dan media: penyimpanan master file dan backup tape di fasilitas climate-controlled Perusahaan software: Source Code Escrow untuk kontinuitas bisnis dan perlindungan IP Industri Utama yang Dilayani Finance, Legal, Healthcare, Manufacturing, Retail, Logistics, Government Sumber https://www.crownrms.com/uk/services/ https://www.crownrms.com/services/records-management/document-storage/</a:t>
            </a:r>
            <a:endParaRPr lang="en-US" sz="980" dirty="0"/>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name="Slide 59">
    <p:bg>
      <p:bgPr>
        <a:solidFill>
          <a:srgbClr val="EAF0F8"/>
        </a:solidFill>
      </p:bgPr>
    </p:bg>
    <p:spTree>
      <p:nvGrpSpPr>
        <p:cNvPr id="1" name=""/>
        <p:cNvGrpSpPr/>
        <p:nvPr/>
      </p:nvGrpSpPr>
      <p:grpSpPr>
        <a:xfrm>
          <a:off x="0" y="0"/>
          <a:ext cx="0" cy="0"/>
          <a:chOff x="0" y="0"/>
          <a:chExt cx="0" cy="0"/>
        </a:xfrm>
      </p:grpSpPr>
      <p:sp>
        <p:nvSpPr>
          <p:cNvPr id="2" name="Text 0"/>
          <p:cNvSpPr/>
          <p:nvPr/>
        </p:nvSpPr>
        <p:spPr>
          <a:xfrm>
            <a:off x="822960" y="2423160"/>
            <a:ext cx="7315200" cy="365760"/>
          </a:xfrm>
          <a:prstGeom prst="rect">
            <a:avLst/>
          </a:prstGeom>
          <a:noFill/>
          <a:ln/>
        </p:spPr>
        <p:txBody>
          <a:bodyPr wrap="square" lIns="0" tIns="0" rIns="0" bIns="0" rtlCol="0" anchor="ctr"/>
          <a:lstStyle/>
          <a:p>
            <a:pPr indent="0" marL="0">
              <a:buNone/>
            </a:pPr>
            <a:r>
              <a:rPr lang="en-US" sz="1200" b="1" spc="200" kern="0" dirty="0">
                <a:solidFill>
                  <a:srgbClr val="C9962C"/>
                </a:solidFill>
                <a:latin typeface="Calibri" pitchFamily="34" charset="0"/>
                <a:ea typeface="Calibri" pitchFamily="34" charset="-122"/>
                <a:cs typeface="Calibri" pitchFamily="34" charset="-120"/>
              </a:rPr>
              <a:t>CROWN RECORDS MANAGEMENT</a:t>
            </a:r>
            <a:endParaRPr lang="en-US" sz="1200" dirty="0"/>
          </a:p>
        </p:txBody>
      </p:sp>
      <p:sp>
        <p:nvSpPr>
          <p:cNvPr id="3" name="Shape 1"/>
          <p:cNvSpPr/>
          <p:nvPr/>
        </p:nvSpPr>
        <p:spPr>
          <a:xfrm>
            <a:off x="804672" y="2788920"/>
            <a:ext cx="822960" cy="822960"/>
          </a:xfrm>
          <a:prstGeom prst="roundRect">
            <a:avLst>
              <a:gd name="adj" fmla="val 15556"/>
            </a:avLst>
          </a:prstGeom>
          <a:solidFill>
            <a:srgbClr val="1B2A4A"/>
          </a:solidFill>
          <a:ln/>
        </p:spPr>
      </p:sp>
      <p:sp>
        <p:nvSpPr>
          <p:cNvPr id="4" name="Text 2"/>
          <p:cNvSpPr/>
          <p:nvPr/>
        </p:nvSpPr>
        <p:spPr>
          <a:xfrm>
            <a:off x="804672" y="2788920"/>
            <a:ext cx="822960" cy="822960"/>
          </a:xfrm>
          <a:prstGeom prst="rect">
            <a:avLst/>
          </a:prstGeom>
          <a:noFill/>
          <a:ln/>
        </p:spPr>
        <p:txBody>
          <a:bodyPr wrap="square" lIns="0" tIns="0" rIns="0" bIns="0" rtlCol="0" anchor="ctr"/>
          <a:lstStyle/>
          <a:p>
            <a:pPr algn="ctr" indent="0" marL="0">
              <a:buNone/>
            </a:pPr>
            <a:r>
              <a:rPr lang="en-US" sz="3000" b="1" dirty="0">
                <a:solidFill>
                  <a:srgbClr val="C9962C"/>
                </a:solidFill>
                <a:latin typeface="Calibri" pitchFamily="34" charset="0"/>
                <a:ea typeface="Calibri" pitchFamily="34" charset="-122"/>
                <a:cs typeface="Calibri" pitchFamily="34" charset="-120"/>
              </a:rPr>
              <a:t>S</a:t>
            </a:r>
            <a:endParaRPr lang="en-US" sz="3000" dirty="0"/>
          </a:p>
        </p:txBody>
      </p:sp>
      <p:sp>
        <p:nvSpPr>
          <p:cNvPr id="5" name="Text 3"/>
          <p:cNvSpPr/>
          <p:nvPr/>
        </p:nvSpPr>
        <p:spPr>
          <a:xfrm>
            <a:off x="1828800" y="2880360"/>
            <a:ext cx="8686800" cy="685800"/>
          </a:xfrm>
          <a:prstGeom prst="rect">
            <a:avLst/>
          </a:prstGeom>
          <a:noFill/>
          <a:ln/>
        </p:spPr>
        <p:txBody>
          <a:bodyPr wrap="square" lIns="0" tIns="0" rIns="0" bIns="0" rtlCol="0" anchor="ctr"/>
          <a:lstStyle/>
          <a:p>
            <a:pPr indent="0" marL="0">
              <a:buNone/>
            </a:pPr>
            <a:r>
              <a:rPr lang="en-US" sz="3000" b="1" dirty="0">
                <a:solidFill>
                  <a:srgbClr val="1B2A4A"/>
                </a:solidFill>
                <a:latin typeface="Calibri" pitchFamily="34" charset="0"/>
                <a:ea typeface="Calibri" pitchFamily="34" charset="-122"/>
                <a:cs typeface="Calibri" pitchFamily="34" charset="-120"/>
              </a:rPr>
              <a:t>Schema Pricing</a:t>
            </a:r>
            <a:endParaRPr lang="en-US" sz="3000" dirty="0"/>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name="Slide 60">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502920" y="320040"/>
            <a:ext cx="8229600" cy="320040"/>
          </a:xfrm>
          <a:prstGeom prst="rect">
            <a:avLst/>
          </a:prstGeom>
          <a:noFill/>
          <a:ln/>
        </p:spPr>
        <p:txBody>
          <a:bodyPr wrap="square" lIns="0" tIns="0" rIns="0" bIns="0" rtlCol="0" anchor="ctr"/>
          <a:lstStyle/>
          <a:p>
            <a:pPr indent="0" marL="0">
              <a:buNone/>
            </a:pPr>
            <a:r>
              <a:rPr lang="en-US" sz="1150" b="1" spc="150" kern="0" dirty="0">
                <a:solidFill>
                  <a:srgbClr val="C9962C"/>
                </a:solidFill>
                <a:latin typeface="Calibri" pitchFamily="34" charset="0"/>
                <a:ea typeface="Calibri" pitchFamily="34" charset="-122"/>
                <a:cs typeface="Calibri" pitchFamily="34" charset="-120"/>
              </a:rPr>
              <a:t>CROWN RECORDS MANAGEMENT</a:t>
            </a:r>
            <a:endParaRPr lang="en-US" sz="1150" dirty="0"/>
          </a:p>
        </p:txBody>
      </p:sp>
      <p:sp>
        <p:nvSpPr>
          <p:cNvPr id="3" name="Text 1"/>
          <p:cNvSpPr/>
          <p:nvPr/>
        </p:nvSpPr>
        <p:spPr>
          <a:xfrm>
            <a:off x="502920" y="621792"/>
            <a:ext cx="10515600" cy="566928"/>
          </a:xfrm>
          <a:prstGeom prst="rect">
            <a:avLst/>
          </a:prstGeom>
          <a:noFill/>
          <a:ln/>
        </p:spPr>
        <p:txBody>
          <a:bodyPr wrap="square" lIns="0" tIns="0" rIns="0" bIns="0" rtlCol="0" anchor="ctr"/>
          <a:lstStyle/>
          <a:p>
            <a:pPr indent="0" marL="0">
              <a:buNone/>
            </a:pPr>
            <a:r>
              <a:rPr lang="en-US" sz="2500" b="1" dirty="0">
                <a:solidFill>
                  <a:srgbClr val="1B2A4A"/>
                </a:solidFill>
                <a:latin typeface="Calibri" pitchFamily="34" charset="0"/>
                <a:ea typeface="Calibri" pitchFamily="34" charset="-122"/>
                <a:cs typeface="Calibri" pitchFamily="34" charset="-120"/>
              </a:rPr>
              <a:t>Schema Pricing Crown RMS</a:t>
            </a:r>
            <a:endParaRPr lang="en-US" sz="2500" dirty="0"/>
          </a:p>
        </p:txBody>
      </p:sp>
      <p:sp>
        <p:nvSpPr>
          <p:cNvPr id="4" name="Shape 2"/>
          <p:cNvSpPr/>
          <p:nvPr/>
        </p:nvSpPr>
        <p:spPr>
          <a:xfrm>
            <a:off x="502920" y="1325880"/>
            <a:ext cx="3605784" cy="1085088"/>
          </a:xfrm>
          <a:prstGeom prst="roundRect">
            <a:avLst>
              <a:gd name="adj" fmla="val 5056"/>
            </a:avLst>
          </a:prstGeom>
          <a:solidFill>
            <a:srgbClr val="EAF0F8"/>
          </a:solidFill>
          <a:ln/>
        </p:spPr>
      </p:sp>
      <p:sp>
        <p:nvSpPr>
          <p:cNvPr id="5" name="Text 3"/>
          <p:cNvSpPr/>
          <p:nvPr/>
        </p:nvSpPr>
        <p:spPr>
          <a:xfrm>
            <a:off x="685800" y="1453896"/>
            <a:ext cx="3240024" cy="865632"/>
          </a:xfrm>
          <a:prstGeom prst="rect">
            <a:avLst/>
          </a:prstGeom>
          <a:noFill/>
          <a:ln/>
        </p:spPr>
        <p:txBody>
          <a:bodyPr wrap="square" lIns="0" tIns="0" rIns="0" bIns="0" rtlCol="0" anchor="t"/>
          <a:lstStyle/>
          <a:p>
            <a:pPr indent="0" marL="0">
              <a:lnSpc>
                <a:spcPct val="114000"/>
              </a:lnSpc>
              <a:buNone/>
            </a:pPr>
            <a:r>
              <a:rPr lang="en-US" sz="1020" dirty="0">
                <a:solidFill>
                  <a:srgbClr val="3A4152"/>
                </a:solidFill>
                <a:latin typeface="Calibri" pitchFamily="34" charset="0"/>
                <a:ea typeface="Calibri" pitchFamily="34" charset="-122"/>
                <a:cs typeface="Calibri" pitchFamily="34" charset="-120"/>
              </a:rPr>
              <a:t>⚠ Crown RMS tidak mempublikasikan harga secara terbuka. Pricing bersifat custom quote berdasarkan volume, lokasi, dan layanan yang dipilih. Data di bawah merupakan estimasi struktur berdasarkan industri sejenis.</a:t>
            </a:r>
            <a:endParaRPr lang="en-US" sz="1020" dirty="0"/>
          </a:p>
        </p:txBody>
      </p:sp>
      <p:sp>
        <p:nvSpPr>
          <p:cNvPr id="6" name="Shape 4"/>
          <p:cNvSpPr/>
          <p:nvPr/>
        </p:nvSpPr>
        <p:spPr>
          <a:xfrm>
            <a:off x="502920" y="2593848"/>
            <a:ext cx="3605784" cy="1554302"/>
          </a:xfrm>
          <a:prstGeom prst="roundRect">
            <a:avLst>
              <a:gd name="adj" fmla="val 3530"/>
            </a:avLst>
          </a:prstGeom>
          <a:solidFill>
            <a:srgbClr val="EAF0F8"/>
          </a:solidFill>
          <a:ln/>
        </p:spPr>
      </p:sp>
      <p:sp>
        <p:nvSpPr>
          <p:cNvPr id="7" name="Text 5"/>
          <p:cNvSpPr/>
          <p:nvPr/>
        </p:nvSpPr>
        <p:spPr>
          <a:xfrm>
            <a:off x="685800" y="2721864"/>
            <a:ext cx="3240024" cy="303403"/>
          </a:xfrm>
          <a:prstGeom prst="rect">
            <a:avLst/>
          </a:prstGeom>
          <a:noFill/>
          <a:ln/>
        </p:spPr>
        <p:txBody>
          <a:bodyPr wrap="square" lIns="0" tIns="0" rIns="0" bIns="0" rtlCol="0" anchor="t"/>
          <a:lstStyle/>
          <a:p>
            <a:pPr indent="0" marL="0">
              <a:buNone/>
            </a:pPr>
            <a:r>
              <a:rPr lang="en-US" sz="1220" b="1" dirty="0">
                <a:solidFill>
                  <a:srgbClr val="1B2A4A"/>
                </a:solidFill>
                <a:latin typeface="Calibri" pitchFamily="34" charset="0"/>
                <a:ea typeface="Calibri" pitchFamily="34" charset="-122"/>
                <a:cs typeface="Calibri" pitchFamily="34" charset="-120"/>
              </a:rPr>
              <a:t>Model Pricing Layanan Bundling</a:t>
            </a:r>
            <a:endParaRPr lang="en-US" sz="1220" dirty="0"/>
          </a:p>
        </p:txBody>
      </p:sp>
      <p:sp>
        <p:nvSpPr>
          <p:cNvPr id="8" name="Text 6"/>
          <p:cNvSpPr/>
          <p:nvPr/>
        </p:nvSpPr>
        <p:spPr>
          <a:xfrm>
            <a:off x="685800" y="3061843"/>
            <a:ext cx="3240024" cy="994867"/>
          </a:xfrm>
          <a:prstGeom prst="rect">
            <a:avLst/>
          </a:prstGeom>
          <a:noFill/>
          <a:ln/>
        </p:spPr>
        <p:txBody>
          <a:bodyPr wrap="square" lIns="0" tIns="0" rIns="0" bIns="0" rtlCol="0" anchor="t"/>
          <a:lstStyle/>
          <a:p>
            <a:pPr indent="0" marL="0">
              <a:lnSpc>
                <a:spcPct val="114000"/>
              </a:lnSpc>
              <a:buNone/>
            </a:pPr>
            <a:r>
              <a:rPr lang="en-US" sz="1020" dirty="0">
                <a:solidFill>
                  <a:srgbClr val="3A4152"/>
                </a:solidFill>
                <a:latin typeface="Calibri" pitchFamily="34" charset="0"/>
                <a:ea typeface="Calibri" pitchFamily="34" charset="-122"/>
                <a:cs typeface="Calibri" pitchFamily="34" charset="-120"/>
              </a:rPr>
              <a:t>Physical + Digital Bundle: kombinasi storage fisik + ECM digital dalam satu kontrak  Managed Service: kontrak multi-tahun dengan biaya tetap bulanan (all-inclusive)  Scanning + Storage: paket digitalisasi massal sekaligus penyimpanan hasil scan</a:t>
            </a:r>
            <a:endParaRPr lang="en-US" sz="1020" dirty="0"/>
          </a:p>
        </p:txBody>
      </p:sp>
      <p:sp>
        <p:nvSpPr>
          <p:cNvPr id="9" name="Shape 7"/>
          <p:cNvSpPr/>
          <p:nvPr/>
        </p:nvSpPr>
        <p:spPr>
          <a:xfrm>
            <a:off x="4291584" y="1325880"/>
            <a:ext cx="3605784" cy="1388491"/>
          </a:xfrm>
          <a:prstGeom prst="roundRect">
            <a:avLst>
              <a:gd name="adj" fmla="val 3951"/>
            </a:avLst>
          </a:prstGeom>
          <a:solidFill>
            <a:srgbClr val="EAF0F8"/>
          </a:solidFill>
          <a:ln/>
        </p:spPr>
      </p:sp>
      <p:sp>
        <p:nvSpPr>
          <p:cNvPr id="10" name="Text 8"/>
          <p:cNvSpPr/>
          <p:nvPr/>
        </p:nvSpPr>
        <p:spPr>
          <a:xfrm>
            <a:off x="4474464" y="1453896"/>
            <a:ext cx="3240024" cy="303403"/>
          </a:xfrm>
          <a:prstGeom prst="rect">
            <a:avLst/>
          </a:prstGeom>
          <a:noFill/>
          <a:ln/>
        </p:spPr>
        <p:txBody>
          <a:bodyPr wrap="square" lIns="0" tIns="0" rIns="0" bIns="0" rtlCol="0" anchor="t"/>
          <a:lstStyle/>
          <a:p>
            <a:pPr indent="0" marL="0">
              <a:buNone/>
            </a:pPr>
            <a:r>
              <a:rPr lang="en-US" sz="1220" b="1" dirty="0">
                <a:solidFill>
                  <a:srgbClr val="1B2A4A"/>
                </a:solidFill>
                <a:latin typeface="Calibri" pitchFamily="34" charset="0"/>
                <a:ea typeface="Calibri" pitchFamily="34" charset="-122"/>
                <a:cs typeface="Calibri" pitchFamily="34" charset="-120"/>
              </a:rPr>
              <a:t>Model Pricing Fisik (Records Management)</a:t>
            </a:r>
            <a:endParaRPr lang="en-US" sz="1220" dirty="0"/>
          </a:p>
        </p:txBody>
      </p:sp>
      <p:sp>
        <p:nvSpPr>
          <p:cNvPr id="11" name="Text 9"/>
          <p:cNvSpPr/>
          <p:nvPr/>
        </p:nvSpPr>
        <p:spPr>
          <a:xfrm>
            <a:off x="4474464" y="1793875"/>
            <a:ext cx="3240024" cy="829056"/>
          </a:xfrm>
          <a:prstGeom prst="rect">
            <a:avLst/>
          </a:prstGeom>
          <a:noFill/>
          <a:ln/>
        </p:spPr>
        <p:txBody>
          <a:bodyPr wrap="square" lIns="0" tIns="0" rIns="0" bIns="0" rtlCol="0" anchor="t"/>
          <a:lstStyle/>
          <a:p>
            <a:pPr indent="0" marL="0">
              <a:lnSpc>
                <a:spcPct val="114000"/>
              </a:lnSpc>
              <a:buNone/>
            </a:pPr>
            <a:r>
              <a:rPr lang="en-US" sz="1020" dirty="0">
                <a:solidFill>
                  <a:srgbClr val="3A4152"/>
                </a:solidFill>
                <a:latin typeface="Calibri" pitchFamily="34" charset="0"/>
                <a:ea typeface="Calibri" pitchFamily="34" charset="-122"/>
                <a:cs typeface="Calibri" pitchFamily="34" charset="-120"/>
              </a:rPr>
              <a:t>Per Box/Karton: biaya penyimpanan per unit box per bulan/tahun  Per File: biaya pengelolaan individual file (lebih mahal dari per box)  Retrieval Fee: biaya per pengambilan/pengiriman dokumen fisik</a:t>
            </a:r>
            <a:endParaRPr lang="en-US" sz="1020" dirty="0"/>
          </a:p>
        </p:txBody>
      </p:sp>
      <p:sp>
        <p:nvSpPr>
          <p:cNvPr id="12" name="Shape 10"/>
          <p:cNvSpPr/>
          <p:nvPr/>
        </p:nvSpPr>
        <p:spPr>
          <a:xfrm>
            <a:off x="4291584" y="2897251"/>
            <a:ext cx="3605784" cy="725246"/>
          </a:xfrm>
          <a:prstGeom prst="roundRect">
            <a:avLst>
              <a:gd name="adj" fmla="val 7565"/>
            </a:avLst>
          </a:prstGeom>
          <a:solidFill>
            <a:srgbClr val="EAF0F8"/>
          </a:solidFill>
          <a:ln/>
        </p:spPr>
      </p:sp>
      <p:sp>
        <p:nvSpPr>
          <p:cNvPr id="13" name="Text 11"/>
          <p:cNvSpPr/>
          <p:nvPr/>
        </p:nvSpPr>
        <p:spPr>
          <a:xfrm>
            <a:off x="4474464" y="3025267"/>
            <a:ext cx="3240024" cy="303403"/>
          </a:xfrm>
          <a:prstGeom prst="rect">
            <a:avLst/>
          </a:prstGeom>
          <a:noFill/>
          <a:ln/>
        </p:spPr>
        <p:txBody>
          <a:bodyPr wrap="square" lIns="0" tIns="0" rIns="0" bIns="0" rtlCol="0" anchor="t"/>
          <a:lstStyle/>
          <a:p>
            <a:pPr indent="0" marL="0">
              <a:buNone/>
            </a:pPr>
            <a:r>
              <a:rPr lang="en-US" sz="1220" b="1" dirty="0">
                <a:solidFill>
                  <a:srgbClr val="1B2A4A"/>
                </a:solidFill>
                <a:latin typeface="Calibri" pitchFamily="34" charset="0"/>
                <a:ea typeface="Calibri" pitchFamily="34" charset="-122"/>
                <a:cs typeface="Calibri" pitchFamily="34" charset="-120"/>
              </a:rPr>
              <a:t>Volume dokumen (jumlah box/file/GB)</a:t>
            </a:r>
            <a:endParaRPr lang="en-US" sz="1220" dirty="0"/>
          </a:p>
        </p:txBody>
      </p:sp>
      <p:sp>
        <p:nvSpPr>
          <p:cNvPr id="14" name="Text 12"/>
          <p:cNvSpPr/>
          <p:nvPr/>
        </p:nvSpPr>
        <p:spPr>
          <a:xfrm>
            <a:off x="4474464" y="3365246"/>
            <a:ext cx="3240024" cy="165811"/>
          </a:xfrm>
          <a:prstGeom prst="rect">
            <a:avLst/>
          </a:prstGeom>
          <a:noFill/>
          <a:ln/>
        </p:spPr>
        <p:txBody>
          <a:bodyPr wrap="square" lIns="0" tIns="0" rIns="0" bIns="0" rtlCol="0" anchor="t"/>
          <a:lstStyle/>
          <a:p>
            <a:pPr indent="0" marL="0">
              <a:lnSpc>
                <a:spcPct val="114000"/>
              </a:lnSpc>
              <a:buNone/>
            </a:pPr>
            <a:r>
              <a:rPr lang="en-US" sz="1020" dirty="0">
                <a:solidFill>
                  <a:srgbClr val="3A4152"/>
                </a:solidFill>
                <a:latin typeface="Calibri" pitchFamily="34" charset="0"/>
                <a:ea typeface="Calibri" pitchFamily="34" charset="-122"/>
                <a:cs typeface="Calibri" pitchFamily="34" charset="-120"/>
              </a:rPr>
              <a:t>Faktor Penentu Harga.</a:t>
            </a:r>
            <a:endParaRPr lang="en-US" sz="1020" dirty="0"/>
          </a:p>
        </p:txBody>
      </p:sp>
      <p:sp>
        <p:nvSpPr>
          <p:cNvPr id="15" name="Shape 13"/>
          <p:cNvSpPr/>
          <p:nvPr/>
        </p:nvSpPr>
        <p:spPr>
          <a:xfrm>
            <a:off x="4291584" y="3805377"/>
            <a:ext cx="3605784" cy="1084732"/>
          </a:xfrm>
          <a:prstGeom prst="roundRect">
            <a:avLst>
              <a:gd name="adj" fmla="val 5058"/>
            </a:avLst>
          </a:prstGeom>
          <a:solidFill>
            <a:srgbClr val="EAF0F8"/>
          </a:solidFill>
          <a:ln/>
        </p:spPr>
      </p:sp>
      <p:sp>
        <p:nvSpPr>
          <p:cNvPr id="16" name="Text 14"/>
          <p:cNvSpPr/>
          <p:nvPr/>
        </p:nvSpPr>
        <p:spPr>
          <a:xfrm>
            <a:off x="4474464" y="3933393"/>
            <a:ext cx="3240024" cy="497078"/>
          </a:xfrm>
          <a:prstGeom prst="rect">
            <a:avLst/>
          </a:prstGeom>
          <a:noFill/>
          <a:ln/>
        </p:spPr>
        <p:txBody>
          <a:bodyPr wrap="square" lIns="0" tIns="0" rIns="0" bIns="0" rtlCol="0" anchor="t"/>
          <a:lstStyle/>
          <a:p>
            <a:pPr indent="0" marL="0">
              <a:buNone/>
            </a:pPr>
            <a:r>
              <a:rPr lang="en-US" sz="1220" b="1" dirty="0">
                <a:solidFill>
                  <a:srgbClr val="1B2A4A"/>
                </a:solidFill>
                <a:latin typeface="Calibri" pitchFamily="34" charset="0"/>
                <a:ea typeface="Calibri" pitchFamily="34" charset="-122"/>
                <a:cs typeface="Calibri" pitchFamily="34" charset="-120"/>
              </a:rPr>
              <a:t>Lokasi dan negara (harga berbeda per region)</a:t>
            </a:r>
            <a:endParaRPr lang="en-US" sz="1220" dirty="0"/>
          </a:p>
        </p:txBody>
      </p:sp>
      <p:sp>
        <p:nvSpPr>
          <p:cNvPr id="17" name="Text 15"/>
          <p:cNvSpPr/>
          <p:nvPr/>
        </p:nvSpPr>
        <p:spPr>
          <a:xfrm>
            <a:off x="4474464" y="4467047"/>
            <a:ext cx="3240024" cy="331622"/>
          </a:xfrm>
          <a:prstGeom prst="rect">
            <a:avLst/>
          </a:prstGeom>
          <a:noFill/>
          <a:ln/>
        </p:spPr>
        <p:txBody>
          <a:bodyPr wrap="square" lIns="0" tIns="0" rIns="0" bIns="0" rtlCol="0" anchor="t"/>
          <a:lstStyle/>
          <a:p>
            <a:pPr indent="0" marL="0">
              <a:lnSpc>
                <a:spcPct val="114000"/>
              </a:lnSpc>
              <a:buNone/>
            </a:pPr>
            <a:r>
              <a:rPr lang="en-US" sz="1020" dirty="0">
                <a:solidFill>
                  <a:srgbClr val="3A4152"/>
                </a:solidFill>
                <a:latin typeface="Calibri" pitchFamily="34" charset="0"/>
                <a:ea typeface="Calibri" pitchFamily="34" charset="-122"/>
                <a:cs typeface="Calibri" pitchFamily="34" charset="-120"/>
              </a:rPr>
              <a:t>Durasi kontrak (jangka panjang = diskon lebih besar)  </a:t>
            </a:r>
            <a:endParaRPr lang="en-US" sz="1020" dirty="0"/>
          </a:p>
        </p:txBody>
      </p:sp>
      <p:sp>
        <p:nvSpPr>
          <p:cNvPr id="18" name="Shape 16"/>
          <p:cNvSpPr/>
          <p:nvPr/>
        </p:nvSpPr>
        <p:spPr>
          <a:xfrm>
            <a:off x="8080248" y="1325880"/>
            <a:ext cx="3605784" cy="1084732"/>
          </a:xfrm>
          <a:prstGeom prst="roundRect">
            <a:avLst>
              <a:gd name="adj" fmla="val 5058"/>
            </a:avLst>
          </a:prstGeom>
          <a:solidFill>
            <a:srgbClr val="EAF0F8"/>
          </a:solidFill>
          <a:ln/>
        </p:spPr>
      </p:sp>
      <p:sp>
        <p:nvSpPr>
          <p:cNvPr id="19" name="Text 17"/>
          <p:cNvSpPr/>
          <p:nvPr/>
        </p:nvSpPr>
        <p:spPr>
          <a:xfrm>
            <a:off x="8263128" y="1453896"/>
            <a:ext cx="3240024" cy="497078"/>
          </a:xfrm>
          <a:prstGeom prst="rect">
            <a:avLst/>
          </a:prstGeom>
          <a:noFill/>
          <a:ln/>
        </p:spPr>
        <p:txBody>
          <a:bodyPr wrap="square" lIns="0" tIns="0" rIns="0" bIns="0" rtlCol="0" anchor="t"/>
          <a:lstStyle/>
          <a:p>
            <a:pPr indent="0" marL="0">
              <a:buNone/>
            </a:pPr>
            <a:r>
              <a:rPr lang="en-US" sz="1220" b="1" dirty="0">
                <a:solidFill>
                  <a:srgbClr val="1B2A4A"/>
                </a:solidFill>
                <a:latin typeface="Calibri" pitchFamily="34" charset="0"/>
                <a:ea typeface="Calibri" pitchFamily="34" charset="-122"/>
                <a:cs typeface="Calibri" pitchFamily="34" charset="-120"/>
              </a:rPr>
              <a:t>Destruction Fee: biaya pemusnahan per box/kg dokumen</a:t>
            </a:r>
            <a:endParaRPr lang="en-US" sz="1220" dirty="0"/>
          </a:p>
        </p:txBody>
      </p:sp>
      <p:sp>
        <p:nvSpPr>
          <p:cNvPr id="20" name="Text 18"/>
          <p:cNvSpPr/>
          <p:nvPr/>
        </p:nvSpPr>
        <p:spPr>
          <a:xfrm>
            <a:off x="8263128" y="1987550"/>
            <a:ext cx="3240024" cy="331622"/>
          </a:xfrm>
          <a:prstGeom prst="rect">
            <a:avLst/>
          </a:prstGeom>
          <a:noFill/>
          <a:ln/>
        </p:spPr>
        <p:txBody>
          <a:bodyPr wrap="square" lIns="0" tIns="0" rIns="0" bIns="0" rtlCol="0" anchor="t"/>
          <a:lstStyle/>
          <a:p>
            <a:pPr indent="0" marL="0">
              <a:lnSpc>
                <a:spcPct val="114000"/>
              </a:lnSpc>
              <a:buNone/>
            </a:pPr>
            <a:r>
              <a:rPr lang="en-US" sz="1020" dirty="0">
                <a:solidFill>
                  <a:srgbClr val="3A4152"/>
                </a:solidFill>
                <a:latin typeface="Calibri" pitchFamily="34" charset="0"/>
                <a:ea typeface="Calibri" pitchFamily="34" charset="-122"/>
                <a:cs typeface="Calibri" pitchFamily="34" charset="-120"/>
              </a:rPr>
              <a:t>Setup Fee: biaya awal indexing dan onboarding dokumen baru  </a:t>
            </a:r>
            <a:endParaRPr lang="en-US" sz="1020" dirty="0"/>
          </a:p>
        </p:txBody>
      </p:sp>
      <p:sp>
        <p:nvSpPr>
          <p:cNvPr id="21" name="Shape 19"/>
          <p:cNvSpPr/>
          <p:nvPr/>
        </p:nvSpPr>
        <p:spPr>
          <a:xfrm>
            <a:off x="8080248" y="2593492"/>
            <a:ext cx="3605784" cy="1554302"/>
          </a:xfrm>
          <a:prstGeom prst="roundRect">
            <a:avLst>
              <a:gd name="adj" fmla="val 3530"/>
            </a:avLst>
          </a:prstGeom>
          <a:solidFill>
            <a:srgbClr val="EAF0F8"/>
          </a:solidFill>
          <a:ln/>
        </p:spPr>
      </p:sp>
      <p:sp>
        <p:nvSpPr>
          <p:cNvPr id="22" name="Text 20"/>
          <p:cNvSpPr/>
          <p:nvPr/>
        </p:nvSpPr>
        <p:spPr>
          <a:xfrm>
            <a:off x="8263128" y="2721508"/>
            <a:ext cx="3240024" cy="303403"/>
          </a:xfrm>
          <a:prstGeom prst="rect">
            <a:avLst/>
          </a:prstGeom>
          <a:noFill/>
          <a:ln/>
        </p:spPr>
        <p:txBody>
          <a:bodyPr wrap="square" lIns="0" tIns="0" rIns="0" bIns="0" rtlCol="0" anchor="t"/>
          <a:lstStyle/>
          <a:p>
            <a:pPr indent="0" marL="0">
              <a:buNone/>
            </a:pPr>
            <a:r>
              <a:rPr lang="en-US" sz="1220" b="1" dirty="0">
                <a:solidFill>
                  <a:srgbClr val="1B2A4A"/>
                </a:solidFill>
                <a:latin typeface="Calibri" pitchFamily="34" charset="0"/>
                <a:ea typeface="Calibri" pitchFamily="34" charset="-122"/>
                <a:cs typeface="Calibri" pitchFamily="34" charset="-120"/>
              </a:rPr>
              <a:t>Model Pricing Digital (EffiDocX ECM)</a:t>
            </a:r>
            <a:endParaRPr lang="en-US" sz="1220" dirty="0"/>
          </a:p>
        </p:txBody>
      </p:sp>
      <p:sp>
        <p:nvSpPr>
          <p:cNvPr id="23" name="Text 21"/>
          <p:cNvSpPr/>
          <p:nvPr/>
        </p:nvSpPr>
        <p:spPr>
          <a:xfrm>
            <a:off x="8263128" y="3061487"/>
            <a:ext cx="3240024" cy="994867"/>
          </a:xfrm>
          <a:prstGeom prst="rect">
            <a:avLst/>
          </a:prstGeom>
          <a:noFill/>
          <a:ln/>
        </p:spPr>
        <p:txBody>
          <a:bodyPr wrap="square" lIns="0" tIns="0" rIns="0" bIns="0" rtlCol="0" anchor="t"/>
          <a:lstStyle/>
          <a:p>
            <a:pPr indent="0" marL="0">
              <a:lnSpc>
                <a:spcPct val="114000"/>
              </a:lnSpc>
              <a:buNone/>
            </a:pPr>
            <a:r>
              <a:rPr lang="en-US" sz="1020" dirty="0">
                <a:solidFill>
                  <a:srgbClr val="3A4152"/>
                </a:solidFill>
                <a:latin typeface="Calibri" pitchFamily="34" charset="0"/>
                <a:ea typeface="Calibri" pitchFamily="34" charset="-122"/>
                <a:cs typeface="Calibri" pitchFamily="34" charset="-120"/>
              </a:rPr>
              <a:t>Per User/Bulan: lisensi SaaS berbasis jumlah user aktif  Per Volume Dokumen: biaya storage digital berdasarkan GB/TB  Enterprise License: lisensi tahunan untuk enterprise besar (unlimited user)  Implementation Fee: biaya implementasi dan kustomisasi satu kali</a:t>
            </a:r>
            <a:endParaRPr lang="en-US" sz="1020" dirty="0"/>
          </a:p>
        </p:txBody>
      </p:sp>
      <p:sp>
        <p:nvSpPr>
          <p:cNvPr id="24" name="Shape 22"/>
          <p:cNvSpPr/>
          <p:nvPr/>
        </p:nvSpPr>
        <p:spPr>
          <a:xfrm>
            <a:off x="8080248" y="4330675"/>
            <a:ext cx="3605784" cy="1250544"/>
          </a:xfrm>
          <a:prstGeom prst="roundRect">
            <a:avLst>
              <a:gd name="adj" fmla="val 4387"/>
            </a:avLst>
          </a:prstGeom>
          <a:solidFill>
            <a:srgbClr val="EAF0F8"/>
          </a:solidFill>
          <a:ln/>
        </p:spPr>
      </p:sp>
      <p:sp>
        <p:nvSpPr>
          <p:cNvPr id="25" name="Text 23"/>
          <p:cNvSpPr/>
          <p:nvPr/>
        </p:nvSpPr>
        <p:spPr>
          <a:xfrm>
            <a:off x="8263128" y="4458691"/>
            <a:ext cx="3240024" cy="497078"/>
          </a:xfrm>
          <a:prstGeom prst="rect">
            <a:avLst/>
          </a:prstGeom>
          <a:noFill/>
          <a:ln/>
        </p:spPr>
        <p:txBody>
          <a:bodyPr wrap="square" lIns="0" tIns="0" rIns="0" bIns="0" rtlCol="0" anchor="t"/>
          <a:lstStyle/>
          <a:p>
            <a:pPr indent="0" marL="0">
              <a:buNone/>
            </a:pPr>
            <a:r>
              <a:rPr lang="en-US" sz="1220" b="1" dirty="0">
                <a:solidFill>
                  <a:srgbClr val="1B2A4A"/>
                </a:solidFill>
                <a:latin typeface="Calibri" pitchFamily="34" charset="0"/>
                <a:ea typeface="Calibri" pitchFamily="34" charset="-122"/>
                <a:cs typeface="Calibri" pitchFamily="34" charset="-120"/>
              </a:rPr>
              <a:t>Level layanan (standard vs. premium retrieval SLA)</a:t>
            </a:r>
            <a:endParaRPr lang="en-US" sz="1220" dirty="0"/>
          </a:p>
        </p:txBody>
      </p:sp>
      <p:sp>
        <p:nvSpPr>
          <p:cNvPr id="26" name="Text 24"/>
          <p:cNvSpPr/>
          <p:nvPr/>
        </p:nvSpPr>
        <p:spPr>
          <a:xfrm>
            <a:off x="8263128" y="4992345"/>
            <a:ext cx="3240024" cy="497434"/>
          </a:xfrm>
          <a:prstGeom prst="rect">
            <a:avLst/>
          </a:prstGeom>
          <a:noFill/>
          <a:ln/>
        </p:spPr>
        <p:txBody>
          <a:bodyPr wrap="square" lIns="0" tIns="0" rIns="0" bIns="0" rtlCol="0" anchor="t"/>
          <a:lstStyle/>
          <a:p>
            <a:pPr indent="0" marL="0">
              <a:lnSpc>
                <a:spcPct val="114000"/>
              </a:lnSpc>
              <a:buNone/>
            </a:pPr>
            <a:r>
              <a:rPr lang="en-US" sz="1020" dirty="0">
                <a:solidFill>
                  <a:srgbClr val="3A4152"/>
                </a:solidFill>
                <a:latin typeface="Calibri" pitchFamily="34" charset="0"/>
                <a:ea typeface="Calibri" pitchFamily="34" charset="-122"/>
                <a:cs typeface="Calibri" pitchFamily="34" charset="-120"/>
              </a:rPr>
              <a:t>Kustomisasi integrasi sistem (tambahan biaya implementasi)  * Harga diperoleh melalui proses Request for Quote (RFQ) langsung ke Crown RMS</a:t>
            </a:r>
            <a:endParaRPr lang="en-US" sz="1020" dirty="0"/>
          </a:p>
        </p:txBody>
      </p:sp>
      <p:sp>
        <p:nvSpPr>
          <p:cNvPr id="27" name="Text 25"/>
          <p:cNvSpPr/>
          <p:nvPr/>
        </p:nvSpPr>
        <p:spPr>
          <a:xfrm>
            <a:off x="502920" y="6492240"/>
            <a:ext cx="11155680" cy="274320"/>
          </a:xfrm>
          <a:prstGeom prst="rect">
            <a:avLst/>
          </a:prstGeom>
          <a:noFill/>
          <a:ln/>
        </p:spPr>
        <p:txBody>
          <a:bodyPr wrap="square" lIns="0" tIns="0" rIns="0" bIns="0" rtlCol="0" anchor="ctr"/>
          <a:lstStyle/>
          <a:p>
            <a:pPr indent="0" marL="0">
              <a:buNone/>
            </a:pPr>
            <a:r>
              <a:rPr lang="en-US" sz="850" i="1" dirty="0">
                <a:solidFill>
                  <a:srgbClr val="6B7686"/>
                </a:solidFill>
                <a:latin typeface="Calibri" pitchFamily="34" charset="0"/>
                <a:ea typeface="Calibri" pitchFamily="34" charset="-122"/>
                <a:cs typeface="Calibri" pitchFamily="34" charset="-120"/>
              </a:rPr>
              <a:t>Sumber: https://www.softwaresuggest.com/crown-document-management</a:t>
            </a:r>
            <a:endParaRPr lang="en-US" sz="850" dirty="0"/>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name="Slide 61">
    <p:bg>
      <p:bgPr>
        <a:solidFill>
          <a:srgbClr val="EAF0F8"/>
        </a:solidFill>
      </p:bgPr>
    </p:bg>
    <p:spTree>
      <p:nvGrpSpPr>
        <p:cNvPr id="1" name=""/>
        <p:cNvGrpSpPr/>
        <p:nvPr/>
      </p:nvGrpSpPr>
      <p:grpSpPr>
        <a:xfrm>
          <a:off x="0" y="0"/>
          <a:ext cx="0" cy="0"/>
          <a:chOff x="0" y="0"/>
          <a:chExt cx="0" cy="0"/>
        </a:xfrm>
      </p:grpSpPr>
      <p:sp>
        <p:nvSpPr>
          <p:cNvPr id="2" name="Text 0"/>
          <p:cNvSpPr/>
          <p:nvPr/>
        </p:nvSpPr>
        <p:spPr>
          <a:xfrm>
            <a:off x="822960" y="2423160"/>
            <a:ext cx="7315200" cy="365760"/>
          </a:xfrm>
          <a:prstGeom prst="rect">
            <a:avLst/>
          </a:prstGeom>
          <a:noFill/>
          <a:ln/>
        </p:spPr>
        <p:txBody>
          <a:bodyPr wrap="square" lIns="0" tIns="0" rIns="0" bIns="0" rtlCol="0" anchor="ctr"/>
          <a:lstStyle/>
          <a:p>
            <a:pPr indent="0" marL="0">
              <a:buNone/>
            </a:pPr>
            <a:r>
              <a:rPr lang="en-US" sz="1200" b="1" spc="200" kern="0" dirty="0">
                <a:solidFill>
                  <a:srgbClr val="C9962C"/>
                </a:solidFill>
                <a:latin typeface="Calibri" pitchFamily="34" charset="0"/>
                <a:ea typeface="Calibri" pitchFamily="34" charset="-122"/>
                <a:cs typeface="Calibri" pitchFamily="34" charset="-120"/>
              </a:rPr>
              <a:t>CROWN RECORDS MANAGEMENT</a:t>
            </a:r>
            <a:endParaRPr lang="en-US" sz="1200" dirty="0"/>
          </a:p>
        </p:txBody>
      </p:sp>
      <p:sp>
        <p:nvSpPr>
          <p:cNvPr id="3" name="Shape 1"/>
          <p:cNvSpPr/>
          <p:nvPr/>
        </p:nvSpPr>
        <p:spPr>
          <a:xfrm>
            <a:off x="804672" y="2788920"/>
            <a:ext cx="822960" cy="822960"/>
          </a:xfrm>
          <a:prstGeom prst="roundRect">
            <a:avLst>
              <a:gd name="adj" fmla="val 15556"/>
            </a:avLst>
          </a:prstGeom>
          <a:solidFill>
            <a:srgbClr val="1B2A4A"/>
          </a:solidFill>
          <a:ln/>
        </p:spPr>
      </p:sp>
      <p:sp>
        <p:nvSpPr>
          <p:cNvPr id="4" name="Text 2"/>
          <p:cNvSpPr/>
          <p:nvPr/>
        </p:nvSpPr>
        <p:spPr>
          <a:xfrm>
            <a:off x="804672" y="2788920"/>
            <a:ext cx="822960" cy="822960"/>
          </a:xfrm>
          <a:prstGeom prst="rect">
            <a:avLst/>
          </a:prstGeom>
          <a:noFill/>
          <a:ln/>
        </p:spPr>
        <p:txBody>
          <a:bodyPr wrap="square" lIns="0" tIns="0" rIns="0" bIns="0" rtlCol="0" anchor="ctr"/>
          <a:lstStyle/>
          <a:p>
            <a:pPr algn="ctr" indent="0" marL="0">
              <a:buNone/>
            </a:pPr>
            <a:r>
              <a:rPr lang="en-US" sz="3000" b="1" dirty="0">
                <a:solidFill>
                  <a:srgbClr val="C9962C"/>
                </a:solidFill>
                <a:latin typeface="Calibri" pitchFamily="34" charset="0"/>
                <a:ea typeface="Calibri" pitchFamily="34" charset="-122"/>
                <a:cs typeface="Calibri" pitchFamily="34" charset="-120"/>
              </a:rPr>
              <a:t>L</a:t>
            </a:r>
            <a:endParaRPr lang="en-US" sz="3000" dirty="0"/>
          </a:p>
        </p:txBody>
      </p:sp>
      <p:sp>
        <p:nvSpPr>
          <p:cNvPr id="5" name="Text 3"/>
          <p:cNvSpPr/>
          <p:nvPr/>
        </p:nvSpPr>
        <p:spPr>
          <a:xfrm>
            <a:off x="1828800" y="2880360"/>
            <a:ext cx="8686800" cy="685800"/>
          </a:xfrm>
          <a:prstGeom prst="rect">
            <a:avLst/>
          </a:prstGeom>
          <a:noFill/>
          <a:ln/>
        </p:spPr>
        <p:txBody>
          <a:bodyPr wrap="square" lIns="0" tIns="0" rIns="0" bIns="0" rtlCol="0" anchor="ctr"/>
          <a:lstStyle/>
          <a:p>
            <a:pPr indent="0" marL="0">
              <a:buNone/>
            </a:pPr>
            <a:r>
              <a:rPr lang="en-US" sz="3000" b="1" dirty="0">
                <a:solidFill>
                  <a:srgbClr val="1B2A4A"/>
                </a:solidFill>
                <a:latin typeface="Calibri" pitchFamily="34" charset="0"/>
                <a:ea typeface="Calibri" pitchFamily="34" charset="-122"/>
                <a:cs typeface="Calibri" pitchFamily="34" charset="-120"/>
              </a:rPr>
              <a:t>Limitation</a:t>
            </a:r>
            <a:endParaRPr lang="en-US" sz="3000" dirty="0"/>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name="Slide 62">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502920" y="292608"/>
            <a:ext cx="8229600" cy="292608"/>
          </a:xfrm>
          <a:prstGeom prst="rect">
            <a:avLst/>
          </a:prstGeom>
          <a:noFill/>
          <a:ln/>
        </p:spPr>
        <p:txBody>
          <a:bodyPr wrap="square" lIns="0" tIns="0" rIns="0" bIns="0" rtlCol="0" anchor="ctr"/>
          <a:lstStyle/>
          <a:p>
            <a:pPr indent="0" marL="0">
              <a:buNone/>
            </a:pPr>
            <a:r>
              <a:rPr lang="en-US" sz="1150" b="1" spc="150" kern="0" dirty="0">
                <a:solidFill>
                  <a:srgbClr val="C9962C"/>
                </a:solidFill>
                <a:latin typeface="Calibri" pitchFamily="34" charset="0"/>
                <a:ea typeface="Calibri" pitchFamily="34" charset="-122"/>
                <a:cs typeface="Calibri" pitchFamily="34" charset="-120"/>
              </a:rPr>
              <a:t>CROWN RECORDS MANAGEMENT</a:t>
            </a:r>
            <a:endParaRPr lang="en-US" sz="1150" dirty="0"/>
          </a:p>
        </p:txBody>
      </p:sp>
      <p:sp>
        <p:nvSpPr>
          <p:cNvPr id="3" name="Text 1"/>
          <p:cNvSpPr/>
          <p:nvPr/>
        </p:nvSpPr>
        <p:spPr>
          <a:xfrm>
            <a:off x="502920" y="585216"/>
            <a:ext cx="10515600" cy="530352"/>
          </a:xfrm>
          <a:prstGeom prst="rect">
            <a:avLst/>
          </a:prstGeom>
          <a:noFill/>
          <a:ln/>
        </p:spPr>
        <p:txBody>
          <a:bodyPr wrap="square" lIns="0" tIns="0" rIns="0" bIns="0" rtlCol="0" anchor="ctr"/>
          <a:lstStyle/>
          <a:p>
            <a:pPr indent="0" marL="0">
              <a:buNone/>
            </a:pPr>
            <a:r>
              <a:rPr lang="en-US" sz="2400" b="1" dirty="0">
                <a:solidFill>
                  <a:srgbClr val="1B2A4A"/>
                </a:solidFill>
                <a:latin typeface="Calibri" pitchFamily="34" charset="0"/>
                <a:ea typeface="Calibri" pitchFamily="34" charset="-122"/>
                <a:cs typeface="Calibri" pitchFamily="34" charset="-120"/>
              </a:rPr>
              <a:t>Limitation Crown RMS</a:t>
            </a:r>
            <a:endParaRPr lang="en-US" sz="2400" dirty="0"/>
          </a:p>
        </p:txBody>
      </p:sp>
      <p:sp>
        <p:nvSpPr>
          <p:cNvPr id="4" name="Shape 2"/>
          <p:cNvSpPr/>
          <p:nvPr/>
        </p:nvSpPr>
        <p:spPr>
          <a:xfrm>
            <a:off x="502920" y="1234440"/>
            <a:ext cx="11183112" cy="1417320"/>
          </a:xfrm>
          <a:prstGeom prst="roundRect">
            <a:avLst>
              <a:gd name="adj" fmla="val 3871"/>
            </a:avLst>
          </a:prstGeom>
          <a:solidFill>
            <a:srgbClr val="EAF0F8"/>
          </a:solidFill>
          <a:ln/>
        </p:spPr>
      </p:sp>
      <p:sp>
        <p:nvSpPr>
          <p:cNvPr id="5" name="Shape 3"/>
          <p:cNvSpPr/>
          <p:nvPr/>
        </p:nvSpPr>
        <p:spPr>
          <a:xfrm>
            <a:off x="649224" y="1380744"/>
            <a:ext cx="310896" cy="310896"/>
          </a:xfrm>
          <a:prstGeom prst="ellipse">
            <a:avLst/>
          </a:prstGeom>
          <a:solidFill>
            <a:srgbClr val="1B2A4A"/>
          </a:solidFill>
          <a:ln/>
        </p:spPr>
      </p:sp>
      <p:sp>
        <p:nvSpPr>
          <p:cNvPr id="6" name="Text 4"/>
          <p:cNvSpPr/>
          <p:nvPr/>
        </p:nvSpPr>
        <p:spPr>
          <a:xfrm>
            <a:off x="649224" y="1380744"/>
            <a:ext cx="310896" cy="310896"/>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1</a:t>
            </a:r>
            <a:endParaRPr lang="en-US" sz="1100" dirty="0"/>
          </a:p>
        </p:txBody>
      </p:sp>
      <p:sp>
        <p:nvSpPr>
          <p:cNvPr id="7" name="Text 5"/>
          <p:cNvSpPr/>
          <p:nvPr/>
        </p:nvSpPr>
        <p:spPr>
          <a:xfrm>
            <a:off x="1051560" y="1353312"/>
            <a:ext cx="10469880" cy="347472"/>
          </a:xfrm>
          <a:prstGeom prst="rect">
            <a:avLst/>
          </a:prstGeom>
          <a:noFill/>
          <a:ln/>
        </p:spPr>
        <p:txBody>
          <a:bodyPr wrap="square" lIns="0" tIns="0" rIns="0" bIns="0" rtlCol="0" anchor="t"/>
          <a:lstStyle/>
          <a:p>
            <a:pPr indent="0" marL="0">
              <a:buNone/>
            </a:pPr>
            <a:r>
              <a:rPr lang="en-US" sz="1200" b="1" dirty="0">
                <a:solidFill>
                  <a:srgbClr val="1B2A4A"/>
                </a:solidFill>
                <a:latin typeface="Calibri" pitchFamily="34" charset="0"/>
                <a:ea typeface="Calibri" pitchFamily="34" charset="-122"/>
                <a:cs typeface="Calibri" pitchFamily="34" charset="-120"/>
              </a:rPr>
              <a:t>Pricing Tidak Transparan</a:t>
            </a:r>
            <a:endParaRPr lang="en-US" sz="1200" dirty="0"/>
          </a:p>
        </p:txBody>
      </p:sp>
      <p:sp>
        <p:nvSpPr>
          <p:cNvPr id="8" name="Text 6"/>
          <p:cNvSpPr/>
          <p:nvPr/>
        </p:nvSpPr>
        <p:spPr>
          <a:xfrm>
            <a:off x="667512" y="1746504"/>
            <a:ext cx="10853928" cy="795528"/>
          </a:xfrm>
          <a:prstGeom prst="rect">
            <a:avLst/>
          </a:prstGeom>
          <a:noFill/>
          <a:ln/>
        </p:spPr>
        <p:txBody>
          <a:bodyPr wrap="square" lIns="0" tIns="0" rIns="0" bIns="0" rtlCol="0" anchor="t"/>
          <a:lstStyle/>
          <a:p>
            <a:pPr indent="0" marL="0">
              <a:lnSpc>
                <a:spcPct val="105000"/>
              </a:lnSpc>
              <a:buNone/>
            </a:pPr>
            <a:r>
              <a:rPr lang="en-US" sz="1080" dirty="0">
                <a:solidFill>
                  <a:srgbClr val="3A4152"/>
                </a:solidFill>
                <a:latin typeface="Calibri" pitchFamily="34" charset="0"/>
                <a:ea typeface="Calibri" pitchFamily="34" charset="-122"/>
                <a:cs typeface="Calibri" pitchFamily="34" charset="-120"/>
              </a:rPr>
              <a:t>Tidak ada daftar harga publik - semua harga harus via RFQ/negosiasi langsung Proses evaluasi dan kontrak bisa panjang (weeks/months) untuk enterprise besar</a:t>
            </a:r>
            <a:endParaRPr lang="en-US" sz="1080" dirty="0"/>
          </a:p>
        </p:txBody>
      </p:sp>
      <p:sp>
        <p:nvSpPr>
          <p:cNvPr id="9" name="Shape 7"/>
          <p:cNvSpPr/>
          <p:nvPr/>
        </p:nvSpPr>
        <p:spPr>
          <a:xfrm>
            <a:off x="502920" y="2816352"/>
            <a:ext cx="11183112" cy="1417320"/>
          </a:xfrm>
          <a:prstGeom prst="roundRect">
            <a:avLst>
              <a:gd name="adj" fmla="val 3871"/>
            </a:avLst>
          </a:prstGeom>
          <a:solidFill>
            <a:srgbClr val="EAF0F8"/>
          </a:solidFill>
          <a:ln/>
        </p:spPr>
      </p:sp>
      <p:sp>
        <p:nvSpPr>
          <p:cNvPr id="10" name="Shape 8"/>
          <p:cNvSpPr/>
          <p:nvPr/>
        </p:nvSpPr>
        <p:spPr>
          <a:xfrm>
            <a:off x="649224" y="2962656"/>
            <a:ext cx="310896" cy="310896"/>
          </a:xfrm>
          <a:prstGeom prst="ellipse">
            <a:avLst/>
          </a:prstGeom>
          <a:solidFill>
            <a:srgbClr val="1B2A4A"/>
          </a:solidFill>
          <a:ln/>
        </p:spPr>
      </p:sp>
      <p:sp>
        <p:nvSpPr>
          <p:cNvPr id="11" name="Text 9"/>
          <p:cNvSpPr/>
          <p:nvPr/>
        </p:nvSpPr>
        <p:spPr>
          <a:xfrm>
            <a:off x="649224" y="2962656"/>
            <a:ext cx="310896" cy="310896"/>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2</a:t>
            </a:r>
            <a:endParaRPr lang="en-US" sz="1100" dirty="0"/>
          </a:p>
        </p:txBody>
      </p:sp>
      <p:sp>
        <p:nvSpPr>
          <p:cNvPr id="12" name="Text 10"/>
          <p:cNvSpPr/>
          <p:nvPr/>
        </p:nvSpPr>
        <p:spPr>
          <a:xfrm>
            <a:off x="1051560" y="2935224"/>
            <a:ext cx="10469880" cy="347472"/>
          </a:xfrm>
          <a:prstGeom prst="rect">
            <a:avLst/>
          </a:prstGeom>
          <a:noFill/>
          <a:ln/>
        </p:spPr>
        <p:txBody>
          <a:bodyPr wrap="square" lIns="0" tIns="0" rIns="0" bIns="0" rtlCol="0" anchor="t"/>
          <a:lstStyle/>
          <a:p>
            <a:pPr indent="0" marL="0">
              <a:buNone/>
            </a:pPr>
            <a:r>
              <a:rPr lang="en-US" sz="1200" b="1" dirty="0">
                <a:solidFill>
                  <a:srgbClr val="1B2A4A"/>
                </a:solidFill>
                <a:latin typeface="Calibri" pitchFamily="34" charset="0"/>
                <a:ea typeface="Calibri" pitchFamily="34" charset="-122"/>
                <a:cs typeface="Calibri" pitchFamily="34" charset="-120"/>
              </a:rPr>
              <a:t>Fokus Utama pada Fisik, Digital Masih Berkembang</a:t>
            </a:r>
            <a:endParaRPr lang="en-US" sz="1200" dirty="0"/>
          </a:p>
        </p:txBody>
      </p:sp>
      <p:sp>
        <p:nvSpPr>
          <p:cNvPr id="13" name="Text 11"/>
          <p:cNvSpPr/>
          <p:nvPr/>
        </p:nvSpPr>
        <p:spPr>
          <a:xfrm>
            <a:off x="667512" y="3328416"/>
            <a:ext cx="10853928" cy="795528"/>
          </a:xfrm>
          <a:prstGeom prst="rect">
            <a:avLst/>
          </a:prstGeom>
          <a:noFill/>
          <a:ln/>
        </p:spPr>
        <p:txBody>
          <a:bodyPr wrap="square" lIns="0" tIns="0" rIns="0" bIns="0" rtlCol="0" anchor="t"/>
          <a:lstStyle/>
          <a:p>
            <a:pPr indent="0" marL="0">
              <a:lnSpc>
                <a:spcPct val="105000"/>
              </a:lnSpc>
              <a:buNone/>
            </a:pPr>
            <a:r>
              <a:rPr lang="en-US" sz="1080" dirty="0">
                <a:solidFill>
                  <a:srgbClr val="3A4152"/>
                </a:solidFill>
                <a:latin typeface="Calibri" pitchFamily="34" charset="0"/>
                <a:ea typeface="Calibri" pitchFamily="34" charset="-122"/>
                <a:cs typeface="Calibri" pitchFamily="34" charset="-120"/>
              </a:rPr>
              <a:t>Core bisnis tetap penyimpanan fisik; produk digital (EffiDocX) relatif baru dan masih terbatas fiturnya dibanding ECM pure-play Integrasi dengan sistem ERP besar (SAP, Oracle) belum selengkap kompetitor seperti OpenText</a:t>
            </a:r>
            <a:endParaRPr lang="en-US" sz="1080" dirty="0"/>
          </a:p>
        </p:txBody>
      </p:sp>
      <p:sp>
        <p:nvSpPr>
          <p:cNvPr id="14" name="Shape 12"/>
          <p:cNvSpPr/>
          <p:nvPr/>
        </p:nvSpPr>
        <p:spPr>
          <a:xfrm>
            <a:off x="502920" y="4398264"/>
            <a:ext cx="11183112" cy="1417320"/>
          </a:xfrm>
          <a:prstGeom prst="roundRect">
            <a:avLst>
              <a:gd name="adj" fmla="val 3871"/>
            </a:avLst>
          </a:prstGeom>
          <a:solidFill>
            <a:srgbClr val="EAF0F8"/>
          </a:solidFill>
          <a:ln/>
        </p:spPr>
      </p:sp>
      <p:sp>
        <p:nvSpPr>
          <p:cNvPr id="15" name="Shape 13"/>
          <p:cNvSpPr/>
          <p:nvPr/>
        </p:nvSpPr>
        <p:spPr>
          <a:xfrm>
            <a:off x="649224" y="4544568"/>
            <a:ext cx="310896" cy="310896"/>
          </a:xfrm>
          <a:prstGeom prst="ellipse">
            <a:avLst/>
          </a:prstGeom>
          <a:solidFill>
            <a:srgbClr val="1B2A4A"/>
          </a:solidFill>
          <a:ln/>
        </p:spPr>
      </p:sp>
      <p:sp>
        <p:nvSpPr>
          <p:cNvPr id="16" name="Text 14"/>
          <p:cNvSpPr/>
          <p:nvPr/>
        </p:nvSpPr>
        <p:spPr>
          <a:xfrm>
            <a:off x="649224" y="4544568"/>
            <a:ext cx="310896" cy="310896"/>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3</a:t>
            </a:r>
            <a:endParaRPr lang="en-US" sz="1100" dirty="0"/>
          </a:p>
        </p:txBody>
      </p:sp>
      <p:sp>
        <p:nvSpPr>
          <p:cNvPr id="17" name="Text 15"/>
          <p:cNvSpPr/>
          <p:nvPr/>
        </p:nvSpPr>
        <p:spPr>
          <a:xfrm>
            <a:off x="1051560" y="4517136"/>
            <a:ext cx="10469880" cy="347472"/>
          </a:xfrm>
          <a:prstGeom prst="rect">
            <a:avLst/>
          </a:prstGeom>
          <a:noFill/>
          <a:ln/>
        </p:spPr>
        <p:txBody>
          <a:bodyPr wrap="square" lIns="0" tIns="0" rIns="0" bIns="0" rtlCol="0" anchor="t"/>
          <a:lstStyle/>
          <a:p>
            <a:pPr indent="0" marL="0">
              <a:buNone/>
            </a:pPr>
            <a:r>
              <a:rPr lang="en-US" sz="1200" b="1" dirty="0">
                <a:solidFill>
                  <a:srgbClr val="1B2A4A"/>
                </a:solidFill>
                <a:latin typeface="Calibri" pitchFamily="34" charset="0"/>
                <a:ea typeface="Calibri" pitchFamily="34" charset="-122"/>
                <a:cs typeface="Calibri" pitchFamily="34" charset="-120"/>
              </a:rPr>
              <a:t>Ketergantungan pada Infrastruktur Fisik</a:t>
            </a:r>
            <a:endParaRPr lang="en-US" sz="1200" dirty="0"/>
          </a:p>
        </p:txBody>
      </p:sp>
      <p:sp>
        <p:nvSpPr>
          <p:cNvPr id="18" name="Text 16"/>
          <p:cNvSpPr/>
          <p:nvPr/>
        </p:nvSpPr>
        <p:spPr>
          <a:xfrm>
            <a:off x="667512" y="4910328"/>
            <a:ext cx="10853928" cy="795528"/>
          </a:xfrm>
          <a:prstGeom prst="rect">
            <a:avLst/>
          </a:prstGeom>
          <a:noFill/>
          <a:ln/>
        </p:spPr>
        <p:txBody>
          <a:bodyPr wrap="square" lIns="0" tIns="0" rIns="0" bIns="0" rtlCol="0" anchor="t"/>
          <a:lstStyle/>
          <a:p>
            <a:pPr indent="0" marL="0">
              <a:lnSpc>
                <a:spcPct val="105000"/>
              </a:lnSpc>
              <a:buNone/>
            </a:pPr>
            <a:r>
              <a:rPr lang="en-US" sz="1080" dirty="0">
                <a:solidFill>
                  <a:srgbClr val="3A4152"/>
                </a:solidFill>
                <a:latin typeface="Calibri" pitchFamily="34" charset="0"/>
                <a:ea typeface="Calibri" pitchFamily="34" charset="-122"/>
                <a:cs typeface="Calibri" pitchFamily="34" charset="-120"/>
              </a:rPr>
              <a:t>Retrieval dokumen fisik membutuhkan lead time (tidak instant seperti digital) Biaya logistik pengiriman dokumen fisik menambah total cost of ownership</a:t>
            </a:r>
            <a:endParaRPr lang="en-US" sz="1080" dirty="0"/>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name="Slide 63">
    <p:bg>
      <p:bgPr>
        <a:solidFill>
          <a:srgbClr val="EAF0F8"/>
        </a:solidFill>
      </p:bgPr>
    </p:bg>
    <p:spTree>
      <p:nvGrpSpPr>
        <p:cNvPr id="1" name=""/>
        <p:cNvGrpSpPr/>
        <p:nvPr/>
      </p:nvGrpSpPr>
      <p:grpSpPr>
        <a:xfrm>
          <a:off x="0" y="0"/>
          <a:ext cx="0" cy="0"/>
          <a:chOff x="0" y="0"/>
          <a:chExt cx="0" cy="0"/>
        </a:xfrm>
      </p:grpSpPr>
      <p:sp>
        <p:nvSpPr>
          <p:cNvPr id="2" name="Text 0"/>
          <p:cNvSpPr/>
          <p:nvPr/>
        </p:nvSpPr>
        <p:spPr>
          <a:xfrm>
            <a:off x="822960" y="2423160"/>
            <a:ext cx="7315200" cy="365760"/>
          </a:xfrm>
          <a:prstGeom prst="rect">
            <a:avLst/>
          </a:prstGeom>
          <a:noFill/>
          <a:ln/>
        </p:spPr>
        <p:txBody>
          <a:bodyPr wrap="square" lIns="0" tIns="0" rIns="0" bIns="0" rtlCol="0" anchor="ctr"/>
          <a:lstStyle/>
          <a:p>
            <a:pPr indent="0" marL="0">
              <a:buNone/>
            </a:pPr>
            <a:r>
              <a:rPr lang="en-US" sz="1200" b="1" spc="200" kern="0" dirty="0">
                <a:solidFill>
                  <a:srgbClr val="C9962C"/>
                </a:solidFill>
                <a:latin typeface="Calibri" pitchFamily="34" charset="0"/>
                <a:ea typeface="Calibri" pitchFamily="34" charset="-122"/>
                <a:cs typeface="Calibri" pitchFamily="34" charset="-120"/>
              </a:rPr>
              <a:t>CROWN RECORDS MANAGEMENT</a:t>
            </a:r>
            <a:endParaRPr lang="en-US" sz="1200" dirty="0"/>
          </a:p>
        </p:txBody>
      </p:sp>
      <p:sp>
        <p:nvSpPr>
          <p:cNvPr id="3" name="Shape 1"/>
          <p:cNvSpPr/>
          <p:nvPr/>
        </p:nvSpPr>
        <p:spPr>
          <a:xfrm>
            <a:off x="804672" y="2788920"/>
            <a:ext cx="822960" cy="822960"/>
          </a:xfrm>
          <a:prstGeom prst="roundRect">
            <a:avLst>
              <a:gd name="adj" fmla="val 15556"/>
            </a:avLst>
          </a:prstGeom>
          <a:solidFill>
            <a:srgbClr val="1B2A4A"/>
          </a:solidFill>
          <a:ln/>
        </p:spPr>
      </p:sp>
      <p:sp>
        <p:nvSpPr>
          <p:cNvPr id="4" name="Text 2"/>
          <p:cNvSpPr/>
          <p:nvPr/>
        </p:nvSpPr>
        <p:spPr>
          <a:xfrm>
            <a:off x="804672" y="2788920"/>
            <a:ext cx="822960" cy="822960"/>
          </a:xfrm>
          <a:prstGeom prst="rect">
            <a:avLst/>
          </a:prstGeom>
          <a:noFill/>
          <a:ln/>
        </p:spPr>
        <p:txBody>
          <a:bodyPr wrap="square" lIns="0" tIns="0" rIns="0" bIns="0" rtlCol="0" anchor="ctr"/>
          <a:lstStyle/>
          <a:p>
            <a:pPr algn="ctr" indent="0" marL="0">
              <a:buNone/>
            </a:pPr>
            <a:r>
              <a:rPr lang="en-US" sz="3000" b="1" dirty="0">
                <a:solidFill>
                  <a:srgbClr val="C9962C"/>
                </a:solidFill>
                <a:latin typeface="Calibri" pitchFamily="34" charset="0"/>
                <a:ea typeface="Calibri" pitchFamily="34" charset="-122"/>
                <a:cs typeface="Calibri" pitchFamily="34" charset="-120"/>
              </a:rPr>
              <a:t>G</a:t>
            </a:r>
            <a:endParaRPr lang="en-US" sz="3000" dirty="0"/>
          </a:p>
        </p:txBody>
      </p:sp>
      <p:sp>
        <p:nvSpPr>
          <p:cNvPr id="5" name="Text 3"/>
          <p:cNvSpPr/>
          <p:nvPr/>
        </p:nvSpPr>
        <p:spPr>
          <a:xfrm>
            <a:off x="1828800" y="2880360"/>
            <a:ext cx="8686800" cy="685800"/>
          </a:xfrm>
          <a:prstGeom prst="rect">
            <a:avLst/>
          </a:prstGeom>
          <a:noFill/>
          <a:ln/>
        </p:spPr>
        <p:txBody>
          <a:bodyPr wrap="square" lIns="0" tIns="0" rIns="0" bIns="0" rtlCol="0" anchor="ctr"/>
          <a:lstStyle/>
          <a:p>
            <a:pPr indent="0" marL="0">
              <a:buNone/>
            </a:pPr>
            <a:r>
              <a:rPr lang="en-US" sz="3000" b="1" dirty="0">
                <a:solidFill>
                  <a:srgbClr val="1B2A4A"/>
                </a:solidFill>
                <a:latin typeface="Calibri" pitchFamily="34" charset="0"/>
                <a:ea typeface="Calibri" pitchFamily="34" charset="-122"/>
                <a:cs typeface="Calibri" pitchFamily="34" charset="-120"/>
              </a:rPr>
              <a:t>GTM</a:t>
            </a:r>
            <a:endParaRPr lang="en-US" sz="3000" dirty="0"/>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name="Slide 64">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502920" y="292608"/>
            <a:ext cx="8229600" cy="292608"/>
          </a:xfrm>
          <a:prstGeom prst="rect">
            <a:avLst/>
          </a:prstGeom>
          <a:noFill/>
          <a:ln/>
        </p:spPr>
        <p:txBody>
          <a:bodyPr wrap="square" lIns="0" tIns="0" rIns="0" bIns="0" rtlCol="0" anchor="ctr"/>
          <a:lstStyle/>
          <a:p>
            <a:pPr indent="0" marL="0">
              <a:buNone/>
            </a:pPr>
            <a:r>
              <a:rPr lang="en-US" sz="1150" b="1" spc="150" kern="0" dirty="0">
                <a:solidFill>
                  <a:srgbClr val="C9962C"/>
                </a:solidFill>
                <a:latin typeface="Calibri" pitchFamily="34" charset="0"/>
                <a:ea typeface="Calibri" pitchFamily="34" charset="-122"/>
                <a:cs typeface="Calibri" pitchFamily="34" charset="-120"/>
              </a:rPr>
              <a:t>CROWN RECORDS MANAGEMENT</a:t>
            </a:r>
            <a:endParaRPr lang="en-US" sz="1150" dirty="0"/>
          </a:p>
        </p:txBody>
      </p:sp>
      <p:sp>
        <p:nvSpPr>
          <p:cNvPr id="3" name="Text 1"/>
          <p:cNvSpPr/>
          <p:nvPr/>
        </p:nvSpPr>
        <p:spPr>
          <a:xfrm>
            <a:off x="502920" y="585216"/>
            <a:ext cx="10515600" cy="530352"/>
          </a:xfrm>
          <a:prstGeom prst="rect">
            <a:avLst/>
          </a:prstGeom>
          <a:noFill/>
          <a:ln/>
        </p:spPr>
        <p:txBody>
          <a:bodyPr wrap="square" lIns="0" tIns="0" rIns="0" bIns="0" rtlCol="0" anchor="ctr"/>
          <a:lstStyle/>
          <a:p>
            <a:pPr indent="0" marL="0">
              <a:buNone/>
            </a:pPr>
            <a:r>
              <a:rPr lang="en-US" sz="2400" b="1" dirty="0">
                <a:solidFill>
                  <a:srgbClr val="1B2A4A"/>
                </a:solidFill>
                <a:latin typeface="Calibri" pitchFamily="34" charset="0"/>
                <a:ea typeface="Calibri" pitchFamily="34" charset="-122"/>
                <a:cs typeface="Calibri" pitchFamily="34" charset="-120"/>
              </a:rPr>
              <a:t>GTM (Go-to-Market) Crown RMS</a:t>
            </a:r>
            <a:endParaRPr lang="en-US" sz="2400" dirty="0"/>
          </a:p>
        </p:txBody>
      </p:sp>
      <p:sp>
        <p:nvSpPr>
          <p:cNvPr id="4" name="Shape 2"/>
          <p:cNvSpPr/>
          <p:nvPr/>
        </p:nvSpPr>
        <p:spPr>
          <a:xfrm>
            <a:off x="502920" y="1234440"/>
            <a:ext cx="5490972" cy="1417320"/>
          </a:xfrm>
          <a:prstGeom prst="roundRect">
            <a:avLst>
              <a:gd name="adj" fmla="val 3871"/>
            </a:avLst>
          </a:prstGeom>
          <a:solidFill>
            <a:srgbClr val="EAF0F8"/>
          </a:solidFill>
          <a:ln/>
        </p:spPr>
      </p:sp>
      <p:sp>
        <p:nvSpPr>
          <p:cNvPr id="5" name="Shape 3"/>
          <p:cNvSpPr/>
          <p:nvPr/>
        </p:nvSpPr>
        <p:spPr>
          <a:xfrm>
            <a:off x="649224" y="1380744"/>
            <a:ext cx="310896" cy="310896"/>
          </a:xfrm>
          <a:prstGeom prst="ellipse">
            <a:avLst/>
          </a:prstGeom>
          <a:solidFill>
            <a:srgbClr val="1B2A4A"/>
          </a:solidFill>
          <a:ln/>
        </p:spPr>
      </p:sp>
      <p:sp>
        <p:nvSpPr>
          <p:cNvPr id="6" name="Text 4"/>
          <p:cNvSpPr/>
          <p:nvPr/>
        </p:nvSpPr>
        <p:spPr>
          <a:xfrm>
            <a:off x="649224" y="1380744"/>
            <a:ext cx="310896" cy="310896"/>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1</a:t>
            </a:r>
            <a:endParaRPr lang="en-US" sz="1100" dirty="0"/>
          </a:p>
        </p:txBody>
      </p:sp>
      <p:sp>
        <p:nvSpPr>
          <p:cNvPr id="7" name="Text 5"/>
          <p:cNvSpPr/>
          <p:nvPr/>
        </p:nvSpPr>
        <p:spPr>
          <a:xfrm>
            <a:off x="1051560" y="1353312"/>
            <a:ext cx="4777740" cy="347472"/>
          </a:xfrm>
          <a:prstGeom prst="rect">
            <a:avLst/>
          </a:prstGeom>
          <a:noFill/>
          <a:ln/>
        </p:spPr>
        <p:txBody>
          <a:bodyPr wrap="square" lIns="0" tIns="0" rIns="0" bIns="0" rtlCol="0" anchor="t"/>
          <a:lstStyle/>
          <a:p>
            <a:pPr indent="0" marL="0">
              <a:buNone/>
            </a:pPr>
            <a:r>
              <a:rPr lang="en-US" sz="1100" b="1" dirty="0">
                <a:solidFill>
                  <a:srgbClr val="1B2A4A"/>
                </a:solidFill>
                <a:latin typeface="Calibri" pitchFamily="34" charset="0"/>
                <a:ea typeface="Calibri" pitchFamily="34" charset="-122"/>
                <a:cs typeface="Calibri" pitchFamily="34" charset="-120"/>
              </a:rPr>
              <a:t>Sales-Led / Direct Enterprise Sales</a:t>
            </a:r>
            <a:endParaRPr lang="en-US" sz="1100" dirty="0"/>
          </a:p>
        </p:txBody>
      </p:sp>
      <p:sp>
        <p:nvSpPr>
          <p:cNvPr id="8" name="Text 6"/>
          <p:cNvSpPr/>
          <p:nvPr/>
        </p:nvSpPr>
        <p:spPr>
          <a:xfrm>
            <a:off x="667512" y="1746504"/>
            <a:ext cx="5161788" cy="795528"/>
          </a:xfrm>
          <a:prstGeom prst="rect">
            <a:avLst/>
          </a:prstGeom>
          <a:noFill/>
          <a:ln/>
        </p:spPr>
        <p:txBody>
          <a:bodyPr wrap="square" lIns="0" tIns="0" rIns="0" bIns="0" rtlCol="0" anchor="t"/>
          <a:lstStyle/>
          <a:p>
            <a:pPr indent="0" marL="0">
              <a:lnSpc>
                <a:spcPct val="105000"/>
              </a:lnSpc>
              <a:buNone/>
            </a:pPr>
            <a:r>
              <a:rPr lang="en-US" sz="980" dirty="0">
                <a:solidFill>
                  <a:srgbClr val="3A4152"/>
                </a:solidFill>
                <a:latin typeface="Calibri" pitchFamily="34" charset="0"/>
                <a:ea typeface="Calibri" pitchFamily="34" charset="-122"/>
                <a:cs typeface="Calibri" pitchFamily="34" charset="-120"/>
              </a:rPr>
              <a:t>Tim penjualan B2B langsung menarget enterprise besar di industri regulated (finance, legal, healthcare, government) Pendekatan consultative selling: Crown memposisikan diri sebagai information management consultant, bukan sekedar vendor storage Kontrak jangka panjang (multi-year) sebagai fondasi hubungan klien</a:t>
            </a:r>
            <a:endParaRPr lang="en-US" sz="980" dirty="0"/>
          </a:p>
        </p:txBody>
      </p:sp>
      <p:sp>
        <p:nvSpPr>
          <p:cNvPr id="9" name="Shape 7"/>
          <p:cNvSpPr/>
          <p:nvPr/>
        </p:nvSpPr>
        <p:spPr>
          <a:xfrm>
            <a:off x="6195060" y="1234440"/>
            <a:ext cx="5490972" cy="1417320"/>
          </a:xfrm>
          <a:prstGeom prst="roundRect">
            <a:avLst>
              <a:gd name="adj" fmla="val 3871"/>
            </a:avLst>
          </a:prstGeom>
          <a:solidFill>
            <a:srgbClr val="EAF0F8"/>
          </a:solidFill>
          <a:ln/>
        </p:spPr>
      </p:sp>
      <p:sp>
        <p:nvSpPr>
          <p:cNvPr id="10" name="Shape 8"/>
          <p:cNvSpPr/>
          <p:nvPr/>
        </p:nvSpPr>
        <p:spPr>
          <a:xfrm>
            <a:off x="6341364" y="1380744"/>
            <a:ext cx="310896" cy="310896"/>
          </a:xfrm>
          <a:prstGeom prst="ellipse">
            <a:avLst/>
          </a:prstGeom>
          <a:solidFill>
            <a:srgbClr val="1B2A4A"/>
          </a:solidFill>
          <a:ln/>
        </p:spPr>
      </p:sp>
      <p:sp>
        <p:nvSpPr>
          <p:cNvPr id="11" name="Text 9"/>
          <p:cNvSpPr/>
          <p:nvPr/>
        </p:nvSpPr>
        <p:spPr>
          <a:xfrm>
            <a:off x="6341364" y="1380744"/>
            <a:ext cx="310896" cy="310896"/>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2</a:t>
            </a:r>
            <a:endParaRPr lang="en-US" sz="1100" dirty="0"/>
          </a:p>
        </p:txBody>
      </p:sp>
      <p:sp>
        <p:nvSpPr>
          <p:cNvPr id="12" name="Text 10"/>
          <p:cNvSpPr/>
          <p:nvPr/>
        </p:nvSpPr>
        <p:spPr>
          <a:xfrm>
            <a:off x="6743700" y="1353312"/>
            <a:ext cx="4777740" cy="347472"/>
          </a:xfrm>
          <a:prstGeom prst="rect">
            <a:avLst/>
          </a:prstGeom>
          <a:noFill/>
          <a:ln/>
        </p:spPr>
        <p:txBody>
          <a:bodyPr wrap="square" lIns="0" tIns="0" rIns="0" bIns="0" rtlCol="0" anchor="t"/>
          <a:lstStyle/>
          <a:p>
            <a:pPr indent="0" marL="0">
              <a:buNone/>
            </a:pPr>
            <a:r>
              <a:rPr lang="en-US" sz="1100" b="1" dirty="0">
                <a:solidFill>
                  <a:srgbClr val="1B2A4A"/>
                </a:solidFill>
                <a:latin typeface="Calibri" pitchFamily="34" charset="0"/>
                <a:ea typeface="Calibri" pitchFamily="34" charset="-122"/>
                <a:cs typeface="Calibri" pitchFamily="34" charset="-120"/>
              </a:rPr>
              <a:t>Positioning: "Compliance &amp; Simplicity"</a:t>
            </a:r>
            <a:endParaRPr lang="en-US" sz="1100" dirty="0"/>
          </a:p>
        </p:txBody>
      </p:sp>
      <p:sp>
        <p:nvSpPr>
          <p:cNvPr id="13" name="Text 11"/>
          <p:cNvSpPr/>
          <p:nvPr/>
        </p:nvSpPr>
        <p:spPr>
          <a:xfrm>
            <a:off x="6359652" y="1746504"/>
            <a:ext cx="5161788" cy="795528"/>
          </a:xfrm>
          <a:prstGeom prst="rect">
            <a:avLst/>
          </a:prstGeom>
          <a:noFill/>
          <a:ln/>
        </p:spPr>
        <p:txBody>
          <a:bodyPr wrap="square" lIns="0" tIns="0" rIns="0" bIns="0" rtlCol="0" anchor="t"/>
          <a:lstStyle/>
          <a:p>
            <a:pPr indent="0" marL="0">
              <a:lnSpc>
                <a:spcPct val="105000"/>
              </a:lnSpc>
              <a:buNone/>
            </a:pPr>
            <a:r>
              <a:rPr lang="en-US" sz="980" dirty="0">
                <a:solidFill>
                  <a:srgbClr val="3A4152"/>
                </a:solidFill>
                <a:latin typeface="Calibri" pitchFamily="34" charset="0"/>
                <a:ea typeface="Calibri" pitchFamily="34" charset="-122"/>
                <a:cs typeface="Calibri" pitchFamily="34" charset="-120"/>
              </a:rPr>
              <a:t>Value proposition utama: menyederhanakan kompleksitas pengelolaan informasi sekaligus memastikan compliance regulasi Tagline: "Work Uncomplicated" - menonjolkan kemudahan vs. pesaing yang lebih teknis Sebagai perusahaan private: tidak ada tekanan shareholder, lebih fleksibel dalam customisasi solusi klien</a:t>
            </a:r>
            <a:endParaRPr lang="en-US" sz="980" dirty="0"/>
          </a:p>
        </p:txBody>
      </p:sp>
      <p:sp>
        <p:nvSpPr>
          <p:cNvPr id="14" name="Shape 12"/>
          <p:cNvSpPr/>
          <p:nvPr/>
        </p:nvSpPr>
        <p:spPr>
          <a:xfrm>
            <a:off x="502920" y="2816352"/>
            <a:ext cx="5490972" cy="1417320"/>
          </a:xfrm>
          <a:prstGeom prst="roundRect">
            <a:avLst>
              <a:gd name="adj" fmla="val 3871"/>
            </a:avLst>
          </a:prstGeom>
          <a:solidFill>
            <a:srgbClr val="EAF0F8"/>
          </a:solidFill>
          <a:ln/>
        </p:spPr>
      </p:sp>
      <p:sp>
        <p:nvSpPr>
          <p:cNvPr id="15" name="Shape 13"/>
          <p:cNvSpPr/>
          <p:nvPr/>
        </p:nvSpPr>
        <p:spPr>
          <a:xfrm>
            <a:off x="649224" y="2962656"/>
            <a:ext cx="310896" cy="310896"/>
          </a:xfrm>
          <a:prstGeom prst="ellipse">
            <a:avLst/>
          </a:prstGeom>
          <a:solidFill>
            <a:srgbClr val="1B2A4A"/>
          </a:solidFill>
          <a:ln/>
        </p:spPr>
      </p:sp>
      <p:sp>
        <p:nvSpPr>
          <p:cNvPr id="16" name="Text 14"/>
          <p:cNvSpPr/>
          <p:nvPr/>
        </p:nvSpPr>
        <p:spPr>
          <a:xfrm>
            <a:off x="649224" y="2962656"/>
            <a:ext cx="310896" cy="310896"/>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3</a:t>
            </a:r>
            <a:endParaRPr lang="en-US" sz="1100" dirty="0"/>
          </a:p>
        </p:txBody>
      </p:sp>
      <p:sp>
        <p:nvSpPr>
          <p:cNvPr id="17" name="Text 15"/>
          <p:cNvSpPr/>
          <p:nvPr/>
        </p:nvSpPr>
        <p:spPr>
          <a:xfrm>
            <a:off x="1051560" y="2935224"/>
            <a:ext cx="4777740" cy="347472"/>
          </a:xfrm>
          <a:prstGeom prst="rect">
            <a:avLst/>
          </a:prstGeom>
          <a:noFill/>
          <a:ln/>
        </p:spPr>
        <p:txBody>
          <a:bodyPr wrap="square" lIns="0" tIns="0" rIns="0" bIns="0" rtlCol="0" anchor="t"/>
          <a:lstStyle/>
          <a:p>
            <a:pPr indent="0" marL="0">
              <a:buNone/>
            </a:pPr>
            <a:r>
              <a:rPr lang="en-US" sz="1100" b="1" dirty="0">
                <a:solidFill>
                  <a:srgbClr val="1B2A4A"/>
                </a:solidFill>
                <a:latin typeface="Calibri" pitchFamily="34" charset="0"/>
                <a:ea typeface="Calibri" pitchFamily="34" charset="-122"/>
                <a:cs typeface="Calibri" pitchFamily="34" charset="-120"/>
              </a:rPr>
              <a:t>Geographic Expansion via Crown Worldwide Group</a:t>
            </a:r>
            <a:endParaRPr lang="en-US" sz="1100" dirty="0"/>
          </a:p>
        </p:txBody>
      </p:sp>
      <p:sp>
        <p:nvSpPr>
          <p:cNvPr id="18" name="Text 16"/>
          <p:cNvSpPr/>
          <p:nvPr/>
        </p:nvSpPr>
        <p:spPr>
          <a:xfrm>
            <a:off x="667512" y="3328416"/>
            <a:ext cx="5161788" cy="795528"/>
          </a:xfrm>
          <a:prstGeom prst="rect">
            <a:avLst/>
          </a:prstGeom>
          <a:noFill/>
          <a:ln/>
        </p:spPr>
        <p:txBody>
          <a:bodyPr wrap="square" lIns="0" tIns="0" rIns="0" bIns="0" rtlCol="0" anchor="t"/>
          <a:lstStyle/>
          <a:p>
            <a:pPr indent="0" marL="0">
              <a:lnSpc>
                <a:spcPct val="105000"/>
              </a:lnSpc>
              <a:buNone/>
            </a:pPr>
            <a:r>
              <a:rPr lang="en-US" sz="980" dirty="0">
                <a:solidFill>
                  <a:srgbClr val="3A4152"/>
                </a:solidFill>
                <a:latin typeface="Calibri" pitchFamily="34" charset="0"/>
                <a:ea typeface="Calibri" pitchFamily="34" charset="-122"/>
                <a:cs typeface="Calibri" pitchFamily="34" charset="-120"/>
              </a:rPr>
              <a:t>Memanfaatkan infrastruktur Crown Worldwide Group (relokasi, logistik) untuk cross-sell layanan RMS ke klien existing Ekspansi ke 50+ negara melalui jaringan lokal yang sudah ada, bukan greenfield build</a:t>
            </a:r>
            <a:endParaRPr lang="en-US" sz="980" dirty="0"/>
          </a:p>
        </p:txBody>
      </p:sp>
      <p:sp>
        <p:nvSpPr>
          <p:cNvPr id="19" name="Shape 17"/>
          <p:cNvSpPr/>
          <p:nvPr/>
        </p:nvSpPr>
        <p:spPr>
          <a:xfrm>
            <a:off x="6195060" y="2816352"/>
            <a:ext cx="5490972" cy="1417320"/>
          </a:xfrm>
          <a:prstGeom prst="roundRect">
            <a:avLst>
              <a:gd name="adj" fmla="val 3871"/>
            </a:avLst>
          </a:prstGeom>
          <a:solidFill>
            <a:srgbClr val="EAF0F8"/>
          </a:solidFill>
          <a:ln/>
        </p:spPr>
      </p:sp>
      <p:sp>
        <p:nvSpPr>
          <p:cNvPr id="20" name="Shape 18"/>
          <p:cNvSpPr/>
          <p:nvPr/>
        </p:nvSpPr>
        <p:spPr>
          <a:xfrm>
            <a:off x="6341364" y="2962656"/>
            <a:ext cx="310896" cy="310896"/>
          </a:xfrm>
          <a:prstGeom prst="ellipse">
            <a:avLst/>
          </a:prstGeom>
          <a:solidFill>
            <a:srgbClr val="1B2A4A"/>
          </a:solidFill>
          <a:ln/>
        </p:spPr>
      </p:sp>
      <p:sp>
        <p:nvSpPr>
          <p:cNvPr id="21" name="Text 19"/>
          <p:cNvSpPr/>
          <p:nvPr/>
        </p:nvSpPr>
        <p:spPr>
          <a:xfrm>
            <a:off x="6341364" y="2962656"/>
            <a:ext cx="310896" cy="310896"/>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4</a:t>
            </a:r>
            <a:endParaRPr lang="en-US" sz="1100" dirty="0"/>
          </a:p>
        </p:txBody>
      </p:sp>
      <p:sp>
        <p:nvSpPr>
          <p:cNvPr id="22" name="Text 20"/>
          <p:cNvSpPr/>
          <p:nvPr/>
        </p:nvSpPr>
        <p:spPr>
          <a:xfrm>
            <a:off x="6743700" y="2935224"/>
            <a:ext cx="4777740" cy="347472"/>
          </a:xfrm>
          <a:prstGeom prst="rect">
            <a:avLst/>
          </a:prstGeom>
          <a:noFill/>
          <a:ln/>
        </p:spPr>
        <p:txBody>
          <a:bodyPr wrap="square" lIns="0" tIns="0" rIns="0" bIns="0" rtlCol="0" anchor="t"/>
          <a:lstStyle/>
          <a:p>
            <a:pPr indent="0" marL="0">
              <a:buNone/>
            </a:pPr>
            <a:r>
              <a:rPr lang="en-US" sz="1100" b="1" dirty="0">
                <a:solidFill>
                  <a:srgbClr val="1B2A4A"/>
                </a:solidFill>
                <a:latin typeface="Calibri" pitchFamily="34" charset="0"/>
                <a:ea typeface="Calibri" pitchFamily="34" charset="-122"/>
                <a:cs typeface="Calibri" pitchFamily="34" charset="-120"/>
              </a:rPr>
              <a:t>Technology Partnership Strategy</a:t>
            </a:r>
            <a:endParaRPr lang="en-US" sz="1100" dirty="0"/>
          </a:p>
        </p:txBody>
      </p:sp>
      <p:sp>
        <p:nvSpPr>
          <p:cNvPr id="23" name="Text 21"/>
          <p:cNvSpPr/>
          <p:nvPr/>
        </p:nvSpPr>
        <p:spPr>
          <a:xfrm>
            <a:off x="6359652" y="3328416"/>
            <a:ext cx="5161788" cy="795528"/>
          </a:xfrm>
          <a:prstGeom prst="rect">
            <a:avLst/>
          </a:prstGeom>
          <a:noFill/>
          <a:ln/>
        </p:spPr>
        <p:txBody>
          <a:bodyPr wrap="square" lIns="0" tIns="0" rIns="0" bIns="0" rtlCol="0" anchor="t"/>
          <a:lstStyle/>
          <a:p>
            <a:pPr indent="0" marL="0">
              <a:lnSpc>
                <a:spcPct val="105000"/>
              </a:lnSpc>
              <a:buNone/>
            </a:pPr>
            <a:r>
              <a:rPr lang="en-US" sz="980" dirty="0">
                <a:solidFill>
                  <a:srgbClr val="3A4152"/>
                </a:solidFill>
                <a:latin typeface="Calibri" pitchFamily="34" charset="0"/>
                <a:ea typeface="Calibri" pitchFamily="34" charset="-122"/>
                <a:cs typeface="Calibri" pitchFamily="34" charset="-120"/>
              </a:rPr>
              <a:t>Knowledgeone Corporation: global ECM partnership untuk memperkuat kemampuan digital (RecFind 6, RF6Cloud) Preservica: partnership digital preservation untuk long-term electronic records Pendekatan: akuisisi kapabilitas teknologi melalui partner daripada bangun in-house</a:t>
            </a:r>
            <a:endParaRPr lang="en-US" sz="980" dirty="0"/>
          </a:p>
        </p:txBody>
      </p:sp>
      <p:sp>
        <p:nvSpPr>
          <p:cNvPr id="24" name="Shape 22"/>
          <p:cNvSpPr/>
          <p:nvPr/>
        </p:nvSpPr>
        <p:spPr>
          <a:xfrm>
            <a:off x="502920" y="4398264"/>
            <a:ext cx="5490972" cy="1417320"/>
          </a:xfrm>
          <a:prstGeom prst="roundRect">
            <a:avLst>
              <a:gd name="adj" fmla="val 3871"/>
            </a:avLst>
          </a:prstGeom>
          <a:solidFill>
            <a:srgbClr val="EAF0F8"/>
          </a:solidFill>
          <a:ln/>
        </p:spPr>
      </p:sp>
      <p:sp>
        <p:nvSpPr>
          <p:cNvPr id="25" name="Shape 23"/>
          <p:cNvSpPr/>
          <p:nvPr/>
        </p:nvSpPr>
        <p:spPr>
          <a:xfrm>
            <a:off x="649224" y="4544568"/>
            <a:ext cx="310896" cy="310896"/>
          </a:xfrm>
          <a:prstGeom prst="ellipse">
            <a:avLst/>
          </a:prstGeom>
          <a:solidFill>
            <a:srgbClr val="1B2A4A"/>
          </a:solidFill>
          <a:ln/>
        </p:spPr>
      </p:sp>
      <p:sp>
        <p:nvSpPr>
          <p:cNvPr id="26" name="Text 24"/>
          <p:cNvSpPr/>
          <p:nvPr/>
        </p:nvSpPr>
        <p:spPr>
          <a:xfrm>
            <a:off x="649224" y="4544568"/>
            <a:ext cx="310896" cy="310896"/>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5</a:t>
            </a:r>
            <a:endParaRPr lang="en-US" sz="1100" dirty="0"/>
          </a:p>
        </p:txBody>
      </p:sp>
      <p:sp>
        <p:nvSpPr>
          <p:cNvPr id="27" name="Text 25"/>
          <p:cNvSpPr/>
          <p:nvPr/>
        </p:nvSpPr>
        <p:spPr>
          <a:xfrm>
            <a:off x="1051560" y="4517136"/>
            <a:ext cx="4777740" cy="347472"/>
          </a:xfrm>
          <a:prstGeom prst="rect">
            <a:avLst/>
          </a:prstGeom>
          <a:noFill/>
          <a:ln/>
        </p:spPr>
        <p:txBody>
          <a:bodyPr wrap="square" lIns="0" tIns="0" rIns="0" bIns="0" rtlCol="0" anchor="t"/>
          <a:lstStyle/>
          <a:p>
            <a:pPr indent="0" marL="0">
              <a:buNone/>
            </a:pPr>
            <a:r>
              <a:rPr lang="en-US" sz="1100" b="1" dirty="0">
                <a:solidFill>
                  <a:srgbClr val="1B2A4A"/>
                </a:solidFill>
                <a:latin typeface="Calibri" pitchFamily="34" charset="0"/>
                <a:ea typeface="Calibri" pitchFamily="34" charset="-122"/>
                <a:cs typeface="Calibri" pitchFamily="34" charset="-120"/>
              </a:rPr>
              <a:t>Digital Marketing &amp; Content</a:t>
            </a:r>
            <a:endParaRPr lang="en-US" sz="1100" dirty="0"/>
          </a:p>
        </p:txBody>
      </p:sp>
      <p:sp>
        <p:nvSpPr>
          <p:cNvPr id="28" name="Text 26"/>
          <p:cNvSpPr/>
          <p:nvPr/>
        </p:nvSpPr>
        <p:spPr>
          <a:xfrm>
            <a:off x="667512" y="4910328"/>
            <a:ext cx="5161788" cy="795528"/>
          </a:xfrm>
          <a:prstGeom prst="rect">
            <a:avLst/>
          </a:prstGeom>
          <a:noFill/>
          <a:ln/>
        </p:spPr>
        <p:txBody>
          <a:bodyPr wrap="square" lIns="0" tIns="0" rIns="0" bIns="0" rtlCol="0" anchor="t"/>
          <a:lstStyle/>
          <a:p>
            <a:pPr indent="0" marL="0">
              <a:lnSpc>
                <a:spcPct val="105000"/>
              </a:lnSpc>
              <a:buNone/>
            </a:pPr>
            <a:r>
              <a:rPr lang="en-US" sz="980" dirty="0">
                <a:solidFill>
                  <a:srgbClr val="3A4152"/>
                </a:solidFill>
                <a:latin typeface="Calibri" pitchFamily="34" charset="0"/>
                <a:ea typeface="Calibri" pitchFamily="34" charset="-122"/>
                <a:cs typeface="Calibri" pitchFamily="34" charset="-120"/>
              </a:rPr>
              <a:t>Website multi-bahasa (20+ bahasa) + landing page per industri untuk SEO dan lead generation Case studies dan insights blog sebagai content marketing untuk membangun thought leadership Active di LinkedIn dan Twitter (@CrownRMS) untuk engagement profesional</a:t>
            </a:r>
            <a:endParaRPr lang="en-US" sz="980" dirty="0"/>
          </a:p>
        </p:txBody>
      </p:sp>
      <p:sp>
        <p:nvSpPr>
          <p:cNvPr id="29" name="Shape 27"/>
          <p:cNvSpPr/>
          <p:nvPr/>
        </p:nvSpPr>
        <p:spPr>
          <a:xfrm>
            <a:off x="6195060" y="4398264"/>
            <a:ext cx="5490972" cy="1417320"/>
          </a:xfrm>
          <a:prstGeom prst="roundRect">
            <a:avLst>
              <a:gd name="adj" fmla="val 3871"/>
            </a:avLst>
          </a:prstGeom>
          <a:solidFill>
            <a:srgbClr val="EAF0F8"/>
          </a:solidFill>
          <a:ln/>
        </p:spPr>
      </p:sp>
      <p:sp>
        <p:nvSpPr>
          <p:cNvPr id="30" name="Shape 28"/>
          <p:cNvSpPr/>
          <p:nvPr/>
        </p:nvSpPr>
        <p:spPr>
          <a:xfrm>
            <a:off x="6341364" y="4544568"/>
            <a:ext cx="310896" cy="310896"/>
          </a:xfrm>
          <a:prstGeom prst="ellipse">
            <a:avLst/>
          </a:prstGeom>
          <a:solidFill>
            <a:srgbClr val="1B2A4A"/>
          </a:solidFill>
          <a:ln/>
        </p:spPr>
      </p:sp>
      <p:sp>
        <p:nvSpPr>
          <p:cNvPr id="31" name="Text 29"/>
          <p:cNvSpPr/>
          <p:nvPr/>
        </p:nvSpPr>
        <p:spPr>
          <a:xfrm>
            <a:off x="6341364" y="4544568"/>
            <a:ext cx="310896" cy="310896"/>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6</a:t>
            </a:r>
            <a:endParaRPr lang="en-US" sz="1100" dirty="0"/>
          </a:p>
        </p:txBody>
      </p:sp>
      <p:sp>
        <p:nvSpPr>
          <p:cNvPr id="32" name="Text 30"/>
          <p:cNvSpPr/>
          <p:nvPr/>
        </p:nvSpPr>
        <p:spPr>
          <a:xfrm>
            <a:off x="6743700" y="4517136"/>
            <a:ext cx="4777740" cy="347472"/>
          </a:xfrm>
          <a:prstGeom prst="rect">
            <a:avLst/>
          </a:prstGeom>
          <a:noFill/>
          <a:ln/>
        </p:spPr>
        <p:txBody>
          <a:bodyPr wrap="square" lIns="0" tIns="0" rIns="0" bIns="0" rtlCol="0" anchor="t"/>
          <a:lstStyle/>
          <a:p>
            <a:pPr indent="0" marL="0">
              <a:buNone/>
            </a:pPr>
            <a:r>
              <a:rPr lang="en-US" sz="1100" b="1" dirty="0">
                <a:solidFill>
                  <a:srgbClr val="1B2A4A"/>
                </a:solidFill>
                <a:latin typeface="Calibri" pitchFamily="34" charset="0"/>
                <a:ea typeface="Calibri" pitchFamily="34" charset="-122"/>
                <a:cs typeface="Calibri" pitchFamily="34" charset="-120"/>
              </a:rPr>
              <a:t>Sustainability sebagai Differentiator</a:t>
            </a:r>
            <a:endParaRPr lang="en-US" sz="1100" dirty="0"/>
          </a:p>
        </p:txBody>
      </p:sp>
      <p:sp>
        <p:nvSpPr>
          <p:cNvPr id="33" name="Text 31"/>
          <p:cNvSpPr/>
          <p:nvPr/>
        </p:nvSpPr>
        <p:spPr>
          <a:xfrm>
            <a:off x="6359652" y="4910328"/>
            <a:ext cx="5161788" cy="795528"/>
          </a:xfrm>
          <a:prstGeom prst="rect">
            <a:avLst/>
          </a:prstGeom>
          <a:noFill/>
          <a:ln/>
        </p:spPr>
        <p:txBody>
          <a:bodyPr wrap="square" lIns="0" tIns="0" rIns="0" bIns="0" rtlCol="0" anchor="t"/>
          <a:lstStyle/>
          <a:p>
            <a:pPr indent="0" marL="0">
              <a:lnSpc>
                <a:spcPct val="105000"/>
              </a:lnSpc>
              <a:buNone/>
            </a:pPr>
            <a:r>
              <a:rPr lang="en-US" sz="980" dirty="0">
                <a:solidFill>
                  <a:srgbClr val="3A4152"/>
                </a:solidFill>
                <a:latin typeface="Calibri" pitchFamily="34" charset="0"/>
                <a:ea typeface="Calibri" pitchFamily="34" charset="-122"/>
                <a:cs typeface="Calibri" pitchFamily="34" charset="-120"/>
              </a:rPr>
              <a:t>Program carbon-neutral, kendaraan listrik, fasilitas bertenaga terbarukan sebagai selling point ESG Menarik perusahaan dengan target ESG yang butuh vendor selaras nilai sustainability Sumber https://leadiq.com/c/crown-information-management/5a1d95f62300005300849242 https://www.crownworldwide.com/articles/crown-records-management-announce-partnership-with-knowledgeone https://www.crownrms.com/us/about-us/</a:t>
            </a:r>
            <a:endParaRPr lang="en-US" sz="980" dirty="0"/>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name="Slide 65">
    <p:bg>
      <p:bgPr>
        <a:solidFill>
          <a:srgbClr val="1B2A4A"/>
        </a:solidFill>
      </p:bgPr>
    </p:bg>
    <p:spTree>
      <p:nvGrpSpPr>
        <p:cNvPr id="1" name=""/>
        <p:cNvGrpSpPr/>
        <p:nvPr/>
      </p:nvGrpSpPr>
      <p:grpSpPr>
        <a:xfrm>
          <a:off x="0" y="0"/>
          <a:ext cx="0" cy="0"/>
          <a:chOff x="0" y="0"/>
          <a:chExt cx="0" cy="0"/>
        </a:xfrm>
      </p:grpSpPr>
      <p:sp>
        <p:nvSpPr>
          <p:cNvPr id="2" name="Shape 0"/>
          <p:cNvSpPr/>
          <p:nvPr/>
        </p:nvSpPr>
        <p:spPr>
          <a:xfrm>
            <a:off x="9692640" y="-1463040"/>
            <a:ext cx="4114800" cy="4114800"/>
          </a:xfrm>
          <a:prstGeom prst="ellipse">
            <a:avLst/>
          </a:prstGeom>
          <a:solidFill>
            <a:srgbClr val="121D33"/>
          </a:solidFill>
          <a:ln/>
        </p:spPr>
      </p:sp>
      <p:sp>
        <p:nvSpPr>
          <p:cNvPr id="3" name="Shape 1"/>
          <p:cNvSpPr/>
          <p:nvPr/>
        </p:nvSpPr>
        <p:spPr>
          <a:xfrm>
            <a:off x="-1280160" y="5120640"/>
            <a:ext cx="3108960" cy="3108960"/>
          </a:xfrm>
          <a:prstGeom prst="ellipse">
            <a:avLst/>
          </a:prstGeom>
          <a:solidFill>
            <a:srgbClr val="C9962C">
              <a:alpha val="12000"/>
            </a:srgbClr>
          </a:solidFill>
          <a:ln/>
        </p:spPr>
      </p:sp>
      <p:sp>
        <p:nvSpPr>
          <p:cNvPr id="4" name="Text 2"/>
          <p:cNvSpPr/>
          <p:nvPr/>
        </p:nvSpPr>
        <p:spPr>
          <a:xfrm>
            <a:off x="822960" y="2331720"/>
            <a:ext cx="8229600" cy="365760"/>
          </a:xfrm>
          <a:prstGeom prst="rect">
            <a:avLst/>
          </a:prstGeom>
          <a:noFill/>
          <a:ln/>
        </p:spPr>
        <p:txBody>
          <a:bodyPr wrap="square" lIns="0" tIns="0" rIns="0" bIns="0" rtlCol="0" anchor="ctr"/>
          <a:lstStyle/>
          <a:p>
            <a:pPr indent="0" marL="0">
              <a:buNone/>
            </a:pPr>
            <a:r>
              <a:rPr lang="en-US" sz="1300" b="1" spc="200" kern="0" dirty="0">
                <a:solidFill>
                  <a:srgbClr val="C9962C"/>
                </a:solidFill>
                <a:latin typeface="Calibri" pitchFamily="34" charset="0"/>
                <a:ea typeface="Calibri" pitchFamily="34" charset="-122"/>
                <a:cs typeface="Calibri" pitchFamily="34" charset="-120"/>
              </a:rPr>
              <a:t>BAGIAN 04</a:t>
            </a:r>
            <a:endParaRPr lang="en-US" sz="1300" dirty="0"/>
          </a:p>
        </p:txBody>
      </p:sp>
      <p:sp>
        <p:nvSpPr>
          <p:cNvPr id="5" name="Text 3"/>
          <p:cNvSpPr/>
          <p:nvPr/>
        </p:nvSpPr>
        <p:spPr>
          <a:xfrm>
            <a:off x="822960" y="2697480"/>
            <a:ext cx="9601200" cy="1005840"/>
          </a:xfrm>
          <a:prstGeom prst="rect">
            <a:avLst/>
          </a:prstGeom>
          <a:noFill/>
          <a:ln/>
        </p:spPr>
        <p:txBody>
          <a:bodyPr wrap="square" lIns="0" tIns="0" rIns="0" bIns="0" rtlCol="0" anchor="ctr"/>
          <a:lstStyle/>
          <a:p>
            <a:pPr indent="0" marL="0">
              <a:buNone/>
            </a:pPr>
            <a:r>
              <a:rPr lang="en-US" sz="3600" b="1" dirty="0">
                <a:solidFill>
                  <a:srgbClr val="FFFFFF"/>
                </a:solidFill>
                <a:latin typeface="Calibri" pitchFamily="34" charset="0"/>
                <a:ea typeface="Calibri" pitchFamily="34" charset="-122"/>
                <a:cs typeface="Calibri" pitchFamily="34" charset="-120"/>
              </a:rPr>
              <a:t>SEKAWAN MEDIA</a:t>
            </a:r>
            <a:endParaRPr lang="en-US" sz="3600" dirty="0"/>
          </a:p>
        </p:txBody>
      </p:sp>
      <p:sp>
        <p:nvSpPr>
          <p:cNvPr id="6" name="Text 4"/>
          <p:cNvSpPr/>
          <p:nvPr/>
        </p:nvSpPr>
        <p:spPr>
          <a:xfrm>
            <a:off x="822960" y="3611880"/>
            <a:ext cx="8412480" cy="548640"/>
          </a:xfrm>
          <a:prstGeom prst="rect">
            <a:avLst/>
          </a:prstGeom>
          <a:noFill/>
          <a:ln/>
        </p:spPr>
        <p:txBody>
          <a:bodyPr wrap="square" lIns="0" tIns="0" rIns="0" bIns="0" rtlCol="0" anchor="ctr"/>
          <a:lstStyle/>
          <a:p>
            <a:pPr indent="0" marL="0">
              <a:buNone/>
            </a:pPr>
            <a:r>
              <a:rPr lang="en-US" sz="1400" dirty="0">
                <a:solidFill>
                  <a:srgbClr val="EAF0F8"/>
                </a:solidFill>
                <a:latin typeface="Calibri" pitchFamily="34" charset="0"/>
                <a:ea typeface="Calibri" pitchFamily="34" charset="-122"/>
                <a:cs typeface="Calibri" pitchFamily="34" charset="-120"/>
              </a:rPr>
              <a:t>Software house yang membangun aplikasi persuratan dan arsip custom per proyek</a:t>
            </a:r>
            <a:endParaRPr lang="en-US" sz="1400" dirty="0"/>
          </a:p>
        </p:txBody>
      </p:sp>
      <p:sp>
        <p:nvSpPr>
          <p:cNvPr id="7" name="Shape 5"/>
          <p:cNvSpPr/>
          <p:nvPr/>
        </p:nvSpPr>
        <p:spPr>
          <a:xfrm>
            <a:off x="822960" y="4297680"/>
            <a:ext cx="2834640" cy="411480"/>
          </a:xfrm>
          <a:prstGeom prst="roundRect">
            <a:avLst>
              <a:gd name="adj" fmla="val 48889"/>
            </a:avLst>
          </a:prstGeom>
          <a:solidFill>
            <a:srgbClr val="121D33"/>
          </a:solidFill>
          <a:ln w="12700">
            <a:solidFill>
              <a:srgbClr val="C9962C"/>
            </a:solidFill>
            <a:prstDash val="solid"/>
          </a:ln>
        </p:spPr>
      </p:sp>
      <p:sp>
        <p:nvSpPr>
          <p:cNvPr id="8" name="Text 6"/>
          <p:cNvSpPr/>
          <p:nvPr/>
        </p:nvSpPr>
        <p:spPr>
          <a:xfrm>
            <a:off x="822960" y="4297680"/>
            <a:ext cx="2834640" cy="411480"/>
          </a:xfrm>
          <a:prstGeom prst="rect">
            <a:avLst/>
          </a:prstGeom>
          <a:noFill/>
          <a:ln/>
        </p:spPr>
        <p:txBody>
          <a:bodyPr wrap="square" lIns="0" tIns="0" rIns="0" bIns="0" rtlCol="0" anchor="ctr"/>
          <a:lstStyle/>
          <a:p>
            <a:pPr algn="ctr" indent="0" marL="0">
              <a:buNone/>
            </a:pPr>
            <a:r>
              <a:rPr lang="en-US" sz="1150" dirty="0">
                <a:solidFill>
                  <a:srgbClr val="C9962C"/>
                </a:solidFill>
                <a:latin typeface="Calibri" pitchFamily="34" charset="0"/>
                <a:ea typeface="Calibri" pitchFamily="34" charset="-122"/>
                <a:cs typeface="Calibri" pitchFamily="34" charset="-120"/>
              </a:rPr>
              <a:t>www.sekawanmedia.co.id</a:t>
            </a:r>
            <a:endParaRPr lang="en-US" sz="1150" dirty="0"/>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name="Slide 66">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502920" y="320040"/>
            <a:ext cx="8229600" cy="320040"/>
          </a:xfrm>
          <a:prstGeom prst="rect">
            <a:avLst/>
          </a:prstGeom>
          <a:noFill/>
          <a:ln/>
        </p:spPr>
        <p:txBody>
          <a:bodyPr wrap="square" lIns="0" tIns="0" rIns="0" bIns="0" rtlCol="0" anchor="ctr"/>
          <a:lstStyle/>
          <a:p>
            <a:pPr indent="0" marL="0">
              <a:buNone/>
            </a:pPr>
            <a:r>
              <a:rPr lang="en-US" sz="1150" b="1" spc="150" kern="0" dirty="0">
                <a:solidFill>
                  <a:srgbClr val="C9962C"/>
                </a:solidFill>
                <a:latin typeface="Calibri" pitchFamily="34" charset="0"/>
                <a:ea typeface="Calibri" pitchFamily="34" charset="-122"/>
                <a:cs typeface="Calibri" pitchFamily="34" charset="-120"/>
              </a:rPr>
              <a:t>SEKAWAN MEDIA</a:t>
            </a:r>
            <a:endParaRPr lang="en-US" sz="1150" dirty="0"/>
          </a:p>
        </p:txBody>
      </p:sp>
      <p:sp>
        <p:nvSpPr>
          <p:cNvPr id="3" name="Text 1"/>
          <p:cNvSpPr/>
          <p:nvPr/>
        </p:nvSpPr>
        <p:spPr>
          <a:xfrm>
            <a:off x="502920" y="621792"/>
            <a:ext cx="10515600" cy="566928"/>
          </a:xfrm>
          <a:prstGeom prst="rect">
            <a:avLst/>
          </a:prstGeom>
          <a:noFill/>
          <a:ln/>
        </p:spPr>
        <p:txBody>
          <a:bodyPr wrap="square" lIns="0" tIns="0" rIns="0" bIns="0" rtlCol="0" anchor="ctr"/>
          <a:lstStyle/>
          <a:p>
            <a:pPr indent="0" marL="0">
              <a:buNone/>
            </a:pPr>
            <a:r>
              <a:rPr lang="en-US" sz="2500" b="1" dirty="0">
                <a:solidFill>
                  <a:srgbClr val="1B2A4A"/>
                </a:solidFill>
                <a:latin typeface="Calibri" pitchFamily="34" charset="0"/>
                <a:ea typeface="Calibri" pitchFamily="34" charset="-122"/>
                <a:cs typeface="Calibri" pitchFamily="34" charset="-120"/>
              </a:rPr>
              <a:t>Tentang PT Sekawan Media Informatika</a:t>
            </a:r>
            <a:endParaRPr lang="en-US" sz="2500" dirty="0"/>
          </a:p>
        </p:txBody>
      </p:sp>
      <p:sp>
        <p:nvSpPr>
          <p:cNvPr id="4" name="Shape 2"/>
          <p:cNvSpPr/>
          <p:nvPr/>
        </p:nvSpPr>
        <p:spPr>
          <a:xfrm>
            <a:off x="502920" y="1325880"/>
            <a:ext cx="11183112" cy="998690"/>
          </a:xfrm>
          <a:prstGeom prst="roundRect">
            <a:avLst>
              <a:gd name="adj" fmla="val 5494"/>
            </a:avLst>
          </a:prstGeom>
          <a:solidFill>
            <a:srgbClr val="EAF0F8"/>
          </a:solidFill>
          <a:ln/>
        </p:spPr>
      </p:sp>
      <p:sp>
        <p:nvSpPr>
          <p:cNvPr id="5" name="Text 3"/>
          <p:cNvSpPr/>
          <p:nvPr/>
        </p:nvSpPr>
        <p:spPr>
          <a:xfrm>
            <a:off x="685800" y="1453896"/>
            <a:ext cx="10817352" cy="289116"/>
          </a:xfrm>
          <a:prstGeom prst="rect">
            <a:avLst/>
          </a:prstGeom>
          <a:noFill/>
          <a:ln/>
        </p:spPr>
        <p:txBody>
          <a:bodyPr wrap="square" lIns="0" tIns="0" rIns="0" bIns="0" rtlCol="0" anchor="t"/>
          <a:lstStyle/>
          <a:p>
            <a:pPr indent="0" marL="0">
              <a:buNone/>
            </a:pPr>
            <a:r>
              <a:rPr lang="en-US" sz="1130" b="1" dirty="0">
                <a:solidFill>
                  <a:srgbClr val="1B2A4A"/>
                </a:solidFill>
                <a:latin typeface="Calibri" pitchFamily="34" charset="0"/>
                <a:ea typeface="Calibri" pitchFamily="34" charset="-122"/>
                <a:cs typeface="Calibri" pitchFamily="34" charset="-120"/>
              </a:rPr>
              <a:t>Profil Singkat</a:t>
            </a:r>
            <a:endParaRPr lang="en-US" sz="1130" dirty="0"/>
          </a:p>
        </p:txBody>
      </p:sp>
      <p:sp>
        <p:nvSpPr>
          <p:cNvPr id="6" name="Text 4"/>
          <p:cNvSpPr/>
          <p:nvPr/>
        </p:nvSpPr>
        <p:spPr>
          <a:xfrm>
            <a:off x="685800" y="1779587"/>
            <a:ext cx="10817352" cy="453542"/>
          </a:xfrm>
          <a:prstGeom prst="rect">
            <a:avLst/>
          </a:prstGeom>
          <a:noFill/>
          <a:ln/>
        </p:spPr>
        <p:txBody>
          <a:bodyPr wrap="square" lIns="0" tIns="0" rIns="0" bIns="0" rtlCol="0" anchor="t"/>
          <a:lstStyle/>
          <a:p>
            <a:pPr indent="0" marL="0">
              <a:lnSpc>
                <a:spcPct val="114000"/>
              </a:lnSpc>
              <a:buNone/>
            </a:pPr>
            <a:r>
              <a:rPr lang="en-US" sz="930" dirty="0">
                <a:solidFill>
                  <a:srgbClr val="3A4152"/>
                </a:solidFill>
                <a:latin typeface="Calibri" pitchFamily="34" charset="0"/>
                <a:ea typeface="Calibri" pitchFamily="34" charset="-122"/>
                <a:cs typeface="Calibri" pitchFamily="34" charset="-120"/>
              </a:rPr>
              <a:t>PT Sekawan Media Informatika (Sekawan Media) merupakan perusahaan swasta non-publik yang bergerak di bidang software house dan konsultan IT, dengan fokus pada pembangunan aplikasi web, mobile, website, serta solusi bisnis custom. Didirikan pada tahun 2013, perusahaan ini resmi berbadan hukum PT pada tahun 2016 di Malang. Saat ini, Sekawan Media berpusat di Cluster Coding Factory, KEK Singhasari, Kabupaten Malang, serta memiliki kantor kedua di City Lofts Sudirman, Jakarta.  </a:t>
            </a:r>
            <a:endParaRPr lang="en-US" sz="930" dirty="0"/>
          </a:p>
        </p:txBody>
      </p:sp>
      <p:sp>
        <p:nvSpPr>
          <p:cNvPr id="7" name="Shape 5"/>
          <p:cNvSpPr/>
          <p:nvPr/>
        </p:nvSpPr>
        <p:spPr>
          <a:xfrm>
            <a:off x="502920" y="2507450"/>
            <a:ext cx="11183112" cy="696328"/>
          </a:xfrm>
          <a:prstGeom prst="roundRect">
            <a:avLst>
              <a:gd name="adj" fmla="val 7879"/>
            </a:avLst>
          </a:prstGeom>
          <a:solidFill>
            <a:srgbClr val="EAF0F8"/>
          </a:solidFill>
          <a:ln/>
        </p:spPr>
      </p:sp>
      <p:sp>
        <p:nvSpPr>
          <p:cNvPr id="8" name="Text 6"/>
          <p:cNvSpPr/>
          <p:nvPr/>
        </p:nvSpPr>
        <p:spPr>
          <a:xfrm>
            <a:off x="685800" y="2635466"/>
            <a:ext cx="10817352" cy="289116"/>
          </a:xfrm>
          <a:prstGeom prst="rect">
            <a:avLst/>
          </a:prstGeom>
          <a:noFill/>
          <a:ln/>
        </p:spPr>
        <p:txBody>
          <a:bodyPr wrap="square" lIns="0" tIns="0" rIns="0" bIns="0" rtlCol="0" anchor="t"/>
          <a:lstStyle/>
          <a:p>
            <a:pPr indent="0" marL="0">
              <a:buNone/>
            </a:pPr>
            <a:r>
              <a:rPr lang="en-US" sz="1130" b="1" dirty="0">
                <a:solidFill>
                  <a:srgbClr val="1B2A4A"/>
                </a:solidFill>
                <a:latin typeface="Calibri" pitchFamily="34" charset="0"/>
                <a:ea typeface="Calibri" pitchFamily="34" charset="-122"/>
                <a:cs typeface="Calibri" pitchFamily="34" charset="-120"/>
              </a:rPr>
              <a:t>Angka Kunci</a:t>
            </a:r>
            <a:endParaRPr lang="en-US" sz="1130" dirty="0"/>
          </a:p>
        </p:txBody>
      </p:sp>
      <p:sp>
        <p:nvSpPr>
          <p:cNvPr id="9" name="Text 7"/>
          <p:cNvSpPr/>
          <p:nvPr/>
        </p:nvSpPr>
        <p:spPr>
          <a:xfrm>
            <a:off x="685800" y="2961157"/>
            <a:ext cx="10817352" cy="151181"/>
          </a:xfrm>
          <a:prstGeom prst="rect">
            <a:avLst/>
          </a:prstGeom>
          <a:noFill/>
          <a:ln/>
        </p:spPr>
        <p:txBody>
          <a:bodyPr wrap="square" lIns="0" tIns="0" rIns="0" bIns="0" rtlCol="0" anchor="t"/>
          <a:lstStyle/>
          <a:p>
            <a:pPr indent="0" marL="0">
              <a:lnSpc>
                <a:spcPct val="114000"/>
              </a:lnSpc>
              <a:buNone/>
            </a:pPr>
            <a:r>
              <a:rPr lang="en-US" sz="930" dirty="0">
                <a:solidFill>
                  <a:srgbClr val="3A4152"/>
                </a:solidFill>
                <a:latin typeface="Calibri" pitchFamily="34" charset="0"/>
                <a:ea typeface="Calibri" pitchFamily="34" charset="-122"/>
                <a:cs typeface="Calibri" pitchFamily="34" charset="-120"/>
              </a:rPr>
              <a:t>100+ tim ahli.  10+ tahun beroperasi.  150+ klien dan partner.  350+ proyek berhasil diselesaikan.</a:t>
            </a:r>
            <a:endParaRPr lang="en-US" sz="930" dirty="0"/>
          </a:p>
        </p:txBody>
      </p:sp>
      <p:sp>
        <p:nvSpPr>
          <p:cNvPr id="10" name="Text 8"/>
          <p:cNvSpPr/>
          <p:nvPr/>
        </p:nvSpPr>
        <p:spPr>
          <a:xfrm>
            <a:off x="502920" y="6492240"/>
            <a:ext cx="11155680" cy="274320"/>
          </a:xfrm>
          <a:prstGeom prst="rect">
            <a:avLst/>
          </a:prstGeom>
          <a:noFill/>
          <a:ln/>
        </p:spPr>
        <p:txBody>
          <a:bodyPr wrap="square" lIns="0" tIns="0" rIns="0" bIns="0" rtlCol="0" anchor="ctr"/>
          <a:lstStyle/>
          <a:p>
            <a:pPr indent="0" marL="0">
              <a:buNone/>
            </a:pPr>
            <a:r>
              <a:rPr lang="en-US" sz="850" i="1" dirty="0">
                <a:solidFill>
                  <a:srgbClr val="6B7686"/>
                </a:solidFill>
                <a:latin typeface="Calibri" pitchFamily="34" charset="0"/>
                <a:ea typeface="Calibri" pitchFamily="34" charset="-122"/>
                <a:cs typeface="Calibri" pitchFamily="34" charset="-120"/>
              </a:rPr>
              <a:t>Sumber: Sekawan Media — https://www.sekawanmedia.co.id/  •  Tentang Kami — https://www.sekawanmedia.co.id/tentang-kami/</a:t>
            </a:r>
            <a:endParaRPr lang="en-US" sz="850" dirty="0"/>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name="Slide 67">
    <p:bg>
      <p:bgPr>
        <a:solidFill>
          <a:srgbClr val="EAF0F8"/>
        </a:solidFill>
      </p:bgPr>
    </p:bg>
    <p:spTree>
      <p:nvGrpSpPr>
        <p:cNvPr id="1" name=""/>
        <p:cNvGrpSpPr/>
        <p:nvPr/>
      </p:nvGrpSpPr>
      <p:grpSpPr>
        <a:xfrm>
          <a:off x="0" y="0"/>
          <a:ext cx="0" cy="0"/>
          <a:chOff x="0" y="0"/>
          <a:chExt cx="0" cy="0"/>
        </a:xfrm>
      </p:grpSpPr>
      <p:sp>
        <p:nvSpPr>
          <p:cNvPr id="2" name="Text 0"/>
          <p:cNvSpPr/>
          <p:nvPr/>
        </p:nvSpPr>
        <p:spPr>
          <a:xfrm>
            <a:off x="822960" y="2423160"/>
            <a:ext cx="7315200" cy="365760"/>
          </a:xfrm>
          <a:prstGeom prst="rect">
            <a:avLst/>
          </a:prstGeom>
          <a:noFill/>
          <a:ln/>
        </p:spPr>
        <p:txBody>
          <a:bodyPr wrap="square" lIns="0" tIns="0" rIns="0" bIns="0" rtlCol="0" anchor="ctr"/>
          <a:lstStyle/>
          <a:p>
            <a:pPr indent="0" marL="0">
              <a:buNone/>
            </a:pPr>
            <a:r>
              <a:rPr lang="en-US" sz="1200" b="1" spc="200" kern="0" dirty="0">
                <a:solidFill>
                  <a:srgbClr val="C9962C"/>
                </a:solidFill>
                <a:latin typeface="Calibri" pitchFamily="34" charset="0"/>
                <a:ea typeface="Calibri" pitchFamily="34" charset="-122"/>
                <a:cs typeface="Calibri" pitchFamily="34" charset="-120"/>
              </a:rPr>
              <a:t>SEKAWAN MEDIA</a:t>
            </a:r>
            <a:endParaRPr lang="en-US" sz="1200" dirty="0"/>
          </a:p>
        </p:txBody>
      </p:sp>
      <p:sp>
        <p:nvSpPr>
          <p:cNvPr id="3" name="Shape 1"/>
          <p:cNvSpPr/>
          <p:nvPr/>
        </p:nvSpPr>
        <p:spPr>
          <a:xfrm>
            <a:off x="804672" y="2788920"/>
            <a:ext cx="822960" cy="822960"/>
          </a:xfrm>
          <a:prstGeom prst="roundRect">
            <a:avLst>
              <a:gd name="adj" fmla="val 15556"/>
            </a:avLst>
          </a:prstGeom>
          <a:solidFill>
            <a:srgbClr val="1B2A4A"/>
          </a:solidFill>
          <a:ln/>
        </p:spPr>
      </p:sp>
      <p:sp>
        <p:nvSpPr>
          <p:cNvPr id="4" name="Text 2"/>
          <p:cNvSpPr/>
          <p:nvPr/>
        </p:nvSpPr>
        <p:spPr>
          <a:xfrm>
            <a:off x="804672" y="2788920"/>
            <a:ext cx="822960" cy="822960"/>
          </a:xfrm>
          <a:prstGeom prst="rect">
            <a:avLst/>
          </a:prstGeom>
          <a:noFill/>
          <a:ln/>
        </p:spPr>
        <p:txBody>
          <a:bodyPr wrap="square" lIns="0" tIns="0" rIns="0" bIns="0" rtlCol="0" anchor="ctr"/>
          <a:lstStyle/>
          <a:p>
            <a:pPr algn="ctr" indent="0" marL="0">
              <a:buNone/>
            </a:pPr>
            <a:r>
              <a:rPr lang="en-US" sz="3000" b="1" dirty="0">
                <a:solidFill>
                  <a:srgbClr val="C9962C"/>
                </a:solidFill>
                <a:latin typeface="Calibri" pitchFamily="34" charset="0"/>
                <a:ea typeface="Calibri" pitchFamily="34" charset="-122"/>
                <a:cs typeface="Calibri" pitchFamily="34" charset="-120"/>
              </a:rPr>
              <a:t>L</a:t>
            </a:r>
            <a:endParaRPr lang="en-US" sz="3000" dirty="0"/>
          </a:p>
        </p:txBody>
      </p:sp>
      <p:sp>
        <p:nvSpPr>
          <p:cNvPr id="5" name="Text 3"/>
          <p:cNvSpPr/>
          <p:nvPr/>
        </p:nvSpPr>
        <p:spPr>
          <a:xfrm>
            <a:off x="1828800" y="2880360"/>
            <a:ext cx="8686800" cy="685800"/>
          </a:xfrm>
          <a:prstGeom prst="rect">
            <a:avLst/>
          </a:prstGeom>
          <a:noFill/>
          <a:ln/>
        </p:spPr>
        <p:txBody>
          <a:bodyPr wrap="square" lIns="0" tIns="0" rIns="0" bIns="0" rtlCol="0" anchor="ctr"/>
          <a:lstStyle/>
          <a:p>
            <a:pPr indent="0" marL="0">
              <a:buNone/>
            </a:pPr>
            <a:r>
              <a:rPr lang="en-US" sz="3000" b="1" dirty="0">
                <a:solidFill>
                  <a:srgbClr val="1B2A4A"/>
                </a:solidFill>
                <a:latin typeface="Calibri" pitchFamily="34" charset="0"/>
                <a:ea typeface="Calibri" pitchFamily="34" charset="-122"/>
                <a:cs typeface="Calibri" pitchFamily="34" charset="-120"/>
              </a:rPr>
              <a:t>Layanan dan Produk</a:t>
            </a:r>
            <a:endParaRPr lang="en-US" sz="3000" dirty="0"/>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name="Slide 68">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502920" y="320040"/>
            <a:ext cx="8229600" cy="320040"/>
          </a:xfrm>
          <a:prstGeom prst="rect">
            <a:avLst/>
          </a:prstGeom>
          <a:noFill/>
          <a:ln/>
        </p:spPr>
        <p:txBody>
          <a:bodyPr wrap="square" lIns="0" tIns="0" rIns="0" bIns="0" rtlCol="0" anchor="ctr"/>
          <a:lstStyle/>
          <a:p>
            <a:pPr indent="0" marL="0">
              <a:buNone/>
            </a:pPr>
            <a:r>
              <a:rPr lang="en-US" sz="1150" b="1" spc="150" kern="0" dirty="0">
                <a:solidFill>
                  <a:srgbClr val="C9962C"/>
                </a:solidFill>
                <a:latin typeface="Calibri" pitchFamily="34" charset="0"/>
                <a:ea typeface="Calibri" pitchFamily="34" charset="-122"/>
                <a:cs typeface="Calibri" pitchFamily="34" charset="-120"/>
              </a:rPr>
              <a:t>SEKAWAN MEDIA</a:t>
            </a:r>
            <a:endParaRPr lang="en-US" sz="1150" dirty="0"/>
          </a:p>
        </p:txBody>
      </p:sp>
      <p:sp>
        <p:nvSpPr>
          <p:cNvPr id="3" name="Text 1"/>
          <p:cNvSpPr/>
          <p:nvPr/>
        </p:nvSpPr>
        <p:spPr>
          <a:xfrm>
            <a:off x="502920" y="621792"/>
            <a:ext cx="10515600" cy="566928"/>
          </a:xfrm>
          <a:prstGeom prst="rect">
            <a:avLst/>
          </a:prstGeom>
          <a:noFill/>
          <a:ln/>
        </p:spPr>
        <p:txBody>
          <a:bodyPr wrap="square" lIns="0" tIns="0" rIns="0" bIns="0" rtlCol="0" anchor="ctr"/>
          <a:lstStyle/>
          <a:p>
            <a:pPr indent="0" marL="0">
              <a:buNone/>
            </a:pPr>
            <a:r>
              <a:rPr lang="en-US" sz="2500" b="1" dirty="0">
                <a:solidFill>
                  <a:srgbClr val="1B2A4A"/>
                </a:solidFill>
                <a:latin typeface="Calibri" pitchFamily="34" charset="0"/>
                <a:ea typeface="Calibri" pitchFamily="34" charset="-122"/>
                <a:cs typeface="Calibri" pitchFamily="34" charset="-120"/>
              </a:rPr>
              <a:t>Produk &amp; Layanan Sekawan Media</a:t>
            </a:r>
            <a:endParaRPr lang="en-US" sz="2500" dirty="0"/>
          </a:p>
        </p:txBody>
      </p:sp>
      <p:sp>
        <p:nvSpPr>
          <p:cNvPr id="4" name="Shape 2"/>
          <p:cNvSpPr/>
          <p:nvPr/>
        </p:nvSpPr>
        <p:spPr>
          <a:xfrm>
            <a:off x="502920" y="1325880"/>
            <a:ext cx="3605784" cy="1720113"/>
          </a:xfrm>
          <a:prstGeom prst="roundRect">
            <a:avLst>
              <a:gd name="adj" fmla="val 3190"/>
            </a:avLst>
          </a:prstGeom>
          <a:solidFill>
            <a:srgbClr val="EAF0F8"/>
          </a:solidFill>
          <a:ln/>
        </p:spPr>
      </p:sp>
      <p:sp>
        <p:nvSpPr>
          <p:cNvPr id="5" name="Text 3"/>
          <p:cNvSpPr/>
          <p:nvPr/>
        </p:nvSpPr>
        <p:spPr>
          <a:xfrm>
            <a:off x="685800" y="1453896"/>
            <a:ext cx="3240024" cy="303403"/>
          </a:xfrm>
          <a:prstGeom prst="rect">
            <a:avLst/>
          </a:prstGeom>
          <a:noFill/>
          <a:ln/>
        </p:spPr>
        <p:txBody>
          <a:bodyPr wrap="square" lIns="0" tIns="0" rIns="0" bIns="0" rtlCol="0" anchor="t"/>
          <a:lstStyle/>
          <a:p>
            <a:pPr indent="0" marL="0">
              <a:buNone/>
            </a:pPr>
            <a:r>
              <a:rPr lang="en-US" sz="1220" b="1" dirty="0">
                <a:solidFill>
                  <a:srgbClr val="1B2A4A"/>
                </a:solidFill>
                <a:latin typeface="Calibri" pitchFamily="34" charset="0"/>
                <a:ea typeface="Calibri" pitchFamily="34" charset="-122"/>
                <a:cs typeface="Calibri" pitchFamily="34" charset="-120"/>
              </a:rPr>
              <a:t>Layanan (Services)</a:t>
            </a:r>
            <a:endParaRPr lang="en-US" sz="1220" dirty="0"/>
          </a:p>
        </p:txBody>
      </p:sp>
      <p:sp>
        <p:nvSpPr>
          <p:cNvPr id="6" name="Text 4"/>
          <p:cNvSpPr/>
          <p:nvPr/>
        </p:nvSpPr>
        <p:spPr>
          <a:xfrm>
            <a:off x="685800" y="1793875"/>
            <a:ext cx="3240024" cy="1160678"/>
          </a:xfrm>
          <a:prstGeom prst="rect">
            <a:avLst/>
          </a:prstGeom>
          <a:noFill/>
          <a:ln/>
        </p:spPr>
        <p:txBody>
          <a:bodyPr wrap="square" lIns="0" tIns="0" rIns="0" bIns="0" rtlCol="0" anchor="t"/>
          <a:lstStyle/>
          <a:p>
            <a:pPr indent="0" marL="0">
              <a:lnSpc>
                <a:spcPct val="114000"/>
              </a:lnSpc>
              <a:buNone/>
            </a:pPr>
            <a:r>
              <a:rPr lang="en-US" sz="1020" dirty="0">
                <a:solidFill>
                  <a:srgbClr val="3A4152"/>
                </a:solidFill>
                <a:latin typeface="Calibri" pitchFamily="34" charset="0"/>
                <a:ea typeface="Calibri" pitchFamily="34" charset="-122"/>
                <a:cs typeface="Calibri" pitchFamily="34" charset="-120"/>
              </a:rPr>
              <a:t>Pengembangan Aplikasi Web — aplikasi berbasis web berbagai skala dan kompleksitas.  Pengembangan Aplikasi Mobile — aplikasi iOS dan Android.  Pengembangan Website — website cepat dan aman dengan optimalisasi SEO.  Team Augmentation — menambah kapasitas tim IT klien tanpa proses rekrutmen.</a:t>
            </a:r>
            <a:endParaRPr lang="en-US" sz="1020" dirty="0"/>
          </a:p>
        </p:txBody>
      </p:sp>
      <p:sp>
        <p:nvSpPr>
          <p:cNvPr id="7" name="Shape 5"/>
          <p:cNvSpPr/>
          <p:nvPr/>
        </p:nvSpPr>
        <p:spPr>
          <a:xfrm>
            <a:off x="502920" y="3228873"/>
            <a:ext cx="3605784" cy="891057"/>
          </a:xfrm>
          <a:prstGeom prst="roundRect">
            <a:avLst>
              <a:gd name="adj" fmla="val 6157"/>
            </a:avLst>
          </a:prstGeom>
          <a:solidFill>
            <a:srgbClr val="EAF0F8"/>
          </a:solidFill>
          <a:ln/>
        </p:spPr>
      </p:sp>
      <p:sp>
        <p:nvSpPr>
          <p:cNvPr id="8" name="Text 6"/>
          <p:cNvSpPr/>
          <p:nvPr/>
        </p:nvSpPr>
        <p:spPr>
          <a:xfrm>
            <a:off x="685800" y="3356889"/>
            <a:ext cx="3240024" cy="303403"/>
          </a:xfrm>
          <a:prstGeom prst="rect">
            <a:avLst/>
          </a:prstGeom>
          <a:noFill/>
          <a:ln/>
        </p:spPr>
        <p:txBody>
          <a:bodyPr wrap="square" lIns="0" tIns="0" rIns="0" bIns="0" rtlCol="0" anchor="t"/>
          <a:lstStyle/>
          <a:p>
            <a:pPr indent="0" marL="0">
              <a:buNone/>
            </a:pPr>
            <a:r>
              <a:rPr lang="en-US" sz="1220" b="1" dirty="0">
                <a:solidFill>
                  <a:srgbClr val="1B2A4A"/>
                </a:solidFill>
                <a:latin typeface="Calibri" pitchFamily="34" charset="0"/>
                <a:ea typeface="Calibri" pitchFamily="34" charset="-122"/>
                <a:cs typeface="Calibri" pitchFamily="34" charset="-120"/>
              </a:rPr>
              <a:t>Solusi Bisnis &amp; Keuangan</a:t>
            </a:r>
            <a:endParaRPr lang="en-US" sz="1220" dirty="0"/>
          </a:p>
        </p:txBody>
      </p:sp>
      <p:sp>
        <p:nvSpPr>
          <p:cNvPr id="9" name="Text 7"/>
          <p:cNvSpPr/>
          <p:nvPr/>
        </p:nvSpPr>
        <p:spPr>
          <a:xfrm>
            <a:off x="685800" y="3696868"/>
            <a:ext cx="3240024" cy="331622"/>
          </a:xfrm>
          <a:prstGeom prst="rect">
            <a:avLst/>
          </a:prstGeom>
          <a:noFill/>
          <a:ln/>
        </p:spPr>
        <p:txBody>
          <a:bodyPr wrap="square" lIns="0" tIns="0" rIns="0" bIns="0" rtlCol="0" anchor="t"/>
          <a:lstStyle/>
          <a:p>
            <a:pPr indent="0" marL="0">
              <a:lnSpc>
                <a:spcPct val="114000"/>
              </a:lnSpc>
              <a:buNone/>
            </a:pPr>
            <a:r>
              <a:rPr lang="en-US" sz="1020" dirty="0">
                <a:solidFill>
                  <a:srgbClr val="3A4152"/>
                </a:solidFill>
                <a:latin typeface="Calibri" pitchFamily="34" charset="0"/>
                <a:ea typeface="Calibri" pitchFamily="34" charset="-122"/>
                <a:cs typeface="Calibri" pitchFamily="34" charset="-120"/>
              </a:rPr>
              <a:t>Point of Sales — aplikasi kasir dengan data real-time.</a:t>
            </a:r>
            <a:endParaRPr lang="en-US" sz="1020" dirty="0"/>
          </a:p>
        </p:txBody>
      </p:sp>
      <p:sp>
        <p:nvSpPr>
          <p:cNvPr id="10" name="Shape 8"/>
          <p:cNvSpPr/>
          <p:nvPr/>
        </p:nvSpPr>
        <p:spPr>
          <a:xfrm>
            <a:off x="4291584" y="1325880"/>
            <a:ext cx="3605784" cy="1720113"/>
          </a:xfrm>
          <a:prstGeom prst="roundRect">
            <a:avLst>
              <a:gd name="adj" fmla="val 3190"/>
            </a:avLst>
          </a:prstGeom>
          <a:solidFill>
            <a:srgbClr val="EAF0F8"/>
          </a:solidFill>
          <a:ln/>
        </p:spPr>
      </p:sp>
      <p:sp>
        <p:nvSpPr>
          <p:cNvPr id="11" name="Text 9"/>
          <p:cNvSpPr/>
          <p:nvPr/>
        </p:nvSpPr>
        <p:spPr>
          <a:xfrm>
            <a:off x="4474464" y="1453896"/>
            <a:ext cx="3240024" cy="303403"/>
          </a:xfrm>
          <a:prstGeom prst="rect">
            <a:avLst/>
          </a:prstGeom>
          <a:noFill/>
          <a:ln/>
        </p:spPr>
        <p:txBody>
          <a:bodyPr wrap="square" lIns="0" tIns="0" rIns="0" bIns="0" rtlCol="0" anchor="t"/>
          <a:lstStyle/>
          <a:p>
            <a:pPr indent="0" marL="0">
              <a:buNone/>
            </a:pPr>
            <a:r>
              <a:rPr lang="en-US" sz="1220" b="1" dirty="0">
                <a:solidFill>
                  <a:srgbClr val="1B2A4A"/>
                </a:solidFill>
                <a:latin typeface="Calibri" pitchFamily="34" charset="0"/>
                <a:ea typeface="Calibri" pitchFamily="34" charset="-122"/>
                <a:cs typeface="Calibri" pitchFamily="34" charset="-120"/>
              </a:rPr>
              <a:t>Solusi Operasional</a:t>
            </a:r>
            <a:endParaRPr lang="en-US" sz="1220" dirty="0"/>
          </a:p>
        </p:txBody>
      </p:sp>
      <p:sp>
        <p:nvSpPr>
          <p:cNvPr id="12" name="Text 10"/>
          <p:cNvSpPr/>
          <p:nvPr/>
        </p:nvSpPr>
        <p:spPr>
          <a:xfrm>
            <a:off x="4474464" y="1793875"/>
            <a:ext cx="3240024" cy="1160678"/>
          </a:xfrm>
          <a:prstGeom prst="rect">
            <a:avLst/>
          </a:prstGeom>
          <a:noFill/>
          <a:ln/>
        </p:spPr>
        <p:txBody>
          <a:bodyPr wrap="square" lIns="0" tIns="0" rIns="0" bIns="0" rtlCol="0" anchor="t"/>
          <a:lstStyle/>
          <a:p>
            <a:pPr indent="0" marL="0">
              <a:lnSpc>
                <a:spcPct val="114000"/>
              </a:lnSpc>
              <a:buNone/>
            </a:pPr>
            <a:r>
              <a:rPr lang="en-US" sz="1020" dirty="0">
                <a:solidFill>
                  <a:srgbClr val="3A4152"/>
                </a:solidFill>
                <a:latin typeface="Calibri" pitchFamily="34" charset="0"/>
                <a:ea typeface="Calibri" pitchFamily="34" charset="-122"/>
                <a:cs typeface="Calibri" pitchFamily="34" charset="-120"/>
              </a:rPr>
              <a:t>E-Office — digitalisasi administrasi dan persuratan.  Document Management System — pengelolaan dokumen dan arsip bisnis.  Document Control System — kontrol dan pelacakan dokumen terpusat.  Fleet Management System — kontrol inventaris kendaraan.  Visitor Management System — buku tamu digital.</a:t>
            </a:r>
            <a:endParaRPr lang="en-US" sz="1020" dirty="0"/>
          </a:p>
        </p:txBody>
      </p:sp>
      <p:sp>
        <p:nvSpPr>
          <p:cNvPr id="13" name="Shape 11"/>
          <p:cNvSpPr/>
          <p:nvPr/>
        </p:nvSpPr>
        <p:spPr>
          <a:xfrm>
            <a:off x="4291584" y="3228873"/>
            <a:ext cx="3605784" cy="1056869"/>
          </a:xfrm>
          <a:prstGeom prst="roundRect">
            <a:avLst>
              <a:gd name="adj" fmla="val 5191"/>
            </a:avLst>
          </a:prstGeom>
          <a:solidFill>
            <a:srgbClr val="EAF0F8"/>
          </a:solidFill>
          <a:ln/>
        </p:spPr>
      </p:sp>
      <p:sp>
        <p:nvSpPr>
          <p:cNvPr id="14" name="Text 12"/>
          <p:cNvSpPr/>
          <p:nvPr/>
        </p:nvSpPr>
        <p:spPr>
          <a:xfrm>
            <a:off x="4474464" y="3356889"/>
            <a:ext cx="3240024" cy="303403"/>
          </a:xfrm>
          <a:prstGeom prst="rect">
            <a:avLst/>
          </a:prstGeom>
          <a:noFill/>
          <a:ln/>
        </p:spPr>
        <p:txBody>
          <a:bodyPr wrap="square" lIns="0" tIns="0" rIns="0" bIns="0" rtlCol="0" anchor="t"/>
          <a:lstStyle/>
          <a:p>
            <a:pPr indent="0" marL="0">
              <a:buNone/>
            </a:pPr>
            <a:r>
              <a:rPr lang="en-US" sz="1220" b="1" dirty="0">
                <a:solidFill>
                  <a:srgbClr val="1B2A4A"/>
                </a:solidFill>
                <a:latin typeface="Calibri" pitchFamily="34" charset="0"/>
                <a:ea typeface="Calibri" pitchFamily="34" charset="-122"/>
                <a:cs typeface="Calibri" pitchFamily="34" charset="-120"/>
              </a:rPr>
              <a:t>Solusi Lainnya</a:t>
            </a:r>
            <a:endParaRPr lang="en-US" sz="1220" dirty="0"/>
          </a:p>
        </p:txBody>
      </p:sp>
      <p:sp>
        <p:nvSpPr>
          <p:cNvPr id="15" name="Text 13"/>
          <p:cNvSpPr/>
          <p:nvPr/>
        </p:nvSpPr>
        <p:spPr>
          <a:xfrm>
            <a:off x="4474464" y="3696868"/>
            <a:ext cx="3240024" cy="497434"/>
          </a:xfrm>
          <a:prstGeom prst="rect">
            <a:avLst/>
          </a:prstGeom>
          <a:noFill/>
          <a:ln/>
        </p:spPr>
        <p:txBody>
          <a:bodyPr wrap="square" lIns="0" tIns="0" rIns="0" bIns="0" rtlCol="0" anchor="t"/>
          <a:lstStyle/>
          <a:p>
            <a:pPr indent="0" marL="0">
              <a:lnSpc>
                <a:spcPct val="114000"/>
              </a:lnSpc>
              <a:buNone/>
            </a:pPr>
            <a:r>
              <a:rPr lang="en-US" sz="1020" dirty="0">
                <a:solidFill>
                  <a:srgbClr val="3A4152"/>
                </a:solidFill>
                <a:latin typeface="Calibri" pitchFamily="34" charset="0"/>
                <a:ea typeface="Calibri" pitchFamily="34" charset="-122"/>
                <a:cs typeface="Calibri" pitchFamily="34" charset="-120"/>
              </a:rPr>
              <a:t>Hospital Management System, Aplikasi Koperasi, Aplikasi Monitoring Pajak Daerah, dan Rapor Online.  </a:t>
            </a:r>
            <a:endParaRPr lang="en-US" sz="1020" dirty="0"/>
          </a:p>
        </p:txBody>
      </p:sp>
      <p:sp>
        <p:nvSpPr>
          <p:cNvPr id="16" name="Shape 14"/>
          <p:cNvSpPr/>
          <p:nvPr/>
        </p:nvSpPr>
        <p:spPr>
          <a:xfrm>
            <a:off x="8080248" y="1325880"/>
            <a:ext cx="3605784" cy="891057"/>
          </a:xfrm>
          <a:prstGeom prst="roundRect">
            <a:avLst>
              <a:gd name="adj" fmla="val 6157"/>
            </a:avLst>
          </a:prstGeom>
          <a:solidFill>
            <a:srgbClr val="EAF0F8"/>
          </a:solidFill>
          <a:ln/>
        </p:spPr>
      </p:sp>
      <p:sp>
        <p:nvSpPr>
          <p:cNvPr id="17" name="Text 15"/>
          <p:cNvSpPr/>
          <p:nvPr/>
        </p:nvSpPr>
        <p:spPr>
          <a:xfrm>
            <a:off x="8263128" y="1453896"/>
            <a:ext cx="3240024" cy="303403"/>
          </a:xfrm>
          <a:prstGeom prst="rect">
            <a:avLst/>
          </a:prstGeom>
          <a:noFill/>
          <a:ln/>
        </p:spPr>
        <p:txBody>
          <a:bodyPr wrap="square" lIns="0" tIns="0" rIns="0" bIns="0" rtlCol="0" anchor="t"/>
          <a:lstStyle/>
          <a:p>
            <a:pPr indent="0" marL="0">
              <a:buNone/>
            </a:pPr>
            <a:r>
              <a:rPr lang="en-US" sz="1220" b="1" dirty="0">
                <a:solidFill>
                  <a:srgbClr val="1B2A4A"/>
                </a:solidFill>
                <a:latin typeface="Calibri" pitchFamily="34" charset="0"/>
                <a:ea typeface="Calibri" pitchFamily="34" charset="-122"/>
                <a:cs typeface="Calibri" pitchFamily="34" charset="-120"/>
              </a:rPr>
              <a:t>Solusi GRC</a:t>
            </a:r>
            <a:endParaRPr lang="en-US" sz="1220" dirty="0"/>
          </a:p>
        </p:txBody>
      </p:sp>
      <p:sp>
        <p:nvSpPr>
          <p:cNvPr id="18" name="Text 16"/>
          <p:cNvSpPr/>
          <p:nvPr/>
        </p:nvSpPr>
        <p:spPr>
          <a:xfrm>
            <a:off x="8263128" y="1793875"/>
            <a:ext cx="3240024" cy="331622"/>
          </a:xfrm>
          <a:prstGeom prst="rect">
            <a:avLst/>
          </a:prstGeom>
          <a:noFill/>
          <a:ln/>
        </p:spPr>
        <p:txBody>
          <a:bodyPr wrap="square" lIns="0" tIns="0" rIns="0" bIns="0" rtlCol="0" anchor="t"/>
          <a:lstStyle/>
          <a:p>
            <a:pPr indent="0" marL="0">
              <a:lnSpc>
                <a:spcPct val="114000"/>
              </a:lnSpc>
              <a:buNone/>
            </a:pPr>
            <a:r>
              <a:rPr lang="en-US" sz="1020" dirty="0">
                <a:solidFill>
                  <a:srgbClr val="3A4152"/>
                </a:solidFill>
                <a:latin typeface="Calibri" pitchFamily="34" charset="0"/>
                <a:ea typeface="Calibri" pitchFamily="34" charset="-122"/>
                <a:cs typeface="Calibri" pitchFamily="34" charset="-120"/>
              </a:rPr>
              <a:t>Audit Management System — audit operasional, keuangan, akuntansi, dan SDM.</a:t>
            </a:r>
            <a:endParaRPr lang="en-US" sz="1020" dirty="0"/>
          </a:p>
        </p:txBody>
      </p:sp>
      <p:sp>
        <p:nvSpPr>
          <p:cNvPr id="19" name="Shape 17"/>
          <p:cNvSpPr/>
          <p:nvPr/>
        </p:nvSpPr>
        <p:spPr>
          <a:xfrm>
            <a:off x="8080248" y="2399817"/>
            <a:ext cx="3605784" cy="1056869"/>
          </a:xfrm>
          <a:prstGeom prst="roundRect">
            <a:avLst>
              <a:gd name="adj" fmla="val 5191"/>
            </a:avLst>
          </a:prstGeom>
          <a:solidFill>
            <a:srgbClr val="EAF0F8"/>
          </a:solidFill>
          <a:ln/>
        </p:spPr>
      </p:sp>
      <p:sp>
        <p:nvSpPr>
          <p:cNvPr id="20" name="Text 18"/>
          <p:cNvSpPr/>
          <p:nvPr/>
        </p:nvSpPr>
        <p:spPr>
          <a:xfrm>
            <a:off x="8263128" y="2527833"/>
            <a:ext cx="3240024" cy="303403"/>
          </a:xfrm>
          <a:prstGeom prst="rect">
            <a:avLst/>
          </a:prstGeom>
          <a:noFill/>
          <a:ln/>
        </p:spPr>
        <p:txBody>
          <a:bodyPr wrap="square" lIns="0" tIns="0" rIns="0" bIns="0" rtlCol="0" anchor="t"/>
          <a:lstStyle/>
          <a:p>
            <a:pPr indent="0" marL="0">
              <a:buNone/>
            </a:pPr>
            <a:r>
              <a:rPr lang="en-US" sz="1220" b="1" dirty="0">
                <a:solidFill>
                  <a:srgbClr val="1B2A4A"/>
                </a:solidFill>
                <a:latin typeface="Calibri" pitchFamily="34" charset="0"/>
                <a:ea typeface="Calibri" pitchFamily="34" charset="-122"/>
                <a:cs typeface="Calibri" pitchFamily="34" charset="-120"/>
              </a:rPr>
              <a:t>Solusi Human Resources</a:t>
            </a:r>
            <a:endParaRPr lang="en-US" sz="1220" dirty="0"/>
          </a:p>
        </p:txBody>
      </p:sp>
      <p:sp>
        <p:nvSpPr>
          <p:cNvPr id="21" name="Text 19"/>
          <p:cNvSpPr/>
          <p:nvPr/>
        </p:nvSpPr>
        <p:spPr>
          <a:xfrm>
            <a:off x="8263128" y="2867812"/>
            <a:ext cx="3240024" cy="497434"/>
          </a:xfrm>
          <a:prstGeom prst="rect">
            <a:avLst/>
          </a:prstGeom>
          <a:noFill/>
          <a:ln/>
        </p:spPr>
        <p:txBody>
          <a:bodyPr wrap="square" lIns="0" tIns="0" rIns="0" bIns="0" rtlCol="0" anchor="t"/>
          <a:lstStyle/>
          <a:p>
            <a:pPr indent="0" marL="0">
              <a:lnSpc>
                <a:spcPct val="114000"/>
              </a:lnSpc>
              <a:buNone/>
            </a:pPr>
            <a:r>
              <a:rPr lang="en-US" sz="1020" dirty="0">
                <a:solidFill>
                  <a:srgbClr val="3A4152"/>
                </a:solidFill>
                <a:latin typeface="Calibri" pitchFamily="34" charset="0"/>
                <a:ea typeface="Calibri" pitchFamily="34" charset="-122"/>
                <a:cs typeface="Calibri" pitchFamily="34" charset="-120"/>
              </a:rPr>
              <a:t>HRIS — data real-time untuk absensi karyawan.  Learning Management System — pelatihan internal yang dapat dikustomisasi.</a:t>
            </a:r>
            <a:endParaRPr lang="en-US" sz="1020" dirty="0"/>
          </a:p>
        </p:txBody>
      </p:sp>
      <p:sp>
        <p:nvSpPr>
          <p:cNvPr id="22" name="Shape 20"/>
          <p:cNvSpPr/>
          <p:nvPr/>
        </p:nvSpPr>
        <p:spPr>
          <a:xfrm>
            <a:off x="8080248" y="3639566"/>
            <a:ext cx="3605784" cy="891057"/>
          </a:xfrm>
          <a:prstGeom prst="roundRect">
            <a:avLst>
              <a:gd name="adj" fmla="val 6157"/>
            </a:avLst>
          </a:prstGeom>
          <a:solidFill>
            <a:srgbClr val="EAF0F8"/>
          </a:solidFill>
          <a:ln/>
        </p:spPr>
      </p:sp>
      <p:sp>
        <p:nvSpPr>
          <p:cNvPr id="23" name="Text 21"/>
          <p:cNvSpPr/>
          <p:nvPr/>
        </p:nvSpPr>
        <p:spPr>
          <a:xfrm>
            <a:off x="8263128" y="3767582"/>
            <a:ext cx="3240024" cy="303403"/>
          </a:xfrm>
          <a:prstGeom prst="rect">
            <a:avLst/>
          </a:prstGeom>
          <a:noFill/>
          <a:ln/>
        </p:spPr>
        <p:txBody>
          <a:bodyPr wrap="square" lIns="0" tIns="0" rIns="0" bIns="0" rtlCol="0" anchor="t"/>
          <a:lstStyle/>
          <a:p>
            <a:pPr indent="0" marL="0">
              <a:buNone/>
            </a:pPr>
            <a:r>
              <a:rPr lang="en-US" sz="1220" b="1" dirty="0">
                <a:solidFill>
                  <a:srgbClr val="1B2A4A"/>
                </a:solidFill>
                <a:latin typeface="Calibri" pitchFamily="34" charset="0"/>
                <a:ea typeface="Calibri" pitchFamily="34" charset="-122"/>
                <a:cs typeface="Calibri" pitchFamily="34" charset="-120"/>
              </a:rPr>
              <a:t>Catatan Penting</a:t>
            </a:r>
            <a:endParaRPr lang="en-US" sz="1220" dirty="0"/>
          </a:p>
        </p:txBody>
      </p:sp>
      <p:sp>
        <p:nvSpPr>
          <p:cNvPr id="24" name="Text 22"/>
          <p:cNvSpPr/>
          <p:nvPr/>
        </p:nvSpPr>
        <p:spPr>
          <a:xfrm>
            <a:off x="8263128" y="4107561"/>
            <a:ext cx="3240024" cy="331622"/>
          </a:xfrm>
          <a:prstGeom prst="rect">
            <a:avLst/>
          </a:prstGeom>
          <a:noFill/>
          <a:ln/>
        </p:spPr>
        <p:txBody>
          <a:bodyPr wrap="square" lIns="0" tIns="0" rIns="0" bIns="0" rtlCol="0" anchor="t"/>
          <a:lstStyle/>
          <a:p>
            <a:pPr indent="0" marL="0">
              <a:lnSpc>
                <a:spcPct val="114000"/>
              </a:lnSpc>
              <a:buNone/>
            </a:pPr>
            <a:r>
              <a:rPr lang="en-US" sz="1020" dirty="0">
                <a:solidFill>
                  <a:srgbClr val="3A4152"/>
                </a:solidFill>
                <a:latin typeface="Calibri" pitchFamily="34" charset="0"/>
                <a:ea typeface="Calibri" pitchFamily="34" charset="-122"/>
                <a:cs typeface="Calibri" pitchFamily="34" charset="-120"/>
              </a:rPr>
              <a:t>Semua solusi dijual sebagai proyek pengembangan, bukan langganan SaaS siap pakai.  </a:t>
            </a:r>
            <a:endParaRPr lang="en-US" sz="1020" dirty="0"/>
          </a:p>
        </p:txBody>
      </p:sp>
      <p:sp>
        <p:nvSpPr>
          <p:cNvPr id="25" name="Text 23"/>
          <p:cNvSpPr/>
          <p:nvPr/>
        </p:nvSpPr>
        <p:spPr>
          <a:xfrm>
            <a:off x="502920" y="6492240"/>
            <a:ext cx="11155680" cy="274320"/>
          </a:xfrm>
          <a:prstGeom prst="rect">
            <a:avLst/>
          </a:prstGeom>
          <a:noFill/>
          <a:ln/>
        </p:spPr>
        <p:txBody>
          <a:bodyPr wrap="square" lIns="0" tIns="0" rIns="0" bIns="0" rtlCol="0" anchor="ctr"/>
          <a:lstStyle/>
          <a:p>
            <a:pPr indent="0" marL="0">
              <a:buNone/>
            </a:pPr>
            <a:r>
              <a:rPr lang="en-US" sz="850" i="1" dirty="0">
                <a:solidFill>
                  <a:srgbClr val="6B7686"/>
                </a:solidFill>
                <a:latin typeface="Calibri" pitchFamily="34" charset="0"/>
                <a:ea typeface="Calibri" pitchFamily="34" charset="-122"/>
                <a:cs typeface="Calibri" pitchFamily="34" charset="-120"/>
              </a:rPr>
              <a:t>Sumber: Layanan — https://www.sekawanmedia.co.id/jasa-pembuatan-aplikasi-berbasis-web/  •  Document Management System — https://www.sekawanmedia.co.id/document-management-system/</a:t>
            </a:r>
            <a:endParaRPr lang="en-US" sz="850" dirty="0"/>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name="Slide 69">
    <p:bg>
      <p:bgPr>
        <a:solidFill>
          <a:srgbClr val="EAF0F8"/>
        </a:solidFill>
      </p:bgPr>
    </p:bg>
    <p:spTree>
      <p:nvGrpSpPr>
        <p:cNvPr id="1" name=""/>
        <p:cNvGrpSpPr/>
        <p:nvPr/>
      </p:nvGrpSpPr>
      <p:grpSpPr>
        <a:xfrm>
          <a:off x="0" y="0"/>
          <a:ext cx="0" cy="0"/>
          <a:chOff x="0" y="0"/>
          <a:chExt cx="0" cy="0"/>
        </a:xfrm>
      </p:grpSpPr>
      <p:sp>
        <p:nvSpPr>
          <p:cNvPr id="2" name="Text 0"/>
          <p:cNvSpPr/>
          <p:nvPr/>
        </p:nvSpPr>
        <p:spPr>
          <a:xfrm>
            <a:off x="822960" y="2423160"/>
            <a:ext cx="7315200" cy="365760"/>
          </a:xfrm>
          <a:prstGeom prst="rect">
            <a:avLst/>
          </a:prstGeom>
          <a:noFill/>
          <a:ln/>
        </p:spPr>
        <p:txBody>
          <a:bodyPr wrap="square" lIns="0" tIns="0" rIns="0" bIns="0" rtlCol="0" anchor="ctr"/>
          <a:lstStyle/>
          <a:p>
            <a:pPr indent="0" marL="0">
              <a:buNone/>
            </a:pPr>
            <a:r>
              <a:rPr lang="en-US" sz="1200" b="1" spc="200" kern="0" dirty="0">
                <a:solidFill>
                  <a:srgbClr val="C9962C"/>
                </a:solidFill>
                <a:latin typeface="Calibri" pitchFamily="34" charset="0"/>
                <a:ea typeface="Calibri" pitchFamily="34" charset="-122"/>
                <a:cs typeface="Calibri" pitchFamily="34" charset="-120"/>
              </a:rPr>
              <a:t>SEKAWAN MEDIA</a:t>
            </a:r>
            <a:endParaRPr lang="en-US" sz="1200" dirty="0"/>
          </a:p>
        </p:txBody>
      </p:sp>
      <p:sp>
        <p:nvSpPr>
          <p:cNvPr id="3" name="Shape 1"/>
          <p:cNvSpPr/>
          <p:nvPr/>
        </p:nvSpPr>
        <p:spPr>
          <a:xfrm>
            <a:off x="804672" y="2788920"/>
            <a:ext cx="822960" cy="822960"/>
          </a:xfrm>
          <a:prstGeom prst="roundRect">
            <a:avLst>
              <a:gd name="adj" fmla="val 15556"/>
            </a:avLst>
          </a:prstGeom>
          <a:solidFill>
            <a:srgbClr val="1B2A4A"/>
          </a:solidFill>
          <a:ln/>
        </p:spPr>
      </p:sp>
      <p:sp>
        <p:nvSpPr>
          <p:cNvPr id="4" name="Text 2"/>
          <p:cNvSpPr/>
          <p:nvPr/>
        </p:nvSpPr>
        <p:spPr>
          <a:xfrm>
            <a:off x="804672" y="2788920"/>
            <a:ext cx="822960" cy="822960"/>
          </a:xfrm>
          <a:prstGeom prst="rect">
            <a:avLst/>
          </a:prstGeom>
          <a:noFill/>
          <a:ln/>
        </p:spPr>
        <p:txBody>
          <a:bodyPr wrap="square" lIns="0" tIns="0" rIns="0" bIns="0" rtlCol="0" anchor="ctr"/>
          <a:lstStyle/>
          <a:p>
            <a:pPr algn="ctr" indent="0" marL="0">
              <a:buNone/>
            </a:pPr>
            <a:r>
              <a:rPr lang="en-US" sz="3000" b="1" dirty="0">
                <a:solidFill>
                  <a:srgbClr val="C9962C"/>
                </a:solidFill>
                <a:latin typeface="Calibri" pitchFamily="34" charset="0"/>
                <a:ea typeface="Calibri" pitchFamily="34" charset="-122"/>
                <a:cs typeface="Calibri" pitchFamily="34" charset="-120"/>
              </a:rPr>
              <a:t>M</a:t>
            </a:r>
            <a:endParaRPr lang="en-US" sz="3000" dirty="0"/>
          </a:p>
        </p:txBody>
      </p:sp>
      <p:sp>
        <p:nvSpPr>
          <p:cNvPr id="5" name="Text 3"/>
          <p:cNvSpPr/>
          <p:nvPr/>
        </p:nvSpPr>
        <p:spPr>
          <a:xfrm>
            <a:off x="1828800" y="2880360"/>
            <a:ext cx="8686800" cy="685800"/>
          </a:xfrm>
          <a:prstGeom prst="rect">
            <a:avLst/>
          </a:prstGeom>
          <a:noFill/>
          <a:ln/>
        </p:spPr>
        <p:txBody>
          <a:bodyPr wrap="square" lIns="0" tIns="0" rIns="0" bIns="0" rtlCol="0" anchor="ctr"/>
          <a:lstStyle/>
          <a:p>
            <a:pPr indent="0" marL="0">
              <a:buNone/>
            </a:pPr>
            <a:r>
              <a:rPr lang="en-US" sz="3000" b="1" dirty="0">
                <a:solidFill>
                  <a:srgbClr val="1B2A4A"/>
                </a:solidFill>
                <a:latin typeface="Calibri" pitchFamily="34" charset="0"/>
                <a:ea typeface="Calibri" pitchFamily="34" charset="-122"/>
                <a:cs typeface="Calibri" pitchFamily="34" charset="-120"/>
              </a:rPr>
              <a:t>Market Share</a:t>
            </a:r>
            <a:endParaRPr lang="en-US" sz="3000" dirty="0"/>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name="Slide 70">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502920" y="320040"/>
            <a:ext cx="8229600" cy="320040"/>
          </a:xfrm>
          <a:prstGeom prst="rect">
            <a:avLst/>
          </a:prstGeom>
          <a:noFill/>
          <a:ln/>
        </p:spPr>
        <p:txBody>
          <a:bodyPr wrap="square" lIns="0" tIns="0" rIns="0" bIns="0" rtlCol="0" anchor="ctr"/>
          <a:lstStyle/>
          <a:p>
            <a:pPr indent="0" marL="0">
              <a:buNone/>
            </a:pPr>
            <a:r>
              <a:rPr lang="en-US" sz="1150" b="1" spc="150" kern="0" dirty="0">
                <a:solidFill>
                  <a:srgbClr val="C9962C"/>
                </a:solidFill>
                <a:latin typeface="Calibri" pitchFamily="34" charset="0"/>
                <a:ea typeface="Calibri" pitchFamily="34" charset="-122"/>
                <a:cs typeface="Calibri" pitchFamily="34" charset="-120"/>
              </a:rPr>
              <a:t>SEKAWAN MEDIA</a:t>
            </a:r>
            <a:endParaRPr lang="en-US" sz="1150" dirty="0"/>
          </a:p>
        </p:txBody>
      </p:sp>
      <p:sp>
        <p:nvSpPr>
          <p:cNvPr id="3" name="Text 1"/>
          <p:cNvSpPr/>
          <p:nvPr/>
        </p:nvSpPr>
        <p:spPr>
          <a:xfrm>
            <a:off x="502920" y="621792"/>
            <a:ext cx="10515600" cy="566928"/>
          </a:xfrm>
          <a:prstGeom prst="rect">
            <a:avLst/>
          </a:prstGeom>
          <a:noFill/>
          <a:ln/>
        </p:spPr>
        <p:txBody>
          <a:bodyPr wrap="square" lIns="0" tIns="0" rIns="0" bIns="0" rtlCol="0" anchor="ctr"/>
          <a:lstStyle/>
          <a:p>
            <a:pPr indent="0" marL="0">
              <a:buNone/>
            </a:pPr>
            <a:r>
              <a:rPr lang="en-US" sz="2500" b="1" dirty="0">
                <a:solidFill>
                  <a:srgbClr val="1B2A4A"/>
                </a:solidFill>
                <a:latin typeface="Calibri" pitchFamily="34" charset="0"/>
                <a:ea typeface="Calibri" pitchFamily="34" charset="-122"/>
                <a:cs typeface="Calibri" pitchFamily="34" charset="-120"/>
              </a:rPr>
              <a:t>Market Share Sekawan Media</a:t>
            </a:r>
            <a:endParaRPr lang="en-US" sz="2500" dirty="0"/>
          </a:p>
        </p:txBody>
      </p:sp>
      <p:sp>
        <p:nvSpPr>
          <p:cNvPr id="4" name="Shape 2"/>
          <p:cNvSpPr/>
          <p:nvPr/>
        </p:nvSpPr>
        <p:spPr>
          <a:xfrm>
            <a:off x="502920" y="1325880"/>
            <a:ext cx="11183112" cy="860755"/>
          </a:xfrm>
          <a:prstGeom prst="roundRect">
            <a:avLst>
              <a:gd name="adj" fmla="val 6374"/>
            </a:avLst>
          </a:prstGeom>
          <a:solidFill>
            <a:srgbClr val="EAF0F8"/>
          </a:solidFill>
          <a:ln/>
        </p:spPr>
      </p:sp>
      <p:sp>
        <p:nvSpPr>
          <p:cNvPr id="5" name="Text 3"/>
          <p:cNvSpPr/>
          <p:nvPr/>
        </p:nvSpPr>
        <p:spPr>
          <a:xfrm>
            <a:off x="685800" y="1453896"/>
            <a:ext cx="10817352" cy="641299"/>
          </a:xfrm>
          <a:prstGeom prst="rect">
            <a:avLst/>
          </a:prstGeom>
          <a:noFill/>
          <a:ln/>
        </p:spPr>
        <p:txBody>
          <a:bodyPr wrap="square" lIns="0" tIns="0" rIns="0" bIns="0" rtlCol="0" anchor="t"/>
          <a:lstStyle/>
          <a:p>
            <a:pPr indent="0" marL="0">
              <a:lnSpc>
                <a:spcPct val="114000"/>
              </a:lnSpc>
              <a:buNone/>
            </a:pPr>
            <a:r>
              <a:rPr lang="en-US" sz="930" dirty="0">
                <a:solidFill>
                  <a:srgbClr val="3A4152"/>
                </a:solidFill>
                <a:latin typeface="Calibri" pitchFamily="34" charset="0"/>
                <a:ea typeface="Calibri" pitchFamily="34" charset="-122"/>
                <a:cs typeface="Calibri" pitchFamily="34" charset="-120"/>
              </a:rPr>
              <a:t>Sebagai software house lokal skala menengah, perusahaan ini tidak mempublikasikan angka market share maupun pendapatan resminya karena berstatus privat. Perusahaan memiliki basis pasar yang kuat di Jawa Timur dan Jakarta dengan kompetisi utama yang berasal dari sesama software house nasional serta penyedia SaaS lokal seperti Mekari. Relevansi bisnisnya didukung oleh tren permintaan digitalisasi arsip di Indonesia yang sejalan dengan pasar ECM global senilai USD 64,3 miliar pada 2024, di mana perusahaan secara khusus menyasar segmen pengadaan aplikasi internal instansi dan korporasi nasional ketimbang pasar SaaS massal.</a:t>
            </a:r>
            <a:endParaRPr lang="en-US" sz="930" dirty="0"/>
          </a:p>
        </p:txBody>
      </p:sp>
      <p:sp>
        <p:nvSpPr>
          <p:cNvPr id="6" name="Shape 4"/>
          <p:cNvSpPr/>
          <p:nvPr/>
        </p:nvSpPr>
        <p:spPr>
          <a:xfrm>
            <a:off x="502920" y="2369515"/>
            <a:ext cx="11183112" cy="860755"/>
          </a:xfrm>
          <a:prstGeom prst="roundRect">
            <a:avLst>
              <a:gd name="adj" fmla="val 6374"/>
            </a:avLst>
          </a:prstGeom>
          <a:solidFill>
            <a:srgbClr val="EAF0F8"/>
          </a:solidFill>
          <a:ln/>
        </p:spPr>
      </p:sp>
      <p:sp>
        <p:nvSpPr>
          <p:cNvPr id="7" name="Text 5"/>
          <p:cNvSpPr/>
          <p:nvPr/>
        </p:nvSpPr>
        <p:spPr>
          <a:xfrm>
            <a:off x="685800" y="2497531"/>
            <a:ext cx="10817352" cy="641299"/>
          </a:xfrm>
          <a:prstGeom prst="rect">
            <a:avLst/>
          </a:prstGeom>
          <a:noFill/>
          <a:ln/>
        </p:spPr>
        <p:txBody>
          <a:bodyPr wrap="square" lIns="0" tIns="0" rIns="0" bIns="0" rtlCol="0" anchor="t"/>
          <a:lstStyle/>
          <a:p>
            <a:pPr indent="0" marL="0">
              <a:lnSpc>
                <a:spcPct val="114000"/>
              </a:lnSpc>
              <a:buNone/>
            </a:pPr>
            <a:r>
              <a:rPr lang="en-US" sz="930" dirty="0">
                <a:solidFill>
                  <a:srgbClr val="3A4152"/>
                </a:solidFill>
                <a:latin typeface="Calibri" pitchFamily="34" charset="0"/>
                <a:ea typeface="Calibri" pitchFamily="34" charset="-122"/>
                <a:cs typeface="Calibri" pitchFamily="34" charset="-120"/>
              </a:rPr>
              <a:t>Bukti traksi menunjukkan kinerja impresif melalui pengerjaan lebih dari 350 proyek untuk 150+ klien dan mitra di lebih dari 4 negara, termasuk penggunaan produk persuratan SIPAS oleh lebih dari 60 instansi. Portofolio klien utamanya sangat beragam, mencakup BUMN dan korporasi besar (seperti PT Timah, MIND ID, Inalum, Pegadaian, dan Krakatau), perusahaan multinasional (OMRON, Syngenta, Corteva, DuPont), instansi pemerintahan (BNPT, BNN, hingga beberapa Pemkab/DPUPR/BKSDA), serta sektor keuangan seperti Bank Neo Commerce, Bank Aceh, Askrindo Syariah, dan Indonesia SIPF.</a:t>
            </a:r>
            <a:endParaRPr lang="en-US" sz="930" dirty="0"/>
          </a:p>
        </p:txBody>
      </p:sp>
      <p:sp>
        <p:nvSpPr>
          <p:cNvPr id="8" name="Text 6"/>
          <p:cNvSpPr/>
          <p:nvPr/>
        </p:nvSpPr>
        <p:spPr>
          <a:xfrm>
            <a:off x="502920" y="6492240"/>
            <a:ext cx="11155680" cy="274320"/>
          </a:xfrm>
          <a:prstGeom prst="rect">
            <a:avLst/>
          </a:prstGeom>
          <a:noFill/>
          <a:ln/>
        </p:spPr>
        <p:txBody>
          <a:bodyPr wrap="square" lIns="0" tIns="0" rIns="0" bIns="0" rtlCol="0" anchor="ctr"/>
          <a:lstStyle/>
          <a:p>
            <a:pPr indent="0" marL="0">
              <a:buNone/>
            </a:pPr>
            <a:r>
              <a:rPr lang="en-US" sz="850" i="1" dirty="0">
                <a:solidFill>
                  <a:srgbClr val="6B7686"/>
                </a:solidFill>
                <a:latin typeface="Calibri" pitchFamily="34" charset="0"/>
                <a:ea typeface="Calibri" pitchFamily="34" charset="-122"/>
                <a:cs typeface="Calibri" pitchFamily="34" charset="-120"/>
              </a:rPr>
              <a:t>Sumber: Portofolio — https://www.sekawanmedia.co.id/portofolio/  •  Profil Sekawan Media (Pemkot Malang) — https://malangkota.go.id/2022/02/25/mengenal-bisnis-software-house-arek-malang-sekawan-media/</a:t>
            </a:r>
            <a:endParaRPr lang="en-US" sz="850" dirty="0"/>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name="Slide 71">
    <p:bg>
      <p:bgPr>
        <a:solidFill>
          <a:srgbClr val="EAF0F8"/>
        </a:solidFill>
      </p:bgPr>
    </p:bg>
    <p:spTree>
      <p:nvGrpSpPr>
        <p:cNvPr id="1" name=""/>
        <p:cNvGrpSpPr/>
        <p:nvPr/>
      </p:nvGrpSpPr>
      <p:grpSpPr>
        <a:xfrm>
          <a:off x="0" y="0"/>
          <a:ext cx="0" cy="0"/>
          <a:chOff x="0" y="0"/>
          <a:chExt cx="0" cy="0"/>
        </a:xfrm>
      </p:grpSpPr>
      <p:sp>
        <p:nvSpPr>
          <p:cNvPr id="2" name="Text 0"/>
          <p:cNvSpPr/>
          <p:nvPr/>
        </p:nvSpPr>
        <p:spPr>
          <a:xfrm>
            <a:off x="822960" y="2423160"/>
            <a:ext cx="7315200" cy="365760"/>
          </a:xfrm>
          <a:prstGeom prst="rect">
            <a:avLst/>
          </a:prstGeom>
          <a:noFill/>
          <a:ln/>
        </p:spPr>
        <p:txBody>
          <a:bodyPr wrap="square" lIns="0" tIns="0" rIns="0" bIns="0" rtlCol="0" anchor="ctr"/>
          <a:lstStyle/>
          <a:p>
            <a:pPr indent="0" marL="0">
              <a:buNone/>
            </a:pPr>
            <a:r>
              <a:rPr lang="en-US" sz="1200" b="1" spc="200" kern="0" dirty="0">
                <a:solidFill>
                  <a:srgbClr val="C9962C"/>
                </a:solidFill>
                <a:latin typeface="Calibri" pitchFamily="34" charset="0"/>
                <a:ea typeface="Calibri" pitchFamily="34" charset="-122"/>
                <a:cs typeface="Calibri" pitchFamily="34" charset="-120"/>
              </a:rPr>
              <a:t>SEKAWAN MEDIA</a:t>
            </a:r>
            <a:endParaRPr lang="en-US" sz="1200" dirty="0"/>
          </a:p>
        </p:txBody>
      </p:sp>
      <p:sp>
        <p:nvSpPr>
          <p:cNvPr id="3" name="Shape 1"/>
          <p:cNvSpPr/>
          <p:nvPr/>
        </p:nvSpPr>
        <p:spPr>
          <a:xfrm>
            <a:off x="804672" y="2788920"/>
            <a:ext cx="822960" cy="822960"/>
          </a:xfrm>
          <a:prstGeom prst="roundRect">
            <a:avLst>
              <a:gd name="adj" fmla="val 15556"/>
            </a:avLst>
          </a:prstGeom>
          <a:solidFill>
            <a:srgbClr val="1B2A4A"/>
          </a:solidFill>
          <a:ln/>
        </p:spPr>
      </p:sp>
      <p:sp>
        <p:nvSpPr>
          <p:cNvPr id="4" name="Text 2"/>
          <p:cNvSpPr/>
          <p:nvPr/>
        </p:nvSpPr>
        <p:spPr>
          <a:xfrm>
            <a:off x="804672" y="2788920"/>
            <a:ext cx="822960" cy="822960"/>
          </a:xfrm>
          <a:prstGeom prst="rect">
            <a:avLst/>
          </a:prstGeom>
          <a:noFill/>
          <a:ln/>
        </p:spPr>
        <p:txBody>
          <a:bodyPr wrap="square" lIns="0" tIns="0" rIns="0" bIns="0" rtlCol="0" anchor="ctr"/>
          <a:lstStyle/>
          <a:p>
            <a:pPr algn="ctr" indent="0" marL="0">
              <a:buNone/>
            </a:pPr>
            <a:r>
              <a:rPr lang="en-US" sz="3000" b="1" dirty="0">
                <a:solidFill>
                  <a:srgbClr val="C9962C"/>
                </a:solidFill>
                <a:latin typeface="Calibri" pitchFamily="34" charset="0"/>
                <a:ea typeface="Calibri" pitchFamily="34" charset="-122"/>
                <a:cs typeface="Calibri" pitchFamily="34" charset="-120"/>
              </a:rPr>
              <a:t>C</a:t>
            </a:r>
            <a:endParaRPr lang="en-US" sz="3000" dirty="0"/>
          </a:p>
        </p:txBody>
      </p:sp>
      <p:sp>
        <p:nvSpPr>
          <p:cNvPr id="5" name="Text 3"/>
          <p:cNvSpPr/>
          <p:nvPr/>
        </p:nvSpPr>
        <p:spPr>
          <a:xfrm>
            <a:off x="1828800" y="2880360"/>
            <a:ext cx="8686800" cy="685800"/>
          </a:xfrm>
          <a:prstGeom prst="rect">
            <a:avLst/>
          </a:prstGeom>
          <a:noFill/>
          <a:ln/>
        </p:spPr>
        <p:txBody>
          <a:bodyPr wrap="square" lIns="0" tIns="0" rIns="0" bIns="0" rtlCol="0" anchor="ctr"/>
          <a:lstStyle/>
          <a:p>
            <a:pPr indent="0" marL="0">
              <a:buNone/>
            </a:pPr>
            <a:r>
              <a:rPr lang="en-US" sz="3000" b="1" dirty="0">
                <a:solidFill>
                  <a:srgbClr val="1B2A4A"/>
                </a:solidFill>
                <a:latin typeface="Calibri" pitchFamily="34" charset="0"/>
                <a:ea typeface="Calibri" pitchFamily="34" charset="-122"/>
                <a:cs typeface="Calibri" pitchFamily="34" charset="-120"/>
              </a:rPr>
              <a:t>Capability Platform</a:t>
            </a:r>
            <a:endParaRPr lang="en-US" sz="3000" dirty="0"/>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name="Slide 72">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502920" y="320040"/>
            <a:ext cx="8229600" cy="320040"/>
          </a:xfrm>
          <a:prstGeom prst="rect">
            <a:avLst/>
          </a:prstGeom>
          <a:noFill/>
          <a:ln/>
        </p:spPr>
        <p:txBody>
          <a:bodyPr wrap="square" lIns="0" tIns="0" rIns="0" bIns="0" rtlCol="0" anchor="ctr"/>
          <a:lstStyle/>
          <a:p>
            <a:pPr indent="0" marL="0">
              <a:buNone/>
            </a:pPr>
            <a:r>
              <a:rPr lang="en-US" sz="1150" b="1" spc="150" kern="0" dirty="0">
                <a:solidFill>
                  <a:srgbClr val="C9962C"/>
                </a:solidFill>
                <a:latin typeface="Calibri" pitchFamily="34" charset="0"/>
                <a:ea typeface="Calibri" pitchFamily="34" charset="-122"/>
                <a:cs typeface="Calibri" pitchFamily="34" charset="-120"/>
              </a:rPr>
              <a:t>SEKAWAN MEDIA</a:t>
            </a:r>
            <a:endParaRPr lang="en-US" sz="1150" dirty="0"/>
          </a:p>
        </p:txBody>
      </p:sp>
      <p:sp>
        <p:nvSpPr>
          <p:cNvPr id="3" name="Text 1"/>
          <p:cNvSpPr/>
          <p:nvPr/>
        </p:nvSpPr>
        <p:spPr>
          <a:xfrm>
            <a:off x="502920" y="621792"/>
            <a:ext cx="10515600" cy="566928"/>
          </a:xfrm>
          <a:prstGeom prst="rect">
            <a:avLst/>
          </a:prstGeom>
          <a:noFill/>
          <a:ln/>
        </p:spPr>
        <p:txBody>
          <a:bodyPr wrap="square" lIns="0" tIns="0" rIns="0" bIns="0" rtlCol="0" anchor="ctr"/>
          <a:lstStyle/>
          <a:p>
            <a:pPr indent="0" marL="0">
              <a:buNone/>
            </a:pPr>
            <a:r>
              <a:rPr lang="en-US" sz="2500" b="1" dirty="0">
                <a:solidFill>
                  <a:srgbClr val="1B2A4A"/>
                </a:solidFill>
                <a:latin typeface="Calibri" pitchFamily="34" charset="0"/>
                <a:ea typeface="Calibri" pitchFamily="34" charset="-122"/>
                <a:cs typeface="Calibri" pitchFamily="34" charset="-120"/>
              </a:rPr>
              <a:t>Capability Platform Sekawan Media</a:t>
            </a:r>
            <a:endParaRPr lang="en-US" sz="2500" dirty="0"/>
          </a:p>
        </p:txBody>
      </p:sp>
      <p:sp>
        <p:nvSpPr>
          <p:cNvPr id="4" name="Shape 2"/>
          <p:cNvSpPr/>
          <p:nvPr/>
        </p:nvSpPr>
        <p:spPr>
          <a:xfrm>
            <a:off x="502920" y="1325880"/>
            <a:ext cx="11183112" cy="1301052"/>
          </a:xfrm>
          <a:prstGeom prst="roundRect">
            <a:avLst>
              <a:gd name="adj" fmla="val 4217"/>
            </a:avLst>
          </a:prstGeom>
          <a:solidFill>
            <a:srgbClr val="EAF0F8"/>
          </a:solidFill>
          <a:ln/>
        </p:spPr>
      </p:sp>
      <p:sp>
        <p:nvSpPr>
          <p:cNvPr id="5" name="Text 3"/>
          <p:cNvSpPr/>
          <p:nvPr/>
        </p:nvSpPr>
        <p:spPr>
          <a:xfrm>
            <a:off x="685800" y="1453896"/>
            <a:ext cx="10817352" cy="289116"/>
          </a:xfrm>
          <a:prstGeom prst="rect">
            <a:avLst/>
          </a:prstGeom>
          <a:noFill/>
          <a:ln/>
        </p:spPr>
        <p:txBody>
          <a:bodyPr wrap="square" lIns="0" tIns="0" rIns="0" bIns="0" rtlCol="0" anchor="t"/>
          <a:lstStyle/>
          <a:p>
            <a:pPr indent="0" marL="0">
              <a:buNone/>
            </a:pPr>
            <a:r>
              <a:rPr lang="en-US" sz="1130" b="1" dirty="0">
                <a:solidFill>
                  <a:srgbClr val="1B2A4A"/>
                </a:solidFill>
                <a:latin typeface="Calibri" pitchFamily="34" charset="0"/>
                <a:ea typeface="Calibri" pitchFamily="34" charset="-122"/>
                <a:cs typeface="Calibri" pitchFamily="34" charset="-120"/>
              </a:rPr>
              <a:t>Model Kapabilitas</a:t>
            </a:r>
            <a:endParaRPr lang="en-US" sz="1130" dirty="0"/>
          </a:p>
        </p:txBody>
      </p:sp>
      <p:sp>
        <p:nvSpPr>
          <p:cNvPr id="6" name="Text 4"/>
          <p:cNvSpPr/>
          <p:nvPr/>
        </p:nvSpPr>
        <p:spPr>
          <a:xfrm>
            <a:off x="685800" y="1779587"/>
            <a:ext cx="10817352" cy="755904"/>
          </a:xfrm>
          <a:prstGeom prst="rect">
            <a:avLst/>
          </a:prstGeom>
          <a:noFill/>
          <a:ln/>
        </p:spPr>
        <p:txBody>
          <a:bodyPr wrap="square" lIns="0" tIns="0" rIns="0" bIns="0" rtlCol="0" anchor="t"/>
          <a:lstStyle/>
          <a:p>
            <a:pPr indent="0" marL="0">
              <a:lnSpc>
                <a:spcPct val="114000"/>
              </a:lnSpc>
              <a:buNone/>
            </a:pPr>
            <a:r>
              <a:rPr lang="en-US" sz="930" dirty="0">
                <a:solidFill>
                  <a:srgbClr val="3A4152"/>
                </a:solidFill>
                <a:latin typeface="Calibri" pitchFamily="34" charset="0"/>
                <a:ea typeface="Calibri" pitchFamily="34" charset="-122"/>
                <a:cs typeface="Calibri" pitchFamily="34" charset="-120"/>
              </a:rPr>
              <a:t>Kapabilitas Sekawan Media bertumpu pada kemampuan tim mengembangkan software, bukan pada satu produk jadi yang dijual berulang.  Custom development, bukan SaaS multi-tenant — aplikasi dibangun khusus untuk satu klien dan dijalankan di lingkungan klien itu sendiri. Konsekuensinya, tidak ada rilis fitur berkala yang otomatis dinikmati semua pengguna seperti pada produk SaaS.  Solusi mengikuti proses bisnis klien — alur kerja tidak dipaksa menyesuaikan template sistem. Modul yang sudah pernah dibuat untuk klien lain dipakai ulang sebagai titik awal, lalu dikonfigurasi ulang sesuai kebutuhan.  Cakupan teknologi lengkap — mampu mengerjakan aplikasi web, aplikasi mobile iOS dan Android, hingga website korporat dalam satu vendor sehingga klien tidak perlu memecah proyek ke beberapa penyedia.</a:t>
            </a:r>
            <a:endParaRPr lang="en-US" sz="930" dirty="0"/>
          </a:p>
        </p:txBody>
      </p:sp>
      <p:sp>
        <p:nvSpPr>
          <p:cNvPr id="7" name="Shape 5"/>
          <p:cNvSpPr/>
          <p:nvPr/>
        </p:nvSpPr>
        <p:spPr>
          <a:xfrm>
            <a:off x="502920" y="2809812"/>
            <a:ext cx="11183112" cy="1452232"/>
          </a:xfrm>
          <a:prstGeom prst="roundRect">
            <a:avLst>
              <a:gd name="adj" fmla="val 3778"/>
            </a:avLst>
          </a:prstGeom>
          <a:solidFill>
            <a:srgbClr val="EAF0F8"/>
          </a:solidFill>
          <a:ln/>
        </p:spPr>
      </p:sp>
      <p:sp>
        <p:nvSpPr>
          <p:cNvPr id="8" name="Text 6"/>
          <p:cNvSpPr/>
          <p:nvPr/>
        </p:nvSpPr>
        <p:spPr>
          <a:xfrm>
            <a:off x="685800" y="2937828"/>
            <a:ext cx="10817352" cy="289116"/>
          </a:xfrm>
          <a:prstGeom prst="rect">
            <a:avLst/>
          </a:prstGeom>
          <a:noFill/>
          <a:ln/>
        </p:spPr>
        <p:txBody>
          <a:bodyPr wrap="square" lIns="0" tIns="0" rIns="0" bIns="0" rtlCol="0" anchor="t"/>
          <a:lstStyle/>
          <a:p>
            <a:pPr indent="0" marL="0">
              <a:buNone/>
            </a:pPr>
            <a:r>
              <a:rPr lang="en-US" sz="1130" b="1" dirty="0">
                <a:solidFill>
                  <a:srgbClr val="1B2A4A"/>
                </a:solidFill>
                <a:latin typeface="Calibri" pitchFamily="34" charset="0"/>
                <a:ea typeface="Calibri" pitchFamily="34" charset="-122"/>
                <a:cs typeface="Calibri" pitchFamily="34" charset="-120"/>
              </a:rPr>
              <a:t>Kapabilitas DMS</a:t>
            </a:r>
            <a:endParaRPr lang="en-US" sz="1130" dirty="0"/>
          </a:p>
        </p:txBody>
      </p:sp>
      <p:sp>
        <p:nvSpPr>
          <p:cNvPr id="9" name="Text 7"/>
          <p:cNvSpPr/>
          <p:nvPr/>
        </p:nvSpPr>
        <p:spPr>
          <a:xfrm>
            <a:off x="685800" y="3263519"/>
            <a:ext cx="10817352" cy="907085"/>
          </a:xfrm>
          <a:prstGeom prst="rect">
            <a:avLst/>
          </a:prstGeom>
          <a:noFill/>
          <a:ln/>
        </p:spPr>
        <p:txBody>
          <a:bodyPr wrap="square" lIns="0" tIns="0" rIns="0" bIns="0" rtlCol="0" anchor="t"/>
          <a:lstStyle/>
          <a:p>
            <a:pPr indent="0" marL="0">
              <a:lnSpc>
                <a:spcPct val="114000"/>
              </a:lnSpc>
              <a:buNone/>
            </a:pPr>
            <a:r>
              <a:rPr lang="en-US" sz="930" dirty="0">
                <a:solidFill>
                  <a:srgbClr val="3A4152"/>
                </a:solidFill>
                <a:latin typeface="Calibri" pitchFamily="34" charset="0"/>
                <a:ea typeface="Calibri" pitchFamily="34" charset="-122"/>
                <a:cs typeface="Calibri" pitchFamily="34" charset="-120"/>
              </a:rPr>
              <a:t>Fitur inti yang ditawarkan pada solusi Document Management System mereka.  Penyimpanan terpusat — seluruh dokumen berada di satu repositori sehingga tidak lagi tersebar di folder lokal, email, atau drive pribadi karyawan.  Kontrol akses berbasis peran — hak baca, unggah, ubah, dan hapus ditentukan per jabatan atau unit kerja agar dokumen sensitif hanya terlihat oleh pihak berwenang.  Workflow persetujuan — dokumen mengalir otomatis dari pembuat ke pemeriksa hingga penyetuju, menggantikan proses disposisi manual antar meja.  Audit trail — setiap aktivitas dokumen tercatat lengkap dengan pelaku dan waktunya, yang menjadi syarat penting saat audit internal maupun eksternal.  Pencarian cepat — dokumen dicari lewat kata kunci dan filter, bukan dengan menelusuri struktur folder satu per satu.  Pengguna tidak dibatasi — tidak ada biaya lisensi per pengguna, sehingga akses bisa diberikan ke seluruh karyawan tanpa menambah biaya.</a:t>
            </a:r>
            <a:endParaRPr lang="en-US" sz="930" dirty="0"/>
          </a:p>
        </p:txBody>
      </p:sp>
      <p:sp>
        <p:nvSpPr>
          <p:cNvPr id="10" name="Text 8"/>
          <p:cNvSpPr/>
          <p:nvPr/>
        </p:nvSpPr>
        <p:spPr>
          <a:xfrm>
            <a:off x="502920" y="6492240"/>
            <a:ext cx="11155680" cy="274320"/>
          </a:xfrm>
          <a:prstGeom prst="rect">
            <a:avLst/>
          </a:prstGeom>
          <a:noFill/>
          <a:ln/>
        </p:spPr>
        <p:txBody>
          <a:bodyPr wrap="square" lIns="0" tIns="0" rIns="0" bIns="0" rtlCol="0" anchor="ctr"/>
          <a:lstStyle/>
          <a:p>
            <a:pPr indent="0" marL="0">
              <a:buNone/>
            </a:pPr>
            <a:r>
              <a:rPr lang="en-US" sz="850" i="1" dirty="0">
                <a:solidFill>
                  <a:srgbClr val="6B7686"/>
                </a:solidFill>
                <a:latin typeface="Calibri" pitchFamily="34" charset="0"/>
                <a:ea typeface="Calibri" pitchFamily="34" charset="-122"/>
                <a:cs typeface="Calibri" pitchFamily="34" charset="-120"/>
              </a:rPr>
              <a:t>Sumber: Solusi DMS — https://www.sekawanmedia.co.id/document-management-system/  •  Artikel Sistem Manajemen Dokumen — https://www.sekawanmedia.co.id/blog/sistem-manajemen-dokumen/</a:t>
            </a:r>
            <a:endParaRPr lang="en-US" sz="850" dirty="0"/>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name="Slide 73">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502920" y="320040"/>
            <a:ext cx="8229600" cy="320040"/>
          </a:xfrm>
          <a:prstGeom prst="rect">
            <a:avLst/>
          </a:prstGeom>
          <a:noFill/>
          <a:ln/>
        </p:spPr>
        <p:txBody>
          <a:bodyPr wrap="square" lIns="0" tIns="0" rIns="0" bIns="0" rtlCol="0" anchor="ctr"/>
          <a:lstStyle/>
          <a:p>
            <a:pPr indent="0" marL="0">
              <a:buNone/>
            </a:pPr>
            <a:r>
              <a:rPr lang="en-US" sz="1150" b="1" spc="150" kern="0" dirty="0">
                <a:solidFill>
                  <a:srgbClr val="C9962C"/>
                </a:solidFill>
                <a:latin typeface="Calibri" pitchFamily="34" charset="0"/>
                <a:ea typeface="Calibri" pitchFamily="34" charset="-122"/>
                <a:cs typeface="Calibri" pitchFamily="34" charset="-120"/>
              </a:rPr>
              <a:t>SEKAWAN MEDIA</a:t>
            </a:r>
            <a:endParaRPr lang="en-US" sz="1150" dirty="0"/>
          </a:p>
        </p:txBody>
      </p:sp>
      <p:sp>
        <p:nvSpPr>
          <p:cNvPr id="3" name="Text 1"/>
          <p:cNvSpPr/>
          <p:nvPr/>
        </p:nvSpPr>
        <p:spPr>
          <a:xfrm>
            <a:off x="502920" y="621792"/>
            <a:ext cx="10515600" cy="566928"/>
          </a:xfrm>
          <a:prstGeom prst="rect">
            <a:avLst/>
          </a:prstGeom>
          <a:noFill/>
          <a:ln/>
        </p:spPr>
        <p:txBody>
          <a:bodyPr wrap="square" lIns="0" tIns="0" rIns="0" bIns="0" rtlCol="0" anchor="ctr"/>
          <a:lstStyle/>
          <a:p>
            <a:pPr indent="0" marL="0">
              <a:buNone/>
            </a:pPr>
            <a:r>
              <a:rPr lang="en-US" sz="2500" b="1" dirty="0">
                <a:solidFill>
                  <a:srgbClr val="1B2A4A"/>
                </a:solidFill>
                <a:latin typeface="Calibri" pitchFamily="34" charset="0"/>
                <a:ea typeface="Calibri" pitchFamily="34" charset="-122"/>
                <a:cs typeface="Calibri" pitchFamily="34" charset="-120"/>
              </a:rPr>
              <a:t>Capability Platform Sekawan Media</a:t>
            </a:r>
            <a:endParaRPr lang="en-US" sz="2500" dirty="0"/>
          </a:p>
        </p:txBody>
      </p:sp>
      <p:sp>
        <p:nvSpPr>
          <p:cNvPr id="4" name="Shape 2"/>
          <p:cNvSpPr/>
          <p:nvPr/>
        </p:nvSpPr>
        <p:spPr>
          <a:xfrm>
            <a:off x="502920" y="1325880"/>
            <a:ext cx="5500116" cy="1301052"/>
          </a:xfrm>
          <a:prstGeom prst="roundRect">
            <a:avLst>
              <a:gd name="adj" fmla="val 4217"/>
            </a:avLst>
          </a:prstGeom>
          <a:solidFill>
            <a:srgbClr val="EAF0F8"/>
          </a:solidFill>
          <a:ln/>
        </p:spPr>
      </p:sp>
      <p:sp>
        <p:nvSpPr>
          <p:cNvPr id="5" name="Text 3"/>
          <p:cNvSpPr/>
          <p:nvPr/>
        </p:nvSpPr>
        <p:spPr>
          <a:xfrm>
            <a:off x="685800" y="1453896"/>
            <a:ext cx="5134356" cy="289116"/>
          </a:xfrm>
          <a:prstGeom prst="rect">
            <a:avLst/>
          </a:prstGeom>
          <a:noFill/>
          <a:ln/>
        </p:spPr>
        <p:txBody>
          <a:bodyPr wrap="square" lIns="0" tIns="0" rIns="0" bIns="0" rtlCol="0" anchor="t"/>
          <a:lstStyle/>
          <a:p>
            <a:pPr indent="0" marL="0">
              <a:buNone/>
            </a:pPr>
            <a:r>
              <a:rPr lang="en-US" sz="1130" b="1" dirty="0">
                <a:solidFill>
                  <a:srgbClr val="1B2A4A"/>
                </a:solidFill>
                <a:latin typeface="Calibri" pitchFamily="34" charset="0"/>
                <a:ea typeface="Calibri" pitchFamily="34" charset="-122"/>
                <a:cs typeface="Calibri" pitchFamily="34" charset="-120"/>
              </a:rPr>
              <a:t>Integrasi</a:t>
            </a:r>
            <a:endParaRPr lang="en-US" sz="1130" dirty="0"/>
          </a:p>
        </p:txBody>
      </p:sp>
      <p:sp>
        <p:nvSpPr>
          <p:cNvPr id="6" name="Text 4"/>
          <p:cNvSpPr/>
          <p:nvPr/>
        </p:nvSpPr>
        <p:spPr>
          <a:xfrm>
            <a:off x="685800" y="1779587"/>
            <a:ext cx="5134356" cy="755904"/>
          </a:xfrm>
          <a:prstGeom prst="rect">
            <a:avLst/>
          </a:prstGeom>
          <a:noFill/>
          <a:ln/>
        </p:spPr>
        <p:txBody>
          <a:bodyPr wrap="square" lIns="0" tIns="0" rIns="0" bIns="0" rtlCol="0" anchor="t"/>
          <a:lstStyle/>
          <a:p>
            <a:pPr indent="0" marL="0">
              <a:lnSpc>
                <a:spcPct val="114000"/>
              </a:lnSpc>
              <a:buNone/>
            </a:pPr>
            <a:r>
              <a:rPr lang="en-US" sz="930" dirty="0">
                <a:solidFill>
                  <a:srgbClr val="3A4152"/>
                </a:solidFill>
                <a:latin typeface="Calibri" pitchFamily="34" charset="0"/>
                <a:ea typeface="Calibri" pitchFamily="34" charset="-122"/>
                <a:cs typeface="Calibri" pitchFamily="34" charset="-120"/>
              </a:rPr>
              <a:t>Integrasi dikerjakan per proyek — koneksi ke ERP, CRM, atau sistem legacy dibangun khusus dan masuk ke dalam lingkup serta biaya proyek, bukan tersedia otomatis.  Tanpa marketplace konektor — tidak ada katalog konektor siap pakai seperti pada platform besar, sehingga setiap integrasi baru berarti pekerjaan pengembangan baru dan waktu tambahan.</a:t>
            </a:r>
            <a:endParaRPr lang="en-US" sz="930" dirty="0"/>
          </a:p>
        </p:txBody>
      </p:sp>
      <p:sp>
        <p:nvSpPr>
          <p:cNvPr id="7" name="Shape 5"/>
          <p:cNvSpPr/>
          <p:nvPr/>
        </p:nvSpPr>
        <p:spPr>
          <a:xfrm>
            <a:off x="502920" y="2809812"/>
            <a:ext cx="5500116" cy="1149871"/>
          </a:xfrm>
          <a:prstGeom prst="roundRect">
            <a:avLst>
              <a:gd name="adj" fmla="val 4771"/>
            </a:avLst>
          </a:prstGeom>
          <a:solidFill>
            <a:srgbClr val="EAF0F8"/>
          </a:solidFill>
          <a:ln/>
        </p:spPr>
      </p:sp>
      <p:sp>
        <p:nvSpPr>
          <p:cNvPr id="8" name="Text 6"/>
          <p:cNvSpPr/>
          <p:nvPr/>
        </p:nvSpPr>
        <p:spPr>
          <a:xfrm>
            <a:off x="685800" y="2937828"/>
            <a:ext cx="5134356" cy="289116"/>
          </a:xfrm>
          <a:prstGeom prst="rect">
            <a:avLst/>
          </a:prstGeom>
          <a:noFill/>
          <a:ln/>
        </p:spPr>
        <p:txBody>
          <a:bodyPr wrap="square" lIns="0" tIns="0" rIns="0" bIns="0" rtlCol="0" anchor="t"/>
          <a:lstStyle/>
          <a:p>
            <a:pPr indent="0" marL="0">
              <a:buNone/>
            </a:pPr>
            <a:r>
              <a:rPr lang="en-US" sz="1130" b="1" dirty="0">
                <a:solidFill>
                  <a:srgbClr val="1B2A4A"/>
                </a:solidFill>
                <a:latin typeface="Calibri" pitchFamily="34" charset="0"/>
                <a:ea typeface="Calibri" pitchFamily="34" charset="-122"/>
                <a:cs typeface="Calibri" pitchFamily="34" charset="-120"/>
              </a:rPr>
              <a:t>Deployment</a:t>
            </a:r>
            <a:endParaRPr lang="en-US" sz="1130" dirty="0"/>
          </a:p>
        </p:txBody>
      </p:sp>
      <p:sp>
        <p:nvSpPr>
          <p:cNvPr id="9" name="Text 7"/>
          <p:cNvSpPr/>
          <p:nvPr/>
        </p:nvSpPr>
        <p:spPr>
          <a:xfrm>
            <a:off x="685800" y="3263519"/>
            <a:ext cx="5134356" cy="604723"/>
          </a:xfrm>
          <a:prstGeom prst="rect">
            <a:avLst/>
          </a:prstGeom>
          <a:noFill/>
          <a:ln/>
        </p:spPr>
        <p:txBody>
          <a:bodyPr wrap="square" lIns="0" tIns="0" rIns="0" bIns="0" rtlCol="0" anchor="t"/>
          <a:lstStyle/>
          <a:p>
            <a:pPr indent="0" marL="0">
              <a:lnSpc>
                <a:spcPct val="114000"/>
              </a:lnSpc>
              <a:buNone/>
            </a:pPr>
            <a:r>
              <a:rPr lang="en-US" sz="930" dirty="0">
                <a:solidFill>
                  <a:srgbClr val="3A4152"/>
                </a:solidFill>
                <a:latin typeface="Calibri" pitchFamily="34" charset="0"/>
                <a:ea typeface="Calibri" pitchFamily="34" charset="-122"/>
                <a:cs typeface="Calibri" pitchFamily="34" charset="-120"/>
              </a:rPr>
              <a:t>Cloud maupun on-premise — klien bebas memilih skema hosting sesuai kebijakan internal dan anggaran yang tersedia.  Cocok untuk instansi pemerintah — opsi on-premise menjawab regulasi kedaulatan data yang mewajibkan dokumen tersimpan di server milik instansi sendiri.</a:t>
            </a:r>
            <a:endParaRPr lang="en-US" sz="930" dirty="0"/>
          </a:p>
        </p:txBody>
      </p:sp>
      <p:sp>
        <p:nvSpPr>
          <p:cNvPr id="10" name="Shape 8"/>
          <p:cNvSpPr/>
          <p:nvPr/>
        </p:nvSpPr>
        <p:spPr>
          <a:xfrm>
            <a:off x="6185916" y="1325880"/>
            <a:ext cx="5500116" cy="1603413"/>
          </a:xfrm>
          <a:prstGeom prst="roundRect">
            <a:avLst>
              <a:gd name="adj" fmla="val 3422"/>
            </a:avLst>
          </a:prstGeom>
          <a:solidFill>
            <a:srgbClr val="EAF0F8"/>
          </a:solidFill>
          <a:ln/>
        </p:spPr>
      </p:sp>
      <p:sp>
        <p:nvSpPr>
          <p:cNvPr id="11" name="Text 9"/>
          <p:cNvSpPr/>
          <p:nvPr/>
        </p:nvSpPr>
        <p:spPr>
          <a:xfrm>
            <a:off x="6368796" y="1453896"/>
            <a:ext cx="5134356" cy="289116"/>
          </a:xfrm>
          <a:prstGeom prst="rect">
            <a:avLst/>
          </a:prstGeom>
          <a:noFill/>
          <a:ln/>
        </p:spPr>
        <p:txBody>
          <a:bodyPr wrap="square" lIns="0" tIns="0" rIns="0" bIns="0" rtlCol="0" anchor="t"/>
          <a:lstStyle/>
          <a:p>
            <a:pPr indent="0" marL="0">
              <a:buNone/>
            </a:pPr>
            <a:r>
              <a:rPr lang="en-US" sz="1130" b="1" dirty="0">
                <a:solidFill>
                  <a:srgbClr val="1B2A4A"/>
                </a:solidFill>
                <a:latin typeface="Calibri" pitchFamily="34" charset="0"/>
                <a:ea typeface="Calibri" pitchFamily="34" charset="-122"/>
                <a:cs typeface="Calibri" pitchFamily="34" charset="-120"/>
              </a:rPr>
              <a:t>Layanan Pendamping</a:t>
            </a:r>
            <a:endParaRPr lang="en-US" sz="1130" dirty="0"/>
          </a:p>
        </p:txBody>
      </p:sp>
      <p:sp>
        <p:nvSpPr>
          <p:cNvPr id="12" name="Text 10"/>
          <p:cNvSpPr/>
          <p:nvPr/>
        </p:nvSpPr>
        <p:spPr>
          <a:xfrm>
            <a:off x="6368796" y="1779587"/>
            <a:ext cx="5134356" cy="1058266"/>
          </a:xfrm>
          <a:prstGeom prst="rect">
            <a:avLst/>
          </a:prstGeom>
          <a:noFill/>
          <a:ln/>
        </p:spPr>
        <p:txBody>
          <a:bodyPr wrap="square" lIns="0" tIns="0" rIns="0" bIns="0" rtlCol="0" anchor="t"/>
          <a:lstStyle/>
          <a:p>
            <a:pPr indent="0" marL="0">
              <a:lnSpc>
                <a:spcPct val="114000"/>
              </a:lnSpc>
              <a:buNone/>
            </a:pPr>
            <a:r>
              <a:rPr lang="en-US" sz="930" dirty="0">
                <a:solidFill>
                  <a:srgbClr val="3A4152"/>
                </a:solidFill>
                <a:latin typeface="Calibri" pitchFamily="34" charset="0"/>
                <a:ea typeface="Calibri" pitchFamily="34" charset="-122"/>
                <a:cs typeface="Calibri" pitchFamily="34" charset="-120"/>
              </a:rPr>
              <a:t>Nilai tambah Sekawan Media terletak pada pendampingan end-to-end, bukan sekadar penyerahan aplikasi.  Siklus penuh — mulai dari konsultasi kebutuhan, desain, pengembangan, integrasi, pelatihan pengguna, hingga maintenance ditangani satu tim.  Support pasca-implementasi — tim support menangani kendala setelah aplikasi berjalan, yang penting bagi instansi tanpa tim IT internal yang kuat.  Team augmentation — klien dapat meminjam developer Sekawan Media untuk masuk ke tim internalnya tanpa melalui proses rekrutmen sendiri.</a:t>
            </a:r>
            <a:endParaRPr lang="en-US" sz="930" dirty="0"/>
          </a:p>
        </p:txBody>
      </p:sp>
      <p:sp>
        <p:nvSpPr>
          <p:cNvPr id="13" name="Text 11"/>
          <p:cNvSpPr/>
          <p:nvPr/>
        </p:nvSpPr>
        <p:spPr>
          <a:xfrm>
            <a:off x="502920" y="6492240"/>
            <a:ext cx="11155680" cy="274320"/>
          </a:xfrm>
          <a:prstGeom prst="rect">
            <a:avLst/>
          </a:prstGeom>
          <a:noFill/>
          <a:ln/>
        </p:spPr>
        <p:txBody>
          <a:bodyPr wrap="square" lIns="0" tIns="0" rIns="0" bIns="0" rtlCol="0" anchor="ctr"/>
          <a:lstStyle/>
          <a:p>
            <a:pPr indent="0" marL="0">
              <a:buNone/>
            </a:pPr>
            <a:r>
              <a:rPr lang="en-US" sz="850" i="1" dirty="0">
                <a:solidFill>
                  <a:srgbClr val="6B7686"/>
                </a:solidFill>
                <a:latin typeface="Calibri" pitchFamily="34" charset="0"/>
                <a:ea typeface="Calibri" pitchFamily="34" charset="-122"/>
                <a:cs typeface="Calibri" pitchFamily="34" charset="-120"/>
              </a:rPr>
              <a:t>Sumber: Solusi DMS — https://www.sekawanmedia.co.id/document-management-system/  •  Artikel Sistem Manajemen Dokumen — https://www.sekawanmedia.co.id/blog/sistem-manajemen-dokumen/</a:t>
            </a:r>
            <a:endParaRPr lang="en-US" sz="850" dirty="0"/>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name="Slide 74">
    <p:bg>
      <p:bgPr>
        <a:solidFill>
          <a:srgbClr val="EAF0F8"/>
        </a:solidFill>
      </p:bgPr>
    </p:bg>
    <p:spTree>
      <p:nvGrpSpPr>
        <p:cNvPr id="1" name=""/>
        <p:cNvGrpSpPr/>
        <p:nvPr/>
      </p:nvGrpSpPr>
      <p:grpSpPr>
        <a:xfrm>
          <a:off x="0" y="0"/>
          <a:ext cx="0" cy="0"/>
          <a:chOff x="0" y="0"/>
          <a:chExt cx="0" cy="0"/>
        </a:xfrm>
      </p:grpSpPr>
      <p:sp>
        <p:nvSpPr>
          <p:cNvPr id="2" name="Text 0"/>
          <p:cNvSpPr/>
          <p:nvPr/>
        </p:nvSpPr>
        <p:spPr>
          <a:xfrm>
            <a:off x="822960" y="2423160"/>
            <a:ext cx="7315200" cy="365760"/>
          </a:xfrm>
          <a:prstGeom prst="rect">
            <a:avLst/>
          </a:prstGeom>
          <a:noFill/>
          <a:ln/>
        </p:spPr>
        <p:txBody>
          <a:bodyPr wrap="square" lIns="0" tIns="0" rIns="0" bIns="0" rtlCol="0" anchor="ctr"/>
          <a:lstStyle/>
          <a:p>
            <a:pPr indent="0" marL="0">
              <a:buNone/>
            </a:pPr>
            <a:r>
              <a:rPr lang="en-US" sz="1200" b="1" spc="200" kern="0" dirty="0">
                <a:solidFill>
                  <a:srgbClr val="C9962C"/>
                </a:solidFill>
                <a:latin typeface="Calibri" pitchFamily="34" charset="0"/>
                <a:ea typeface="Calibri" pitchFamily="34" charset="-122"/>
                <a:cs typeface="Calibri" pitchFamily="34" charset="-120"/>
              </a:rPr>
              <a:t>SEKAWAN MEDIA</a:t>
            </a:r>
            <a:endParaRPr lang="en-US" sz="1200" dirty="0"/>
          </a:p>
        </p:txBody>
      </p:sp>
      <p:sp>
        <p:nvSpPr>
          <p:cNvPr id="3" name="Shape 1"/>
          <p:cNvSpPr/>
          <p:nvPr/>
        </p:nvSpPr>
        <p:spPr>
          <a:xfrm>
            <a:off x="804672" y="2788920"/>
            <a:ext cx="822960" cy="822960"/>
          </a:xfrm>
          <a:prstGeom prst="roundRect">
            <a:avLst>
              <a:gd name="adj" fmla="val 15556"/>
            </a:avLst>
          </a:prstGeom>
          <a:solidFill>
            <a:srgbClr val="1B2A4A"/>
          </a:solidFill>
          <a:ln/>
        </p:spPr>
      </p:sp>
      <p:sp>
        <p:nvSpPr>
          <p:cNvPr id="4" name="Text 2"/>
          <p:cNvSpPr/>
          <p:nvPr/>
        </p:nvSpPr>
        <p:spPr>
          <a:xfrm>
            <a:off x="804672" y="2788920"/>
            <a:ext cx="822960" cy="822960"/>
          </a:xfrm>
          <a:prstGeom prst="rect">
            <a:avLst/>
          </a:prstGeom>
          <a:noFill/>
          <a:ln/>
        </p:spPr>
        <p:txBody>
          <a:bodyPr wrap="square" lIns="0" tIns="0" rIns="0" bIns="0" rtlCol="0" anchor="ctr"/>
          <a:lstStyle/>
          <a:p>
            <a:pPr algn="ctr" indent="0" marL="0">
              <a:buNone/>
            </a:pPr>
            <a:r>
              <a:rPr lang="en-US" sz="3000" b="1" dirty="0">
                <a:solidFill>
                  <a:srgbClr val="C9962C"/>
                </a:solidFill>
                <a:latin typeface="Calibri" pitchFamily="34" charset="0"/>
                <a:ea typeface="Calibri" pitchFamily="34" charset="-122"/>
                <a:cs typeface="Calibri" pitchFamily="34" charset="-120"/>
              </a:rPr>
              <a:t>U</a:t>
            </a:r>
            <a:endParaRPr lang="en-US" sz="3000" dirty="0"/>
          </a:p>
        </p:txBody>
      </p:sp>
      <p:sp>
        <p:nvSpPr>
          <p:cNvPr id="5" name="Text 3"/>
          <p:cNvSpPr/>
          <p:nvPr/>
        </p:nvSpPr>
        <p:spPr>
          <a:xfrm>
            <a:off x="1828800" y="2880360"/>
            <a:ext cx="8686800" cy="685800"/>
          </a:xfrm>
          <a:prstGeom prst="rect">
            <a:avLst/>
          </a:prstGeom>
          <a:noFill/>
          <a:ln/>
        </p:spPr>
        <p:txBody>
          <a:bodyPr wrap="square" lIns="0" tIns="0" rIns="0" bIns="0" rtlCol="0" anchor="ctr"/>
          <a:lstStyle/>
          <a:p>
            <a:pPr indent="0" marL="0">
              <a:buNone/>
            </a:pPr>
            <a:r>
              <a:rPr lang="en-US" sz="3000" b="1" dirty="0">
                <a:solidFill>
                  <a:srgbClr val="1B2A4A"/>
                </a:solidFill>
                <a:latin typeface="Calibri" pitchFamily="34" charset="0"/>
                <a:ea typeface="Calibri" pitchFamily="34" charset="-122"/>
                <a:cs typeface="Calibri" pitchFamily="34" charset="-120"/>
              </a:rPr>
              <a:t>Usecase</a:t>
            </a:r>
            <a:endParaRPr lang="en-US" sz="3000" dirty="0"/>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name="Slide 75">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502920" y="320040"/>
            <a:ext cx="8229600" cy="320040"/>
          </a:xfrm>
          <a:prstGeom prst="rect">
            <a:avLst/>
          </a:prstGeom>
          <a:noFill/>
          <a:ln/>
        </p:spPr>
        <p:txBody>
          <a:bodyPr wrap="square" lIns="0" tIns="0" rIns="0" bIns="0" rtlCol="0" anchor="ctr"/>
          <a:lstStyle/>
          <a:p>
            <a:pPr indent="0" marL="0">
              <a:buNone/>
            </a:pPr>
            <a:r>
              <a:rPr lang="en-US" sz="1150" b="1" spc="150" kern="0" dirty="0">
                <a:solidFill>
                  <a:srgbClr val="C9962C"/>
                </a:solidFill>
                <a:latin typeface="Calibri" pitchFamily="34" charset="0"/>
                <a:ea typeface="Calibri" pitchFamily="34" charset="-122"/>
                <a:cs typeface="Calibri" pitchFamily="34" charset="-120"/>
              </a:rPr>
              <a:t>SEKAWAN MEDIA</a:t>
            </a:r>
            <a:endParaRPr lang="en-US" sz="1150" dirty="0"/>
          </a:p>
        </p:txBody>
      </p:sp>
      <p:sp>
        <p:nvSpPr>
          <p:cNvPr id="3" name="Text 1"/>
          <p:cNvSpPr/>
          <p:nvPr/>
        </p:nvSpPr>
        <p:spPr>
          <a:xfrm>
            <a:off x="502920" y="621792"/>
            <a:ext cx="10515600" cy="566928"/>
          </a:xfrm>
          <a:prstGeom prst="rect">
            <a:avLst/>
          </a:prstGeom>
          <a:noFill/>
          <a:ln/>
        </p:spPr>
        <p:txBody>
          <a:bodyPr wrap="square" lIns="0" tIns="0" rIns="0" bIns="0" rtlCol="0" anchor="ctr"/>
          <a:lstStyle/>
          <a:p>
            <a:pPr indent="0" marL="0">
              <a:buNone/>
            </a:pPr>
            <a:r>
              <a:rPr lang="en-US" sz="2500" b="1" dirty="0">
                <a:solidFill>
                  <a:srgbClr val="1B2A4A"/>
                </a:solidFill>
                <a:latin typeface="Calibri" pitchFamily="34" charset="0"/>
                <a:ea typeface="Calibri" pitchFamily="34" charset="-122"/>
                <a:cs typeface="Calibri" pitchFamily="34" charset="-120"/>
              </a:rPr>
              <a:t>Usecase Sekawan Media</a:t>
            </a:r>
            <a:endParaRPr lang="en-US" sz="2500" dirty="0"/>
          </a:p>
        </p:txBody>
      </p:sp>
      <p:sp>
        <p:nvSpPr>
          <p:cNvPr id="4" name="Shape 2"/>
          <p:cNvSpPr/>
          <p:nvPr/>
        </p:nvSpPr>
        <p:spPr>
          <a:xfrm>
            <a:off x="502920" y="1325880"/>
            <a:ext cx="11183112" cy="998690"/>
          </a:xfrm>
          <a:prstGeom prst="roundRect">
            <a:avLst>
              <a:gd name="adj" fmla="val 5494"/>
            </a:avLst>
          </a:prstGeom>
          <a:solidFill>
            <a:srgbClr val="EAF0F8"/>
          </a:solidFill>
          <a:ln/>
        </p:spPr>
      </p:sp>
      <p:sp>
        <p:nvSpPr>
          <p:cNvPr id="5" name="Text 3"/>
          <p:cNvSpPr/>
          <p:nvPr/>
        </p:nvSpPr>
        <p:spPr>
          <a:xfrm>
            <a:off x="685800" y="1453896"/>
            <a:ext cx="10817352" cy="289116"/>
          </a:xfrm>
          <a:prstGeom prst="rect">
            <a:avLst/>
          </a:prstGeom>
          <a:noFill/>
          <a:ln/>
        </p:spPr>
        <p:txBody>
          <a:bodyPr wrap="square" lIns="0" tIns="0" rIns="0" bIns="0" rtlCol="0" anchor="t"/>
          <a:lstStyle/>
          <a:p>
            <a:pPr indent="0" marL="0">
              <a:buNone/>
            </a:pPr>
            <a:r>
              <a:rPr lang="en-US" sz="1130" b="1" dirty="0">
                <a:solidFill>
                  <a:srgbClr val="1B2A4A"/>
                </a:solidFill>
                <a:latin typeface="Calibri" pitchFamily="34" charset="0"/>
                <a:ea typeface="Calibri" pitchFamily="34" charset="-122"/>
                <a:cs typeface="Calibri" pitchFamily="34" charset="-120"/>
              </a:rPr>
              <a:t>Persuratan &amp; Arsip</a:t>
            </a:r>
            <a:endParaRPr lang="en-US" sz="1130" dirty="0"/>
          </a:p>
        </p:txBody>
      </p:sp>
      <p:sp>
        <p:nvSpPr>
          <p:cNvPr id="6" name="Text 4"/>
          <p:cNvSpPr/>
          <p:nvPr/>
        </p:nvSpPr>
        <p:spPr>
          <a:xfrm>
            <a:off x="685800" y="1779587"/>
            <a:ext cx="10817352" cy="453542"/>
          </a:xfrm>
          <a:prstGeom prst="rect">
            <a:avLst/>
          </a:prstGeom>
          <a:noFill/>
          <a:ln/>
        </p:spPr>
        <p:txBody>
          <a:bodyPr wrap="square" lIns="0" tIns="0" rIns="0" bIns="0" rtlCol="0" anchor="t"/>
          <a:lstStyle/>
          <a:p>
            <a:pPr indent="0" marL="0">
              <a:lnSpc>
                <a:spcPct val="114000"/>
              </a:lnSpc>
              <a:buNone/>
            </a:pPr>
            <a:r>
              <a:rPr lang="en-US" sz="930" dirty="0">
                <a:solidFill>
                  <a:srgbClr val="3A4152"/>
                </a:solidFill>
                <a:latin typeface="Calibri" pitchFamily="34" charset="0"/>
                <a:ea typeface="Calibri" pitchFamily="34" charset="-122"/>
                <a:cs typeface="Calibri" pitchFamily="34" charset="-120"/>
              </a:rPr>
              <a:t>Segmen paling matang, berakar dari produk SIPAS yang dirilis sejak 2014.  PTPN X — Office Automation dan Surat Pengantar Online menggantikan proses persuratan manual di perusahaan perkebunan dengan banyak unit kerja tersebar.  PT Timah Tbk — Timah Electronic Office untuk administrasi digital, dilengkapi aplikasi START (Sadar Tertib Arsip Timah) untuk penataan arsip perusahaan.  Indonesia SIPF — E-Office bagi lembaga penjaminan di sektor pasar modal yang menuntut jejak dokumen rapi.</a:t>
            </a:r>
            <a:endParaRPr lang="en-US" sz="930" dirty="0"/>
          </a:p>
        </p:txBody>
      </p:sp>
      <p:sp>
        <p:nvSpPr>
          <p:cNvPr id="7" name="Shape 5"/>
          <p:cNvSpPr/>
          <p:nvPr/>
        </p:nvSpPr>
        <p:spPr>
          <a:xfrm>
            <a:off x="502920" y="2507450"/>
            <a:ext cx="11183112" cy="1149871"/>
          </a:xfrm>
          <a:prstGeom prst="roundRect">
            <a:avLst>
              <a:gd name="adj" fmla="val 4771"/>
            </a:avLst>
          </a:prstGeom>
          <a:solidFill>
            <a:srgbClr val="EAF0F8"/>
          </a:solidFill>
          <a:ln/>
        </p:spPr>
      </p:sp>
      <p:sp>
        <p:nvSpPr>
          <p:cNvPr id="8" name="Text 6"/>
          <p:cNvSpPr/>
          <p:nvPr/>
        </p:nvSpPr>
        <p:spPr>
          <a:xfrm>
            <a:off x="685800" y="2635466"/>
            <a:ext cx="10817352" cy="289116"/>
          </a:xfrm>
          <a:prstGeom prst="rect">
            <a:avLst/>
          </a:prstGeom>
          <a:noFill/>
          <a:ln/>
        </p:spPr>
        <p:txBody>
          <a:bodyPr wrap="square" lIns="0" tIns="0" rIns="0" bIns="0" rtlCol="0" anchor="t"/>
          <a:lstStyle/>
          <a:p>
            <a:pPr indent="0" marL="0">
              <a:buNone/>
            </a:pPr>
            <a:r>
              <a:rPr lang="en-US" sz="1130" b="1" dirty="0">
                <a:solidFill>
                  <a:srgbClr val="1B2A4A"/>
                </a:solidFill>
                <a:latin typeface="Calibri" pitchFamily="34" charset="0"/>
                <a:ea typeface="Calibri" pitchFamily="34" charset="-122"/>
                <a:cs typeface="Calibri" pitchFamily="34" charset="-120"/>
              </a:rPr>
              <a:t>GRC &amp; Audit</a:t>
            </a:r>
            <a:endParaRPr lang="en-US" sz="1130" dirty="0"/>
          </a:p>
        </p:txBody>
      </p:sp>
      <p:sp>
        <p:nvSpPr>
          <p:cNvPr id="9" name="Text 7"/>
          <p:cNvSpPr/>
          <p:nvPr/>
        </p:nvSpPr>
        <p:spPr>
          <a:xfrm>
            <a:off x="685800" y="2961157"/>
            <a:ext cx="10817352" cy="604723"/>
          </a:xfrm>
          <a:prstGeom prst="rect">
            <a:avLst/>
          </a:prstGeom>
          <a:noFill/>
          <a:ln/>
        </p:spPr>
        <p:txBody>
          <a:bodyPr wrap="square" lIns="0" tIns="0" rIns="0" bIns="0" rtlCol="0" anchor="t"/>
          <a:lstStyle/>
          <a:p>
            <a:pPr indent="0" marL="0">
              <a:lnSpc>
                <a:spcPct val="114000"/>
              </a:lnSpc>
              <a:buNone/>
            </a:pPr>
            <a:r>
              <a:rPr lang="en-US" sz="930" dirty="0">
                <a:solidFill>
                  <a:srgbClr val="3A4152"/>
                </a:solidFill>
                <a:latin typeface="Calibri" pitchFamily="34" charset="0"/>
                <a:ea typeface="Calibri" pitchFamily="34" charset="-122"/>
                <a:cs typeface="Calibri" pitchFamily="34" charset="-120"/>
              </a:rPr>
              <a:t>Domain yang paling dekat dengan positioning ProVue, karena menyangkut kepatuhan dan pengendalian dokumen.  PT Timah Tbk — Internal Audit Management System untuk merencanakan, menjalankan, dan menindaklanjuti temuan audit secara terpusat.  MIND ID — Sistem Monitoring Internal Audit di tingkat holding BUMN pertambangan, memantau audit lintas anak perusahaan.  OMRON Manufacturing Indonesia — Document Control System untuk mengendalikan versi dokumen mutu di lingkungan manufaktur bersertifikasi.  Wahana Visi Indonesia — Dashboard Safeguarding untuk pelaporan dan pemantauan kasus perlindungan di organisasi non-profit.</a:t>
            </a:r>
            <a:endParaRPr lang="en-US" sz="930" dirty="0"/>
          </a:p>
        </p:txBody>
      </p:sp>
      <p:sp>
        <p:nvSpPr>
          <p:cNvPr id="10" name="Text 8"/>
          <p:cNvSpPr/>
          <p:nvPr/>
        </p:nvSpPr>
        <p:spPr>
          <a:xfrm>
            <a:off x="502920" y="6492240"/>
            <a:ext cx="11155680" cy="274320"/>
          </a:xfrm>
          <a:prstGeom prst="rect">
            <a:avLst/>
          </a:prstGeom>
          <a:noFill/>
          <a:ln/>
        </p:spPr>
        <p:txBody>
          <a:bodyPr wrap="square" lIns="0" tIns="0" rIns="0" bIns="0" rtlCol="0" anchor="ctr"/>
          <a:lstStyle/>
          <a:p>
            <a:pPr indent="0" marL="0">
              <a:buNone/>
            </a:pPr>
            <a:r>
              <a:rPr lang="en-US" sz="850" i="1" dirty="0">
                <a:solidFill>
                  <a:srgbClr val="6B7686"/>
                </a:solidFill>
                <a:latin typeface="Calibri" pitchFamily="34" charset="0"/>
                <a:ea typeface="Calibri" pitchFamily="34" charset="-122"/>
                <a:cs typeface="Calibri" pitchFamily="34" charset="-120"/>
              </a:rPr>
              <a:t>Sumber: Portofolio lengkap — https://www.sekawanmedia.co.id/portofolio/</a:t>
            </a:r>
            <a:endParaRPr lang="en-US" sz="850" dirty="0"/>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name="Slide 76">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502920" y="320040"/>
            <a:ext cx="8229600" cy="320040"/>
          </a:xfrm>
          <a:prstGeom prst="rect">
            <a:avLst/>
          </a:prstGeom>
          <a:noFill/>
          <a:ln/>
        </p:spPr>
        <p:txBody>
          <a:bodyPr wrap="square" lIns="0" tIns="0" rIns="0" bIns="0" rtlCol="0" anchor="ctr"/>
          <a:lstStyle/>
          <a:p>
            <a:pPr indent="0" marL="0">
              <a:buNone/>
            </a:pPr>
            <a:r>
              <a:rPr lang="en-US" sz="1150" b="1" spc="150" kern="0" dirty="0">
                <a:solidFill>
                  <a:srgbClr val="C9962C"/>
                </a:solidFill>
                <a:latin typeface="Calibri" pitchFamily="34" charset="0"/>
                <a:ea typeface="Calibri" pitchFamily="34" charset="-122"/>
                <a:cs typeface="Calibri" pitchFamily="34" charset="-120"/>
              </a:rPr>
              <a:t>SEKAWAN MEDIA</a:t>
            </a:r>
            <a:endParaRPr lang="en-US" sz="1150" dirty="0"/>
          </a:p>
        </p:txBody>
      </p:sp>
      <p:sp>
        <p:nvSpPr>
          <p:cNvPr id="3" name="Text 1"/>
          <p:cNvSpPr/>
          <p:nvPr/>
        </p:nvSpPr>
        <p:spPr>
          <a:xfrm>
            <a:off x="502920" y="621792"/>
            <a:ext cx="10515600" cy="566928"/>
          </a:xfrm>
          <a:prstGeom prst="rect">
            <a:avLst/>
          </a:prstGeom>
          <a:noFill/>
          <a:ln/>
        </p:spPr>
        <p:txBody>
          <a:bodyPr wrap="square" lIns="0" tIns="0" rIns="0" bIns="0" rtlCol="0" anchor="ctr"/>
          <a:lstStyle/>
          <a:p>
            <a:pPr indent="0" marL="0">
              <a:buNone/>
            </a:pPr>
            <a:r>
              <a:rPr lang="en-US" sz="2500" b="1" dirty="0">
                <a:solidFill>
                  <a:srgbClr val="1B2A4A"/>
                </a:solidFill>
                <a:latin typeface="Calibri" pitchFamily="34" charset="0"/>
                <a:ea typeface="Calibri" pitchFamily="34" charset="-122"/>
                <a:cs typeface="Calibri" pitchFamily="34" charset="-120"/>
              </a:rPr>
              <a:t>Usecase Sekawan Media</a:t>
            </a:r>
            <a:endParaRPr lang="en-US" sz="2500" dirty="0"/>
          </a:p>
        </p:txBody>
      </p:sp>
      <p:sp>
        <p:nvSpPr>
          <p:cNvPr id="4" name="Shape 2"/>
          <p:cNvSpPr/>
          <p:nvPr/>
        </p:nvSpPr>
        <p:spPr>
          <a:xfrm>
            <a:off x="502920" y="1325880"/>
            <a:ext cx="5500116" cy="1452232"/>
          </a:xfrm>
          <a:prstGeom prst="roundRect">
            <a:avLst>
              <a:gd name="adj" fmla="val 3778"/>
            </a:avLst>
          </a:prstGeom>
          <a:solidFill>
            <a:srgbClr val="EAF0F8"/>
          </a:solidFill>
          <a:ln/>
        </p:spPr>
      </p:sp>
      <p:sp>
        <p:nvSpPr>
          <p:cNvPr id="5" name="Text 3"/>
          <p:cNvSpPr/>
          <p:nvPr/>
        </p:nvSpPr>
        <p:spPr>
          <a:xfrm>
            <a:off x="685800" y="1453896"/>
            <a:ext cx="5134356" cy="289116"/>
          </a:xfrm>
          <a:prstGeom prst="rect">
            <a:avLst/>
          </a:prstGeom>
          <a:noFill/>
          <a:ln/>
        </p:spPr>
        <p:txBody>
          <a:bodyPr wrap="square" lIns="0" tIns="0" rIns="0" bIns="0" rtlCol="0" anchor="t"/>
          <a:lstStyle/>
          <a:p>
            <a:pPr indent="0" marL="0">
              <a:buNone/>
            </a:pPr>
            <a:r>
              <a:rPr lang="en-US" sz="1130" b="1" dirty="0">
                <a:solidFill>
                  <a:srgbClr val="1B2A4A"/>
                </a:solidFill>
                <a:latin typeface="Calibri" pitchFamily="34" charset="0"/>
                <a:ea typeface="Calibri" pitchFamily="34" charset="-122"/>
                <a:cs typeface="Calibri" pitchFamily="34" charset="-120"/>
              </a:rPr>
              <a:t>Operasional &amp; Industri</a:t>
            </a:r>
            <a:endParaRPr lang="en-US" sz="1130" dirty="0"/>
          </a:p>
        </p:txBody>
      </p:sp>
      <p:sp>
        <p:nvSpPr>
          <p:cNvPr id="6" name="Text 4"/>
          <p:cNvSpPr/>
          <p:nvPr/>
        </p:nvSpPr>
        <p:spPr>
          <a:xfrm>
            <a:off x="685800" y="1779587"/>
            <a:ext cx="5134356" cy="907085"/>
          </a:xfrm>
          <a:prstGeom prst="rect">
            <a:avLst/>
          </a:prstGeom>
          <a:noFill/>
          <a:ln/>
        </p:spPr>
        <p:txBody>
          <a:bodyPr wrap="square" lIns="0" tIns="0" rIns="0" bIns="0" rtlCol="0" anchor="t"/>
          <a:lstStyle/>
          <a:p>
            <a:pPr indent="0" marL="0">
              <a:lnSpc>
                <a:spcPct val="114000"/>
              </a:lnSpc>
              <a:buNone/>
            </a:pPr>
            <a:r>
              <a:rPr lang="en-US" sz="930" dirty="0">
                <a:solidFill>
                  <a:srgbClr val="3A4152"/>
                </a:solidFill>
                <a:latin typeface="Calibri" pitchFamily="34" charset="0"/>
                <a:ea typeface="Calibri" pitchFamily="34" charset="-122"/>
                <a:cs typeface="Calibri" pitchFamily="34" charset="-120"/>
              </a:rPr>
              <a:t>Antam Resourcindo &amp; Terra Solum — aplikasi manajemen data pengeboran yang merapikan pencatatan lapangan pertambangan agar dapat dianalisis terpusat.  OMRON — aplikasi Quality Control untuk mencatat dan menelusuri hasil inspeksi produksi secara digital.  PT Timah Tbk — Fleet Management System untuk pengawasan kendaraan operasional dan buku tamu digital untuk kontrol akses tamu.  Inafood — aplikasi manufaktur untuk memantau proses produksi makanan.</a:t>
            </a:r>
            <a:endParaRPr lang="en-US" sz="930" dirty="0"/>
          </a:p>
        </p:txBody>
      </p:sp>
      <p:sp>
        <p:nvSpPr>
          <p:cNvPr id="7" name="Shape 5"/>
          <p:cNvSpPr/>
          <p:nvPr/>
        </p:nvSpPr>
        <p:spPr>
          <a:xfrm>
            <a:off x="6185916" y="1325880"/>
            <a:ext cx="5500116" cy="1301052"/>
          </a:xfrm>
          <a:prstGeom prst="roundRect">
            <a:avLst>
              <a:gd name="adj" fmla="val 4217"/>
            </a:avLst>
          </a:prstGeom>
          <a:solidFill>
            <a:srgbClr val="EAF0F8"/>
          </a:solidFill>
          <a:ln/>
        </p:spPr>
      </p:sp>
      <p:sp>
        <p:nvSpPr>
          <p:cNvPr id="8" name="Text 6"/>
          <p:cNvSpPr/>
          <p:nvPr/>
        </p:nvSpPr>
        <p:spPr>
          <a:xfrm>
            <a:off x="6368796" y="1453896"/>
            <a:ext cx="5134356" cy="289116"/>
          </a:xfrm>
          <a:prstGeom prst="rect">
            <a:avLst/>
          </a:prstGeom>
          <a:noFill/>
          <a:ln/>
        </p:spPr>
        <p:txBody>
          <a:bodyPr wrap="square" lIns="0" tIns="0" rIns="0" bIns="0" rtlCol="0" anchor="t"/>
          <a:lstStyle/>
          <a:p>
            <a:pPr indent="0" marL="0">
              <a:buNone/>
            </a:pPr>
            <a:r>
              <a:rPr lang="en-US" sz="1130" b="1" dirty="0">
                <a:solidFill>
                  <a:srgbClr val="1B2A4A"/>
                </a:solidFill>
                <a:latin typeface="Calibri" pitchFamily="34" charset="0"/>
                <a:ea typeface="Calibri" pitchFamily="34" charset="-122"/>
                <a:cs typeface="Calibri" pitchFamily="34" charset="-120"/>
              </a:rPr>
              <a:t>Pemerintahan &amp; Publik</a:t>
            </a:r>
            <a:endParaRPr lang="en-US" sz="1130" dirty="0"/>
          </a:p>
        </p:txBody>
      </p:sp>
      <p:sp>
        <p:nvSpPr>
          <p:cNvPr id="9" name="Text 7"/>
          <p:cNvSpPr/>
          <p:nvPr/>
        </p:nvSpPr>
        <p:spPr>
          <a:xfrm>
            <a:off x="6368796" y="1779587"/>
            <a:ext cx="5134356" cy="755904"/>
          </a:xfrm>
          <a:prstGeom prst="rect">
            <a:avLst/>
          </a:prstGeom>
          <a:noFill/>
          <a:ln/>
        </p:spPr>
        <p:txBody>
          <a:bodyPr wrap="square" lIns="0" tIns="0" rIns="0" bIns="0" rtlCol="0" anchor="t"/>
          <a:lstStyle/>
          <a:p>
            <a:pPr indent="0" marL="0">
              <a:lnSpc>
                <a:spcPct val="114000"/>
              </a:lnSpc>
              <a:buNone/>
            </a:pPr>
            <a:r>
              <a:rPr lang="en-US" sz="930" dirty="0">
                <a:solidFill>
                  <a:srgbClr val="3A4152"/>
                </a:solidFill>
                <a:latin typeface="Calibri" pitchFamily="34" charset="0"/>
                <a:ea typeface="Calibri" pitchFamily="34" charset="-122"/>
                <a:cs typeface="Calibri" pitchFamily="34" charset="-120"/>
              </a:rPr>
              <a:t>Menunjukkan kemampuan menembus jalur pengadaan instansi, kekuatan yang relevan saat bersaing di tender.  DPUPR Kutai Timur — aplikasi SITANA untuk pengelolaan data infrastruktur daerah.  BKSDA Nusa Tenggara Timur — sistem perizinan online yang memangkas proses tatap muka.  Diskominfo — sistem informasi pelayanan publik sebagai kanal layanan warga.</a:t>
            </a:r>
            <a:endParaRPr lang="en-US" sz="930" dirty="0"/>
          </a:p>
        </p:txBody>
      </p:sp>
      <p:sp>
        <p:nvSpPr>
          <p:cNvPr id="10" name="Shape 8"/>
          <p:cNvSpPr/>
          <p:nvPr/>
        </p:nvSpPr>
        <p:spPr>
          <a:xfrm>
            <a:off x="6185916" y="2809812"/>
            <a:ext cx="5500116" cy="998690"/>
          </a:xfrm>
          <a:prstGeom prst="roundRect">
            <a:avLst>
              <a:gd name="adj" fmla="val 5494"/>
            </a:avLst>
          </a:prstGeom>
          <a:solidFill>
            <a:srgbClr val="EAF0F8"/>
          </a:solidFill>
          <a:ln/>
        </p:spPr>
      </p:sp>
      <p:sp>
        <p:nvSpPr>
          <p:cNvPr id="11" name="Text 9"/>
          <p:cNvSpPr/>
          <p:nvPr/>
        </p:nvSpPr>
        <p:spPr>
          <a:xfrm>
            <a:off x="6368796" y="2937828"/>
            <a:ext cx="5134356" cy="289116"/>
          </a:xfrm>
          <a:prstGeom prst="rect">
            <a:avLst/>
          </a:prstGeom>
          <a:noFill/>
          <a:ln/>
        </p:spPr>
        <p:txBody>
          <a:bodyPr wrap="square" lIns="0" tIns="0" rIns="0" bIns="0" rtlCol="0" anchor="t"/>
          <a:lstStyle/>
          <a:p>
            <a:pPr indent="0" marL="0">
              <a:buNone/>
            </a:pPr>
            <a:r>
              <a:rPr lang="en-US" sz="1130" b="1" dirty="0">
                <a:solidFill>
                  <a:srgbClr val="1B2A4A"/>
                </a:solidFill>
                <a:latin typeface="Calibri" pitchFamily="34" charset="0"/>
                <a:ea typeface="Calibri" pitchFamily="34" charset="-122"/>
                <a:cs typeface="Calibri" pitchFamily="34" charset="-120"/>
              </a:rPr>
              <a:t>Bisnis &amp; Keuangan</a:t>
            </a:r>
            <a:endParaRPr lang="en-US" sz="1130" dirty="0"/>
          </a:p>
        </p:txBody>
      </p:sp>
      <p:sp>
        <p:nvSpPr>
          <p:cNvPr id="12" name="Text 10"/>
          <p:cNvSpPr/>
          <p:nvPr/>
        </p:nvSpPr>
        <p:spPr>
          <a:xfrm>
            <a:off x="6368796" y="3263519"/>
            <a:ext cx="5134356" cy="453542"/>
          </a:xfrm>
          <a:prstGeom prst="rect">
            <a:avLst/>
          </a:prstGeom>
          <a:noFill/>
          <a:ln/>
        </p:spPr>
        <p:txBody>
          <a:bodyPr wrap="square" lIns="0" tIns="0" rIns="0" bIns="0" rtlCol="0" anchor="t"/>
          <a:lstStyle/>
          <a:p>
            <a:pPr indent="0" marL="0">
              <a:lnSpc>
                <a:spcPct val="114000"/>
              </a:lnSpc>
              <a:buNone/>
            </a:pPr>
            <a:r>
              <a:rPr lang="en-US" sz="930" dirty="0">
                <a:solidFill>
                  <a:srgbClr val="3A4152"/>
                </a:solidFill>
                <a:latin typeface="Calibri" pitchFamily="34" charset="0"/>
                <a:ea typeface="Calibri" pitchFamily="34" charset="-122"/>
                <a:cs typeface="Calibri" pitchFamily="34" charset="-120"/>
              </a:rPr>
              <a:t>Pegadaian — aplikasi SMART untuk mendukung operasional layanan gadai.  KPRI &amp; Teh Kota — aplikasi koperasi serta Point of Sales dengan data penjualan real-time.  Peanutopia — seller management untuk mengelola mitra penjual di rantai distribusi.</a:t>
            </a:r>
            <a:endParaRPr lang="en-US" sz="930" dirty="0"/>
          </a:p>
        </p:txBody>
      </p:sp>
      <p:sp>
        <p:nvSpPr>
          <p:cNvPr id="13" name="Text 11"/>
          <p:cNvSpPr/>
          <p:nvPr/>
        </p:nvSpPr>
        <p:spPr>
          <a:xfrm>
            <a:off x="502920" y="6492240"/>
            <a:ext cx="11155680" cy="274320"/>
          </a:xfrm>
          <a:prstGeom prst="rect">
            <a:avLst/>
          </a:prstGeom>
          <a:noFill/>
          <a:ln/>
        </p:spPr>
        <p:txBody>
          <a:bodyPr wrap="square" lIns="0" tIns="0" rIns="0" bIns="0" rtlCol="0" anchor="ctr"/>
          <a:lstStyle/>
          <a:p>
            <a:pPr indent="0" marL="0">
              <a:buNone/>
            </a:pPr>
            <a:r>
              <a:rPr lang="en-US" sz="850" i="1" dirty="0">
                <a:solidFill>
                  <a:srgbClr val="6B7686"/>
                </a:solidFill>
                <a:latin typeface="Calibri" pitchFamily="34" charset="0"/>
                <a:ea typeface="Calibri" pitchFamily="34" charset="-122"/>
                <a:cs typeface="Calibri" pitchFamily="34" charset="-120"/>
              </a:rPr>
              <a:t>Sumber: Portofolio lengkap — https://www.sekawanmedia.co.id/portofolio/</a:t>
            </a:r>
            <a:endParaRPr lang="en-US" sz="850" dirty="0"/>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name="Slide 77">
    <p:bg>
      <p:bgPr>
        <a:solidFill>
          <a:srgbClr val="EAF0F8"/>
        </a:solidFill>
      </p:bgPr>
    </p:bg>
    <p:spTree>
      <p:nvGrpSpPr>
        <p:cNvPr id="1" name=""/>
        <p:cNvGrpSpPr/>
        <p:nvPr/>
      </p:nvGrpSpPr>
      <p:grpSpPr>
        <a:xfrm>
          <a:off x="0" y="0"/>
          <a:ext cx="0" cy="0"/>
          <a:chOff x="0" y="0"/>
          <a:chExt cx="0" cy="0"/>
        </a:xfrm>
      </p:grpSpPr>
      <p:sp>
        <p:nvSpPr>
          <p:cNvPr id="2" name="Text 0"/>
          <p:cNvSpPr/>
          <p:nvPr/>
        </p:nvSpPr>
        <p:spPr>
          <a:xfrm>
            <a:off x="822960" y="2423160"/>
            <a:ext cx="7315200" cy="365760"/>
          </a:xfrm>
          <a:prstGeom prst="rect">
            <a:avLst/>
          </a:prstGeom>
          <a:noFill/>
          <a:ln/>
        </p:spPr>
        <p:txBody>
          <a:bodyPr wrap="square" lIns="0" tIns="0" rIns="0" bIns="0" rtlCol="0" anchor="ctr"/>
          <a:lstStyle/>
          <a:p>
            <a:pPr indent="0" marL="0">
              <a:buNone/>
            </a:pPr>
            <a:r>
              <a:rPr lang="en-US" sz="1200" b="1" spc="200" kern="0" dirty="0">
                <a:solidFill>
                  <a:srgbClr val="C9962C"/>
                </a:solidFill>
                <a:latin typeface="Calibri" pitchFamily="34" charset="0"/>
                <a:ea typeface="Calibri" pitchFamily="34" charset="-122"/>
                <a:cs typeface="Calibri" pitchFamily="34" charset="-120"/>
              </a:rPr>
              <a:t>SEKAWAN MEDIA</a:t>
            </a:r>
            <a:endParaRPr lang="en-US" sz="1200" dirty="0"/>
          </a:p>
        </p:txBody>
      </p:sp>
      <p:sp>
        <p:nvSpPr>
          <p:cNvPr id="3" name="Shape 1"/>
          <p:cNvSpPr/>
          <p:nvPr/>
        </p:nvSpPr>
        <p:spPr>
          <a:xfrm>
            <a:off x="804672" y="2788920"/>
            <a:ext cx="822960" cy="822960"/>
          </a:xfrm>
          <a:prstGeom prst="roundRect">
            <a:avLst>
              <a:gd name="adj" fmla="val 15556"/>
            </a:avLst>
          </a:prstGeom>
          <a:solidFill>
            <a:srgbClr val="1B2A4A"/>
          </a:solidFill>
          <a:ln/>
        </p:spPr>
      </p:sp>
      <p:sp>
        <p:nvSpPr>
          <p:cNvPr id="4" name="Text 2"/>
          <p:cNvSpPr/>
          <p:nvPr/>
        </p:nvSpPr>
        <p:spPr>
          <a:xfrm>
            <a:off x="804672" y="2788920"/>
            <a:ext cx="822960" cy="822960"/>
          </a:xfrm>
          <a:prstGeom prst="rect">
            <a:avLst/>
          </a:prstGeom>
          <a:noFill/>
          <a:ln/>
        </p:spPr>
        <p:txBody>
          <a:bodyPr wrap="square" lIns="0" tIns="0" rIns="0" bIns="0" rtlCol="0" anchor="ctr"/>
          <a:lstStyle/>
          <a:p>
            <a:pPr algn="ctr" indent="0" marL="0">
              <a:buNone/>
            </a:pPr>
            <a:r>
              <a:rPr lang="en-US" sz="3000" b="1" dirty="0">
                <a:solidFill>
                  <a:srgbClr val="C9962C"/>
                </a:solidFill>
                <a:latin typeface="Calibri" pitchFamily="34" charset="0"/>
                <a:ea typeface="Calibri" pitchFamily="34" charset="-122"/>
                <a:cs typeface="Calibri" pitchFamily="34" charset="-120"/>
              </a:rPr>
              <a:t>S</a:t>
            </a:r>
            <a:endParaRPr lang="en-US" sz="3000" dirty="0"/>
          </a:p>
        </p:txBody>
      </p:sp>
      <p:sp>
        <p:nvSpPr>
          <p:cNvPr id="5" name="Text 3"/>
          <p:cNvSpPr/>
          <p:nvPr/>
        </p:nvSpPr>
        <p:spPr>
          <a:xfrm>
            <a:off x="1828800" y="2880360"/>
            <a:ext cx="8686800" cy="685800"/>
          </a:xfrm>
          <a:prstGeom prst="rect">
            <a:avLst/>
          </a:prstGeom>
          <a:noFill/>
          <a:ln/>
        </p:spPr>
        <p:txBody>
          <a:bodyPr wrap="square" lIns="0" tIns="0" rIns="0" bIns="0" rtlCol="0" anchor="ctr"/>
          <a:lstStyle/>
          <a:p>
            <a:pPr indent="0" marL="0">
              <a:buNone/>
            </a:pPr>
            <a:r>
              <a:rPr lang="en-US" sz="3000" b="1" dirty="0">
                <a:solidFill>
                  <a:srgbClr val="1B2A4A"/>
                </a:solidFill>
                <a:latin typeface="Calibri" pitchFamily="34" charset="0"/>
                <a:ea typeface="Calibri" pitchFamily="34" charset="-122"/>
                <a:cs typeface="Calibri" pitchFamily="34" charset="-120"/>
              </a:rPr>
              <a:t>Schema Pricing</a:t>
            </a:r>
            <a:endParaRPr lang="en-US" sz="3000" dirty="0"/>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name="Slide 78">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502920" y="320040"/>
            <a:ext cx="8229600" cy="320040"/>
          </a:xfrm>
          <a:prstGeom prst="rect">
            <a:avLst/>
          </a:prstGeom>
          <a:noFill/>
          <a:ln/>
        </p:spPr>
        <p:txBody>
          <a:bodyPr wrap="square" lIns="0" tIns="0" rIns="0" bIns="0" rtlCol="0" anchor="ctr"/>
          <a:lstStyle/>
          <a:p>
            <a:pPr indent="0" marL="0">
              <a:buNone/>
            </a:pPr>
            <a:r>
              <a:rPr lang="en-US" sz="1150" b="1" spc="150" kern="0" dirty="0">
                <a:solidFill>
                  <a:srgbClr val="C9962C"/>
                </a:solidFill>
                <a:latin typeface="Calibri" pitchFamily="34" charset="0"/>
                <a:ea typeface="Calibri" pitchFamily="34" charset="-122"/>
                <a:cs typeface="Calibri" pitchFamily="34" charset="-120"/>
              </a:rPr>
              <a:t>SEKAWAN MEDIA</a:t>
            </a:r>
            <a:endParaRPr lang="en-US" sz="1150" dirty="0"/>
          </a:p>
        </p:txBody>
      </p:sp>
      <p:sp>
        <p:nvSpPr>
          <p:cNvPr id="3" name="Text 1"/>
          <p:cNvSpPr/>
          <p:nvPr/>
        </p:nvSpPr>
        <p:spPr>
          <a:xfrm>
            <a:off x="502920" y="621792"/>
            <a:ext cx="10515600" cy="566928"/>
          </a:xfrm>
          <a:prstGeom prst="rect">
            <a:avLst/>
          </a:prstGeom>
          <a:noFill/>
          <a:ln/>
        </p:spPr>
        <p:txBody>
          <a:bodyPr wrap="square" lIns="0" tIns="0" rIns="0" bIns="0" rtlCol="0" anchor="ctr"/>
          <a:lstStyle/>
          <a:p>
            <a:pPr indent="0" marL="0">
              <a:buNone/>
            </a:pPr>
            <a:r>
              <a:rPr lang="en-US" sz="2500" b="1" dirty="0">
                <a:solidFill>
                  <a:srgbClr val="1B2A4A"/>
                </a:solidFill>
                <a:latin typeface="Calibri" pitchFamily="34" charset="0"/>
                <a:ea typeface="Calibri" pitchFamily="34" charset="-122"/>
                <a:cs typeface="Calibri" pitchFamily="34" charset="-120"/>
              </a:rPr>
              <a:t>Schema Pricing Sekawan Media</a:t>
            </a:r>
            <a:endParaRPr lang="en-US" sz="2500" dirty="0"/>
          </a:p>
        </p:txBody>
      </p:sp>
      <p:sp>
        <p:nvSpPr>
          <p:cNvPr id="4" name="Shape 2"/>
          <p:cNvSpPr/>
          <p:nvPr/>
        </p:nvSpPr>
        <p:spPr>
          <a:xfrm>
            <a:off x="502920" y="1325880"/>
            <a:ext cx="11183112" cy="709574"/>
          </a:xfrm>
          <a:prstGeom prst="roundRect">
            <a:avLst>
              <a:gd name="adj" fmla="val 7732"/>
            </a:avLst>
          </a:prstGeom>
          <a:solidFill>
            <a:srgbClr val="EAF0F8"/>
          </a:solidFill>
          <a:ln/>
        </p:spPr>
      </p:sp>
      <p:sp>
        <p:nvSpPr>
          <p:cNvPr id="5" name="Text 3"/>
          <p:cNvSpPr/>
          <p:nvPr/>
        </p:nvSpPr>
        <p:spPr>
          <a:xfrm>
            <a:off x="685800" y="1453896"/>
            <a:ext cx="10817352" cy="490118"/>
          </a:xfrm>
          <a:prstGeom prst="rect">
            <a:avLst/>
          </a:prstGeom>
          <a:noFill/>
          <a:ln/>
        </p:spPr>
        <p:txBody>
          <a:bodyPr wrap="square" lIns="0" tIns="0" rIns="0" bIns="0" rtlCol="0" anchor="t"/>
          <a:lstStyle/>
          <a:p>
            <a:pPr indent="0" marL="0">
              <a:lnSpc>
                <a:spcPct val="114000"/>
              </a:lnSpc>
              <a:buNone/>
            </a:pPr>
            <a:r>
              <a:rPr lang="en-US" sz="930" dirty="0">
                <a:solidFill>
                  <a:srgbClr val="3A4152"/>
                </a:solidFill>
                <a:latin typeface="Calibri" pitchFamily="34" charset="0"/>
                <a:ea typeface="Calibri" pitchFamily="34" charset="-122"/>
                <a:cs typeface="Calibri" pitchFamily="34" charset="-120"/>
              </a:rPr>
              <a:t>Sekawan Media tidak menggunakan sistem paket berlangganan atau menampilkan daftar harga di situs resminya. Biaya proyek ditentukan melalui hasil konsultasi dan analisis kebutuhan khusus tiap klien. Mahal atau murahnya harga dipengaruhi oleh beberapa faktor, seperti jumlah fitur/modul, platform aplikasi (web/mobile), tingkat kerumitan integrasi dengan sistem lain, jumlah tim dan lama pengerjaan, serta pilihan tempat penyimpanan (cloud atau on-premise).</a:t>
            </a:r>
            <a:endParaRPr lang="en-US" sz="930" dirty="0"/>
          </a:p>
        </p:txBody>
      </p:sp>
      <p:sp>
        <p:nvSpPr>
          <p:cNvPr id="6" name="Shape 4"/>
          <p:cNvSpPr/>
          <p:nvPr/>
        </p:nvSpPr>
        <p:spPr>
          <a:xfrm>
            <a:off x="502920" y="2218334"/>
            <a:ext cx="11183112" cy="860755"/>
          </a:xfrm>
          <a:prstGeom prst="roundRect">
            <a:avLst>
              <a:gd name="adj" fmla="val 6374"/>
            </a:avLst>
          </a:prstGeom>
          <a:solidFill>
            <a:srgbClr val="EAF0F8"/>
          </a:solidFill>
          <a:ln/>
        </p:spPr>
      </p:sp>
      <p:sp>
        <p:nvSpPr>
          <p:cNvPr id="7" name="Text 5"/>
          <p:cNvSpPr/>
          <p:nvPr/>
        </p:nvSpPr>
        <p:spPr>
          <a:xfrm>
            <a:off x="685800" y="2346350"/>
            <a:ext cx="10817352" cy="641299"/>
          </a:xfrm>
          <a:prstGeom prst="rect">
            <a:avLst/>
          </a:prstGeom>
          <a:noFill/>
          <a:ln/>
        </p:spPr>
        <p:txBody>
          <a:bodyPr wrap="square" lIns="0" tIns="0" rIns="0" bIns="0" rtlCol="0" anchor="t"/>
          <a:lstStyle/>
          <a:p>
            <a:pPr indent="0" marL="0">
              <a:lnSpc>
                <a:spcPct val="114000"/>
              </a:lnSpc>
              <a:buNone/>
            </a:pPr>
            <a:r>
              <a:rPr lang="en-US" sz="930" dirty="0">
                <a:solidFill>
                  <a:srgbClr val="3A4152"/>
                </a:solidFill>
                <a:latin typeface="Calibri" pitchFamily="34" charset="0"/>
                <a:ea typeface="Calibri" pitchFamily="34" charset="-122"/>
                <a:cs typeface="Calibri" pitchFamily="34" charset="-120"/>
              </a:rPr>
              <a:t>Sistem pembiayaannya terbagi menjadi tiga opsi: harga borongan per proyek (project-based), sewa tenaga ahli per bulan (man-month), serta biaya perawatan tahunan untuk perbaikan dan pembaruan aplikasi. Proses pembelian dimulai dari konsultasi gratis, analisis kebutuhan, pengajuan penawaran, penandatanganan kontrak, hingga tahap pembuatan aplikasi. Karena tidak ada daftar harga pasti, proses jual-beli membutuhkan waktu diskusi yang lebih panjang, dengan biaya awal yang relatif besar di depan tanpa perlu membayar lisensi bulanan per pengguna.</a:t>
            </a:r>
            <a:endParaRPr lang="en-US" sz="930" dirty="0"/>
          </a:p>
        </p:txBody>
      </p:sp>
      <p:sp>
        <p:nvSpPr>
          <p:cNvPr id="8" name="Text 6"/>
          <p:cNvSpPr/>
          <p:nvPr/>
        </p:nvSpPr>
        <p:spPr>
          <a:xfrm>
            <a:off x="502920" y="6492240"/>
            <a:ext cx="11155680" cy="274320"/>
          </a:xfrm>
          <a:prstGeom prst="rect">
            <a:avLst/>
          </a:prstGeom>
          <a:noFill/>
          <a:ln/>
        </p:spPr>
        <p:txBody>
          <a:bodyPr wrap="square" lIns="0" tIns="0" rIns="0" bIns="0" rtlCol="0" anchor="ctr"/>
          <a:lstStyle/>
          <a:p>
            <a:pPr indent="0" marL="0">
              <a:buNone/>
            </a:pPr>
            <a:r>
              <a:rPr lang="en-US" sz="850" i="1" dirty="0">
                <a:solidFill>
                  <a:srgbClr val="6B7686"/>
                </a:solidFill>
                <a:latin typeface="Calibri" pitchFamily="34" charset="0"/>
                <a:ea typeface="Calibri" pitchFamily="34" charset="-122"/>
                <a:cs typeface="Calibri" pitchFamily="34" charset="-120"/>
              </a:rPr>
              <a:t>Sumber: Kontak &amp; Penawaran — https://www.sekawanmedia.co.id/kontak/  •  Ketentuan Layanan — https://www.sekawanmedia.co.id/ketentuan-layanan/</a:t>
            </a:r>
            <a:endParaRPr lang="en-US" sz="850" dirty="0"/>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name="Slide 79">
    <p:bg>
      <p:bgPr>
        <a:solidFill>
          <a:srgbClr val="EAF0F8"/>
        </a:solidFill>
      </p:bgPr>
    </p:bg>
    <p:spTree>
      <p:nvGrpSpPr>
        <p:cNvPr id="1" name=""/>
        <p:cNvGrpSpPr/>
        <p:nvPr/>
      </p:nvGrpSpPr>
      <p:grpSpPr>
        <a:xfrm>
          <a:off x="0" y="0"/>
          <a:ext cx="0" cy="0"/>
          <a:chOff x="0" y="0"/>
          <a:chExt cx="0" cy="0"/>
        </a:xfrm>
      </p:grpSpPr>
      <p:sp>
        <p:nvSpPr>
          <p:cNvPr id="2" name="Text 0"/>
          <p:cNvSpPr/>
          <p:nvPr/>
        </p:nvSpPr>
        <p:spPr>
          <a:xfrm>
            <a:off x="822960" y="2423160"/>
            <a:ext cx="7315200" cy="365760"/>
          </a:xfrm>
          <a:prstGeom prst="rect">
            <a:avLst/>
          </a:prstGeom>
          <a:noFill/>
          <a:ln/>
        </p:spPr>
        <p:txBody>
          <a:bodyPr wrap="square" lIns="0" tIns="0" rIns="0" bIns="0" rtlCol="0" anchor="ctr"/>
          <a:lstStyle/>
          <a:p>
            <a:pPr indent="0" marL="0">
              <a:buNone/>
            </a:pPr>
            <a:r>
              <a:rPr lang="en-US" sz="1200" b="1" spc="200" kern="0" dirty="0">
                <a:solidFill>
                  <a:srgbClr val="C9962C"/>
                </a:solidFill>
                <a:latin typeface="Calibri" pitchFamily="34" charset="0"/>
                <a:ea typeface="Calibri" pitchFamily="34" charset="-122"/>
                <a:cs typeface="Calibri" pitchFamily="34" charset="-120"/>
              </a:rPr>
              <a:t>SEKAWAN MEDIA</a:t>
            </a:r>
            <a:endParaRPr lang="en-US" sz="1200" dirty="0"/>
          </a:p>
        </p:txBody>
      </p:sp>
      <p:sp>
        <p:nvSpPr>
          <p:cNvPr id="3" name="Shape 1"/>
          <p:cNvSpPr/>
          <p:nvPr/>
        </p:nvSpPr>
        <p:spPr>
          <a:xfrm>
            <a:off x="804672" y="2788920"/>
            <a:ext cx="822960" cy="822960"/>
          </a:xfrm>
          <a:prstGeom prst="roundRect">
            <a:avLst>
              <a:gd name="adj" fmla="val 15556"/>
            </a:avLst>
          </a:prstGeom>
          <a:solidFill>
            <a:srgbClr val="1B2A4A"/>
          </a:solidFill>
          <a:ln/>
        </p:spPr>
      </p:sp>
      <p:sp>
        <p:nvSpPr>
          <p:cNvPr id="4" name="Text 2"/>
          <p:cNvSpPr/>
          <p:nvPr/>
        </p:nvSpPr>
        <p:spPr>
          <a:xfrm>
            <a:off x="804672" y="2788920"/>
            <a:ext cx="822960" cy="822960"/>
          </a:xfrm>
          <a:prstGeom prst="rect">
            <a:avLst/>
          </a:prstGeom>
          <a:noFill/>
          <a:ln/>
        </p:spPr>
        <p:txBody>
          <a:bodyPr wrap="square" lIns="0" tIns="0" rIns="0" bIns="0" rtlCol="0" anchor="ctr"/>
          <a:lstStyle/>
          <a:p>
            <a:pPr algn="ctr" indent="0" marL="0">
              <a:buNone/>
            </a:pPr>
            <a:r>
              <a:rPr lang="en-US" sz="3000" b="1" dirty="0">
                <a:solidFill>
                  <a:srgbClr val="C9962C"/>
                </a:solidFill>
                <a:latin typeface="Calibri" pitchFamily="34" charset="0"/>
                <a:ea typeface="Calibri" pitchFamily="34" charset="-122"/>
                <a:cs typeface="Calibri" pitchFamily="34" charset="-120"/>
              </a:rPr>
              <a:t>L</a:t>
            </a:r>
            <a:endParaRPr lang="en-US" sz="3000" dirty="0"/>
          </a:p>
        </p:txBody>
      </p:sp>
      <p:sp>
        <p:nvSpPr>
          <p:cNvPr id="5" name="Text 3"/>
          <p:cNvSpPr/>
          <p:nvPr/>
        </p:nvSpPr>
        <p:spPr>
          <a:xfrm>
            <a:off x="1828800" y="2880360"/>
            <a:ext cx="8686800" cy="685800"/>
          </a:xfrm>
          <a:prstGeom prst="rect">
            <a:avLst/>
          </a:prstGeom>
          <a:noFill/>
          <a:ln/>
        </p:spPr>
        <p:txBody>
          <a:bodyPr wrap="square" lIns="0" tIns="0" rIns="0" bIns="0" rtlCol="0" anchor="ctr"/>
          <a:lstStyle/>
          <a:p>
            <a:pPr indent="0" marL="0">
              <a:buNone/>
            </a:pPr>
            <a:r>
              <a:rPr lang="en-US" sz="3000" b="1" dirty="0">
                <a:solidFill>
                  <a:srgbClr val="1B2A4A"/>
                </a:solidFill>
                <a:latin typeface="Calibri" pitchFamily="34" charset="0"/>
                <a:ea typeface="Calibri" pitchFamily="34" charset="-122"/>
                <a:cs typeface="Calibri" pitchFamily="34" charset="-120"/>
              </a:rPr>
              <a:t>Limitation</a:t>
            </a:r>
            <a:endParaRPr lang="en-US" sz="3000" dirty="0"/>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name="Slide 80">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502920" y="320040"/>
            <a:ext cx="8229600" cy="320040"/>
          </a:xfrm>
          <a:prstGeom prst="rect">
            <a:avLst/>
          </a:prstGeom>
          <a:noFill/>
          <a:ln/>
        </p:spPr>
        <p:txBody>
          <a:bodyPr wrap="square" lIns="0" tIns="0" rIns="0" bIns="0" rtlCol="0" anchor="ctr"/>
          <a:lstStyle/>
          <a:p>
            <a:pPr indent="0" marL="0">
              <a:buNone/>
            </a:pPr>
            <a:r>
              <a:rPr lang="en-US" sz="1150" b="1" spc="150" kern="0" dirty="0">
                <a:solidFill>
                  <a:srgbClr val="C9962C"/>
                </a:solidFill>
                <a:latin typeface="Calibri" pitchFamily="34" charset="0"/>
                <a:ea typeface="Calibri" pitchFamily="34" charset="-122"/>
                <a:cs typeface="Calibri" pitchFamily="34" charset="-120"/>
              </a:rPr>
              <a:t>SEKAWAN MEDIA</a:t>
            </a:r>
            <a:endParaRPr lang="en-US" sz="1150" dirty="0"/>
          </a:p>
        </p:txBody>
      </p:sp>
      <p:sp>
        <p:nvSpPr>
          <p:cNvPr id="3" name="Text 1"/>
          <p:cNvSpPr/>
          <p:nvPr/>
        </p:nvSpPr>
        <p:spPr>
          <a:xfrm>
            <a:off x="502920" y="621792"/>
            <a:ext cx="10515600" cy="566928"/>
          </a:xfrm>
          <a:prstGeom prst="rect">
            <a:avLst/>
          </a:prstGeom>
          <a:noFill/>
          <a:ln/>
        </p:spPr>
        <p:txBody>
          <a:bodyPr wrap="square" lIns="0" tIns="0" rIns="0" bIns="0" rtlCol="0" anchor="ctr"/>
          <a:lstStyle/>
          <a:p>
            <a:pPr indent="0" marL="0">
              <a:buNone/>
            </a:pPr>
            <a:r>
              <a:rPr lang="en-US" sz="2500" b="1" dirty="0">
                <a:solidFill>
                  <a:srgbClr val="1B2A4A"/>
                </a:solidFill>
                <a:latin typeface="Calibri" pitchFamily="34" charset="0"/>
                <a:ea typeface="Calibri" pitchFamily="34" charset="-122"/>
                <a:cs typeface="Calibri" pitchFamily="34" charset="-120"/>
              </a:rPr>
              <a:t>Limitation Sekawan Media</a:t>
            </a:r>
            <a:endParaRPr lang="en-US" sz="2500" dirty="0"/>
          </a:p>
        </p:txBody>
      </p:sp>
      <p:sp>
        <p:nvSpPr>
          <p:cNvPr id="4" name="Shape 2"/>
          <p:cNvSpPr/>
          <p:nvPr/>
        </p:nvSpPr>
        <p:spPr>
          <a:xfrm>
            <a:off x="502920" y="1325880"/>
            <a:ext cx="5500116" cy="2510498"/>
          </a:xfrm>
          <a:prstGeom prst="roundRect">
            <a:avLst>
              <a:gd name="adj" fmla="val 2185"/>
            </a:avLst>
          </a:prstGeom>
          <a:solidFill>
            <a:srgbClr val="EAF0F8"/>
          </a:solidFill>
          <a:ln/>
        </p:spPr>
      </p:sp>
      <p:sp>
        <p:nvSpPr>
          <p:cNvPr id="5" name="Text 3"/>
          <p:cNvSpPr/>
          <p:nvPr/>
        </p:nvSpPr>
        <p:spPr>
          <a:xfrm>
            <a:off x="685800" y="1453896"/>
            <a:ext cx="5134356" cy="289116"/>
          </a:xfrm>
          <a:prstGeom prst="rect">
            <a:avLst/>
          </a:prstGeom>
          <a:noFill/>
          <a:ln/>
        </p:spPr>
        <p:txBody>
          <a:bodyPr wrap="square" lIns="0" tIns="0" rIns="0" bIns="0" rtlCol="0" anchor="t"/>
          <a:lstStyle/>
          <a:p>
            <a:pPr indent="0" marL="0">
              <a:buNone/>
            </a:pPr>
            <a:r>
              <a:rPr lang="en-US" sz="1130" b="1" dirty="0">
                <a:solidFill>
                  <a:srgbClr val="1B2A4A"/>
                </a:solidFill>
                <a:latin typeface="Calibri" pitchFamily="34" charset="0"/>
                <a:ea typeface="Calibri" pitchFamily="34" charset="-122"/>
                <a:cs typeface="Calibri" pitchFamily="34" charset="-120"/>
              </a:rPr>
              <a:t>Keterbatasan Utama</a:t>
            </a:r>
            <a:endParaRPr lang="en-US" sz="1130" dirty="0"/>
          </a:p>
        </p:txBody>
      </p:sp>
      <p:sp>
        <p:nvSpPr>
          <p:cNvPr id="6" name="Text 4"/>
          <p:cNvSpPr/>
          <p:nvPr/>
        </p:nvSpPr>
        <p:spPr>
          <a:xfrm>
            <a:off x="685800" y="1779587"/>
            <a:ext cx="5134356" cy="1965350"/>
          </a:xfrm>
          <a:prstGeom prst="rect">
            <a:avLst/>
          </a:prstGeom>
          <a:noFill/>
          <a:ln/>
        </p:spPr>
        <p:txBody>
          <a:bodyPr wrap="square" lIns="0" tIns="0" rIns="0" bIns="0" rtlCol="0" anchor="t"/>
          <a:lstStyle/>
          <a:p>
            <a:pPr indent="0" marL="0">
              <a:lnSpc>
                <a:spcPct val="114000"/>
              </a:lnSpc>
              <a:buNone/>
            </a:pPr>
            <a:r>
              <a:rPr lang="en-US" sz="930" dirty="0">
                <a:solidFill>
                  <a:srgbClr val="3A4152"/>
                </a:solidFill>
                <a:latin typeface="Calibri" pitchFamily="34" charset="0"/>
                <a:ea typeface="Calibri" pitchFamily="34" charset="-122"/>
                <a:cs typeface="Calibri" pitchFamily="34" charset="-120"/>
              </a:rPr>
              <a:t>Keterbatasan berikut bersumber dari model bisnisnya sebagai penyedia jasa, bukan pemilik produk.  Bukan produk DMS matang — setiap solusi dibangun per proyek, sehingga fitur tidak seragam antar klien dan tidak ada peta jalan produk yang terus berkembang.  Harga tidak transparan — evaluasi vendor melambat karena calon klien harus melalui proses konsultasi sebelum tahu perkiraan biaya.  Implementasi hitungan bulan — waktu penerapan mengikuti siklus pengembangan software, bukan sekadar konfigurasi produk yang sudah jadi.  AI dokumen belum standar — OCR massal, klasifikasi otomatis, ekstraksi metadata, dan tanya-jawab dokumen belum menjadi kapabilitas bawaan produk.  Retensi dan pemusnahan belum lengkap — belum ada modul standar untuk jadwal retensi, berita acara, dan alur persetujuan pemusnahan arsip.  Ketergantungan pada vendor — setiap perubahan fitur menunggu ketersediaan tim pengembang, sehingga klien kurang mandiri.  Skala masih lokal — belum ada rekognisi lembaga analis global seperti Gartner atau Forrester yang menjadi rujukan pembelian enterprise.</a:t>
            </a:r>
            <a:endParaRPr lang="en-US" sz="930" dirty="0"/>
          </a:p>
        </p:txBody>
      </p:sp>
      <p:sp>
        <p:nvSpPr>
          <p:cNvPr id="7" name="Shape 5"/>
          <p:cNvSpPr/>
          <p:nvPr/>
        </p:nvSpPr>
        <p:spPr>
          <a:xfrm>
            <a:off x="6185916" y="1325880"/>
            <a:ext cx="5500116" cy="1603413"/>
          </a:xfrm>
          <a:prstGeom prst="roundRect">
            <a:avLst>
              <a:gd name="adj" fmla="val 3422"/>
            </a:avLst>
          </a:prstGeom>
          <a:solidFill>
            <a:srgbClr val="EAF0F8"/>
          </a:solidFill>
          <a:ln/>
        </p:spPr>
      </p:sp>
      <p:sp>
        <p:nvSpPr>
          <p:cNvPr id="8" name="Text 6"/>
          <p:cNvSpPr/>
          <p:nvPr/>
        </p:nvSpPr>
        <p:spPr>
          <a:xfrm>
            <a:off x="6368796" y="1453896"/>
            <a:ext cx="5134356" cy="289116"/>
          </a:xfrm>
          <a:prstGeom prst="rect">
            <a:avLst/>
          </a:prstGeom>
          <a:noFill/>
          <a:ln/>
        </p:spPr>
        <p:txBody>
          <a:bodyPr wrap="square" lIns="0" tIns="0" rIns="0" bIns="0" rtlCol="0" anchor="t"/>
          <a:lstStyle/>
          <a:p>
            <a:pPr indent="0" marL="0">
              <a:buNone/>
            </a:pPr>
            <a:r>
              <a:rPr lang="en-US" sz="1130" b="1" dirty="0">
                <a:solidFill>
                  <a:srgbClr val="1B2A4A"/>
                </a:solidFill>
                <a:latin typeface="Calibri" pitchFamily="34" charset="0"/>
                <a:ea typeface="Calibri" pitchFamily="34" charset="-122"/>
                <a:cs typeface="Calibri" pitchFamily="34" charset="-120"/>
              </a:rPr>
              <a:t>Perbandingan dengan ProVue</a:t>
            </a:r>
            <a:endParaRPr lang="en-US" sz="1130" dirty="0"/>
          </a:p>
        </p:txBody>
      </p:sp>
      <p:sp>
        <p:nvSpPr>
          <p:cNvPr id="9" name="Text 7"/>
          <p:cNvSpPr/>
          <p:nvPr/>
        </p:nvSpPr>
        <p:spPr>
          <a:xfrm>
            <a:off x="6368796" y="1779587"/>
            <a:ext cx="5134356" cy="1058266"/>
          </a:xfrm>
          <a:prstGeom prst="rect">
            <a:avLst/>
          </a:prstGeom>
          <a:noFill/>
          <a:ln/>
        </p:spPr>
        <p:txBody>
          <a:bodyPr wrap="square" lIns="0" tIns="0" rIns="0" bIns="0" rtlCol="0" anchor="t"/>
          <a:lstStyle/>
          <a:p>
            <a:pPr indent="0" marL="0">
              <a:lnSpc>
                <a:spcPct val="114000"/>
              </a:lnSpc>
              <a:buNone/>
            </a:pPr>
            <a:r>
              <a:rPr lang="en-US" sz="930" dirty="0">
                <a:solidFill>
                  <a:srgbClr val="3A4152"/>
                </a:solidFill>
                <a:latin typeface="Calibri" pitchFamily="34" charset="0"/>
                <a:ea typeface="Calibri" pitchFamily="34" charset="-122"/>
                <a:cs typeface="Calibri" pitchFamily="34" charset="-120"/>
              </a:rPr>
              <a:t>Kelengkapan modul ProVue — ProVue hadir sebagai produk RDMS siap pakai dengan modul standar: scanner dan digitisasi, metadata dan pengindeksan, media transfer, quality control, approval, versioning, pemusnahan dokumen, KMS AI, serta Document AI.  Kecepatan dan transparansi — ProVue dapat diimplementasikan dalam 2 sampai 4 minggu dengan harga per modul atau per pengguna yang jelas sejak awal.  Kekuatan Sekawan Media — unggul pada fleksibilitas lintas domain karena satu vendor bisa membangun HRIS, POS, sistem rumah sakit, hingga aplikasi audit.</a:t>
            </a:r>
            <a:endParaRPr lang="en-US" sz="930" dirty="0"/>
          </a:p>
        </p:txBody>
      </p:sp>
      <p:sp>
        <p:nvSpPr>
          <p:cNvPr id="10" name="Shape 8"/>
          <p:cNvSpPr/>
          <p:nvPr/>
        </p:nvSpPr>
        <p:spPr>
          <a:xfrm>
            <a:off x="6185916" y="3112173"/>
            <a:ext cx="5500116" cy="2056956"/>
          </a:xfrm>
          <a:prstGeom prst="roundRect">
            <a:avLst>
              <a:gd name="adj" fmla="val 2667"/>
            </a:avLst>
          </a:prstGeom>
          <a:solidFill>
            <a:srgbClr val="EAF0F8"/>
          </a:solidFill>
          <a:ln/>
        </p:spPr>
      </p:sp>
      <p:sp>
        <p:nvSpPr>
          <p:cNvPr id="11" name="Text 9"/>
          <p:cNvSpPr/>
          <p:nvPr/>
        </p:nvSpPr>
        <p:spPr>
          <a:xfrm>
            <a:off x="6368796" y="3240189"/>
            <a:ext cx="5134356" cy="289116"/>
          </a:xfrm>
          <a:prstGeom prst="rect">
            <a:avLst/>
          </a:prstGeom>
          <a:noFill/>
          <a:ln/>
        </p:spPr>
        <p:txBody>
          <a:bodyPr wrap="square" lIns="0" tIns="0" rIns="0" bIns="0" rtlCol="0" anchor="t"/>
          <a:lstStyle/>
          <a:p>
            <a:pPr indent="0" marL="0">
              <a:buNone/>
            </a:pPr>
            <a:r>
              <a:rPr lang="en-US" sz="1130" b="1" dirty="0">
                <a:solidFill>
                  <a:srgbClr val="1B2A4A"/>
                </a:solidFill>
                <a:latin typeface="Calibri" pitchFamily="34" charset="0"/>
                <a:ea typeface="Calibri" pitchFamily="34" charset="-122"/>
                <a:cs typeface="Calibri" pitchFamily="34" charset="-120"/>
              </a:rPr>
              <a:t>Kesimpulan</a:t>
            </a:r>
            <a:endParaRPr lang="en-US" sz="1130" dirty="0"/>
          </a:p>
        </p:txBody>
      </p:sp>
      <p:sp>
        <p:nvSpPr>
          <p:cNvPr id="12" name="Text 10"/>
          <p:cNvSpPr/>
          <p:nvPr/>
        </p:nvSpPr>
        <p:spPr>
          <a:xfrm>
            <a:off x="6368796" y="3565881"/>
            <a:ext cx="5134356" cy="1511808"/>
          </a:xfrm>
          <a:prstGeom prst="rect">
            <a:avLst/>
          </a:prstGeom>
          <a:noFill/>
          <a:ln/>
        </p:spPr>
        <p:txBody>
          <a:bodyPr wrap="square" lIns="0" tIns="0" rIns="0" bIns="0" rtlCol="0" anchor="t"/>
          <a:lstStyle/>
          <a:p>
            <a:pPr indent="0" marL="0">
              <a:lnSpc>
                <a:spcPct val="114000"/>
              </a:lnSpc>
              <a:buNone/>
            </a:pPr>
            <a:r>
              <a:rPr lang="en-US" sz="930" dirty="0">
                <a:solidFill>
                  <a:srgbClr val="3A4152"/>
                </a:solidFill>
                <a:latin typeface="Calibri" pitchFamily="34" charset="0"/>
                <a:ea typeface="Calibri" pitchFamily="34" charset="-122"/>
                <a:cs typeface="Calibri" pitchFamily="34" charset="-120"/>
              </a:rPr>
              <a:t>Sekawan Media dan ProVue sebenarnya berada di kategori yang berbeda, di mana Sekawan Media adalah perusahaan pembuat sistem (software house), sedangkan ProVue adalah sebuah produk jadi. Keduanya hanya bertemu langsung pada segmen pengelolaan dokumen atau DMS (Document Management System). Klien biasanya memilih Sekawan Media jika membutuhkan berbagai aplikasi khusus (custom) dengan proses bisnis yang unik. Sebaliknya, klien akan memilih ProVue jika fokus utamanya adalah manajemen arsip yang mendalam, sesuai aturan kearsipan, dan ingin langsung bisa digunakan dengan cepat. Persaingan di antara keduanya tergolong tingkat menengah, di mana Sekawan Media paling sering bersaing dengan ProVue saat berebut tender sistem kearsipan (DMS) di instansi pemerintah atau BUMN.  </a:t>
            </a:r>
            <a:endParaRPr lang="en-US" sz="930" dirty="0"/>
          </a:p>
        </p:txBody>
      </p:sp>
      <p:sp>
        <p:nvSpPr>
          <p:cNvPr id="13" name="Text 11"/>
          <p:cNvSpPr/>
          <p:nvPr/>
        </p:nvSpPr>
        <p:spPr>
          <a:xfrm>
            <a:off x="502920" y="6492240"/>
            <a:ext cx="11155680" cy="274320"/>
          </a:xfrm>
          <a:prstGeom prst="rect">
            <a:avLst/>
          </a:prstGeom>
          <a:noFill/>
          <a:ln/>
        </p:spPr>
        <p:txBody>
          <a:bodyPr wrap="square" lIns="0" tIns="0" rIns="0" bIns="0" rtlCol="0" anchor="ctr"/>
          <a:lstStyle/>
          <a:p>
            <a:pPr indent="0" marL="0">
              <a:buNone/>
            </a:pPr>
            <a:r>
              <a:rPr lang="en-US" sz="850" i="1" dirty="0">
                <a:solidFill>
                  <a:srgbClr val="6B7686"/>
                </a:solidFill>
                <a:latin typeface="Calibri" pitchFamily="34" charset="0"/>
                <a:ea typeface="Calibri" pitchFamily="34" charset="-122"/>
                <a:cs typeface="Calibri" pitchFamily="34" charset="-120"/>
              </a:rPr>
              <a:t>Sumber: Solusi DMS Sekawan Media — https://www.sekawanmedia.co.id/document-management-system/</a:t>
            </a:r>
            <a:endParaRPr lang="en-US" sz="850" dirty="0"/>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name="Slide 81">
    <p:bg>
      <p:bgPr>
        <a:solidFill>
          <a:srgbClr val="EAF0F8"/>
        </a:solidFill>
      </p:bgPr>
    </p:bg>
    <p:spTree>
      <p:nvGrpSpPr>
        <p:cNvPr id="1" name=""/>
        <p:cNvGrpSpPr/>
        <p:nvPr/>
      </p:nvGrpSpPr>
      <p:grpSpPr>
        <a:xfrm>
          <a:off x="0" y="0"/>
          <a:ext cx="0" cy="0"/>
          <a:chOff x="0" y="0"/>
          <a:chExt cx="0" cy="0"/>
        </a:xfrm>
      </p:grpSpPr>
      <p:sp>
        <p:nvSpPr>
          <p:cNvPr id="2" name="Text 0"/>
          <p:cNvSpPr/>
          <p:nvPr/>
        </p:nvSpPr>
        <p:spPr>
          <a:xfrm>
            <a:off x="822960" y="2423160"/>
            <a:ext cx="7315200" cy="365760"/>
          </a:xfrm>
          <a:prstGeom prst="rect">
            <a:avLst/>
          </a:prstGeom>
          <a:noFill/>
          <a:ln/>
        </p:spPr>
        <p:txBody>
          <a:bodyPr wrap="square" lIns="0" tIns="0" rIns="0" bIns="0" rtlCol="0" anchor="ctr"/>
          <a:lstStyle/>
          <a:p>
            <a:pPr indent="0" marL="0">
              <a:buNone/>
            </a:pPr>
            <a:r>
              <a:rPr lang="en-US" sz="1200" b="1" spc="200" kern="0" dirty="0">
                <a:solidFill>
                  <a:srgbClr val="C9962C"/>
                </a:solidFill>
                <a:latin typeface="Calibri" pitchFamily="34" charset="0"/>
                <a:ea typeface="Calibri" pitchFamily="34" charset="-122"/>
                <a:cs typeface="Calibri" pitchFamily="34" charset="-120"/>
              </a:rPr>
              <a:t>SEKAWAN MEDIA</a:t>
            </a:r>
            <a:endParaRPr lang="en-US" sz="1200" dirty="0"/>
          </a:p>
        </p:txBody>
      </p:sp>
      <p:sp>
        <p:nvSpPr>
          <p:cNvPr id="3" name="Shape 1"/>
          <p:cNvSpPr/>
          <p:nvPr/>
        </p:nvSpPr>
        <p:spPr>
          <a:xfrm>
            <a:off x="804672" y="2788920"/>
            <a:ext cx="822960" cy="822960"/>
          </a:xfrm>
          <a:prstGeom prst="roundRect">
            <a:avLst>
              <a:gd name="adj" fmla="val 15556"/>
            </a:avLst>
          </a:prstGeom>
          <a:solidFill>
            <a:srgbClr val="1B2A4A"/>
          </a:solidFill>
          <a:ln/>
        </p:spPr>
      </p:sp>
      <p:sp>
        <p:nvSpPr>
          <p:cNvPr id="4" name="Text 2"/>
          <p:cNvSpPr/>
          <p:nvPr/>
        </p:nvSpPr>
        <p:spPr>
          <a:xfrm>
            <a:off x="804672" y="2788920"/>
            <a:ext cx="822960" cy="822960"/>
          </a:xfrm>
          <a:prstGeom prst="rect">
            <a:avLst/>
          </a:prstGeom>
          <a:noFill/>
          <a:ln/>
        </p:spPr>
        <p:txBody>
          <a:bodyPr wrap="square" lIns="0" tIns="0" rIns="0" bIns="0" rtlCol="0" anchor="ctr"/>
          <a:lstStyle/>
          <a:p>
            <a:pPr algn="ctr" indent="0" marL="0">
              <a:buNone/>
            </a:pPr>
            <a:r>
              <a:rPr lang="en-US" sz="3000" b="1" dirty="0">
                <a:solidFill>
                  <a:srgbClr val="C9962C"/>
                </a:solidFill>
                <a:latin typeface="Calibri" pitchFamily="34" charset="0"/>
                <a:ea typeface="Calibri" pitchFamily="34" charset="-122"/>
                <a:cs typeface="Calibri" pitchFamily="34" charset="-120"/>
              </a:rPr>
              <a:t>G</a:t>
            </a:r>
            <a:endParaRPr lang="en-US" sz="3000" dirty="0"/>
          </a:p>
        </p:txBody>
      </p:sp>
      <p:sp>
        <p:nvSpPr>
          <p:cNvPr id="5" name="Text 3"/>
          <p:cNvSpPr/>
          <p:nvPr/>
        </p:nvSpPr>
        <p:spPr>
          <a:xfrm>
            <a:off x="1828800" y="2880360"/>
            <a:ext cx="8686800" cy="685800"/>
          </a:xfrm>
          <a:prstGeom prst="rect">
            <a:avLst/>
          </a:prstGeom>
          <a:noFill/>
          <a:ln/>
        </p:spPr>
        <p:txBody>
          <a:bodyPr wrap="square" lIns="0" tIns="0" rIns="0" bIns="0" rtlCol="0" anchor="ctr"/>
          <a:lstStyle/>
          <a:p>
            <a:pPr indent="0" marL="0">
              <a:buNone/>
            </a:pPr>
            <a:r>
              <a:rPr lang="en-US" sz="3000" b="1" dirty="0">
                <a:solidFill>
                  <a:srgbClr val="1B2A4A"/>
                </a:solidFill>
                <a:latin typeface="Calibri" pitchFamily="34" charset="0"/>
                <a:ea typeface="Calibri" pitchFamily="34" charset="-122"/>
                <a:cs typeface="Calibri" pitchFamily="34" charset="-120"/>
              </a:rPr>
              <a:t>GTM</a:t>
            </a:r>
            <a:endParaRPr lang="en-US" sz="3000" dirty="0"/>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name="Slide 82">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502920" y="320040"/>
            <a:ext cx="8229600" cy="320040"/>
          </a:xfrm>
          <a:prstGeom prst="rect">
            <a:avLst/>
          </a:prstGeom>
          <a:noFill/>
          <a:ln/>
        </p:spPr>
        <p:txBody>
          <a:bodyPr wrap="square" lIns="0" tIns="0" rIns="0" bIns="0" rtlCol="0" anchor="ctr"/>
          <a:lstStyle/>
          <a:p>
            <a:pPr indent="0" marL="0">
              <a:buNone/>
            </a:pPr>
            <a:r>
              <a:rPr lang="en-US" sz="1150" b="1" spc="150" kern="0" dirty="0">
                <a:solidFill>
                  <a:srgbClr val="C9962C"/>
                </a:solidFill>
                <a:latin typeface="Calibri" pitchFamily="34" charset="0"/>
                <a:ea typeface="Calibri" pitchFamily="34" charset="-122"/>
                <a:cs typeface="Calibri" pitchFamily="34" charset="-120"/>
              </a:rPr>
              <a:t>SEKAWAN MEDIA</a:t>
            </a:r>
            <a:endParaRPr lang="en-US" sz="1150" dirty="0"/>
          </a:p>
        </p:txBody>
      </p:sp>
      <p:sp>
        <p:nvSpPr>
          <p:cNvPr id="3" name="Text 1"/>
          <p:cNvSpPr/>
          <p:nvPr/>
        </p:nvSpPr>
        <p:spPr>
          <a:xfrm>
            <a:off x="502920" y="621792"/>
            <a:ext cx="10515600" cy="566928"/>
          </a:xfrm>
          <a:prstGeom prst="rect">
            <a:avLst/>
          </a:prstGeom>
          <a:noFill/>
          <a:ln/>
        </p:spPr>
        <p:txBody>
          <a:bodyPr wrap="square" lIns="0" tIns="0" rIns="0" bIns="0" rtlCol="0" anchor="ctr"/>
          <a:lstStyle/>
          <a:p>
            <a:pPr indent="0" marL="0">
              <a:buNone/>
            </a:pPr>
            <a:r>
              <a:rPr lang="en-US" sz="2500" b="1" dirty="0">
                <a:solidFill>
                  <a:srgbClr val="1B2A4A"/>
                </a:solidFill>
                <a:latin typeface="Calibri" pitchFamily="34" charset="0"/>
                <a:ea typeface="Calibri" pitchFamily="34" charset="-122"/>
                <a:cs typeface="Calibri" pitchFamily="34" charset="-120"/>
              </a:rPr>
              <a:t>GTM Sekawan Media</a:t>
            </a:r>
            <a:endParaRPr lang="en-US" sz="2500" dirty="0"/>
          </a:p>
        </p:txBody>
      </p:sp>
      <p:sp>
        <p:nvSpPr>
          <p:cNvPr id="4" name="Shape 2"/>
          <p:cNvSpPr/>
          <p:nvPr/>
        </p:nvSpPr>
        <p:spPr>
          <a:xfrm>
            <a:off x="502920" y="1325880"/>
            <a:ext cx="11183112" cy="1149871"/>
          </a:xfrm>
          <a:prstGeom prst="roundRect">
            <a:avLst>
              <a:gd name="adj" fmla="val 4771"/>
            </a:avLst>
          </a:prstGeom>
          <a:solidFill>
            <a:srgbClr val="EAF0F8"/>
          </a:solidFill>
          <a:ln/>
        </p:spPr>
      </p:sp>
      <p:sp>
        <p:nvSpPr>
          <p:cNvPr id="5" name="Text 3"/>
          <p:cNvSpPr/>
          <p:nvPr/>
        </p:nvSpPr>
        <p:spPr>
          <a:xfrm>
            <a:off x="685800" y="1453896"/>
            <a:ext cx="10817352" cy="289116"/>
          </a:xfrm>
          <a:prstGeom prst="rect">
            <a:avLst/>
          </a:prstGeom>
          <a:noFill/>
          <a:ln/>
        </p:spPr>
        <p:txBody>
          <a:bodyPr wrap="square" lIns="0" tIns="0" rIns="0" bIns="0" rtlCol="0" anchor="t"/>
          <a:lstStyle/>
          <a:p>
            <a:pPr indent="0" marL="0">
              <a:buNone/>
            </a:pPr>
            <a:r>
              <a:rPr lang="en-US" sz="1130" b="1" dirty="0">
                <a:solidFill>
                  <a:srgbClr val="1B2A4A"/>
                </a:solidFill>
                <a:latin typeface="Calibri" pitchFamily="34" charset="0"/>
                <a:ea typeface="Calibri" pitchFamily="34" charset="-122"/>
                <a:cs typeface="Calibri" pitchFamily="34" charset="-120"/>
              </a:rPr>
              <a:t>Cara Masuk ke Pasar</a:t>
            </a:r>
            <a:endParaRPr lang="en-US" sz="1130" dirty="0"/>
          </a:p>
        </p:txBody>
      </p:sp>
      <p:sp>
        <p:nvSpPr>
          <p:cNvPr id="6" name="Text 4"/>
          <p:cNvSpPr/>
          <p:nvPr/>
        </p:nvSpPr>
        <p:spPr>
          <a:xfrm>
            <a:off x="685800" y="1779587"/>
            <a:ext cx="10817352" cy="604723"/>
          </a:xfrm>
          <a:prstGeom prst="rect">
            <a:avLst/>
          </a:prstGeom>
          <a:noFill/>
          <a:ln/>
        </p:spPr>
        <p:txBody>
          <a:bodyPr wrap="square" lIns="0" tIns="0" rIns="0" bIns="0" rtlCol="0" anchor="t"/>
          <a:lstStyle/>
          <a:p>
            <a:pPr indent="0" marL="0">
              <a:lnSpc>
                <a:spcPct val="114000"/>
              </a:lnSpc>
              <a:buNone/>
            </a:pPr>
            <a:r>
              <a:rPr lang="en-US" sz="930" dirty="0">
                <a:solidFill>
                  <a:srgbClr val="3A4152"/>
                </a:solidFill>
                <a:latin typeface="Calibri" pitchFamily="34" charset="0"/>
                <a:ea typeface="Calibri" pitchFamily="34" charset="-122"/>
                <a:cs typeface="Calibri" pitchFamily="34" charset="-120"/>
              </a:rPr>
              <a:t>Strategi bertumpu pada ditemukan lewat pencarian, lalu dikonversi melalui konsultasi langsung.  Inbound berbasis SEO — blog edukasi dan landing page per solusi menjadi pintu masuk utama. Artikel seperti pembahasan sistem manajemen dokumen menarik calon klien yang sedang riset.  Portofolio sebagai bukti sosial — studi kasus klien BUMN dan pemerintah dipajang untuk meyakinkan calon klien sejenis bahwa vendor sudah teruji.  Direct sales — tombol Dapatkan Penawaran, konsultasi gratis, request demo, dan WhatsApp menjadi jalur konversi cepat.  Tender dan pengadaan — aktif mengikuti proses pengadaan instansi pemerintah dan BUMN yang menjadi sumber proyek bernilai besar.</a:t>
            </a:r>
            <a:endParaRPr lang="en-US" sz="930" dirty="0"/>
          </a:p>
        </p:txBody>
      </p:sp>
      <p:sp>
        <p:nvSpPr>
          <p:cNvPr id="7" name="Shape 5"/>
          <p:cNvSpPr/>
          <p:nvPr/>
        </p:nvSpPr>
        <p:spPr>
          <a:xfrm>
            <a:off x="502920" y="2658631"/>
            <a:ext cx="11183112" cy="847509"/>
          </a:xfrm>
          <a:prstGeom prst="roundRect">
            <a:avLst>
              <a:gd name="adj" fmla="val 6474"/>
            </a:avLst>
          </a:prstGeom>
          <a:solidFill>
            <a:srgbClr val="EAF0F8"/>
          </a:solidFill>
          <a:ln/>
        </p:spPr>
      </p:sp>
      <p:sp>
        <p:nvSpPr>
          <p:cNvPr id="8" name="Text 6"/>
          <p:cNvSpPr/>
          <p:nvPr/>
        </p:nvSpPr>
        <p:spPr>
          <a:xfrm>
            <a:off x="685800" y="2786647"/>
            <a:ext cx="10817352" cy="289116"/>
          </a:xfrm>
          <a:prstGeom prst="rect">
            <a:avLst/>
          </a:prstGeom>
          <a:noFill/>
          <a:ln/>
        </p:spPr>
        <p:txBody>
          <a:bodyPr wrap="square" lIns="0" tIns="0" rIns="0" bIns="0" rtlCol="0" anchor="t"/>
          <a:lstStyle/>
          <a:p>
            <a:pPr indent="0" marL="0">
              <a:buNone/>
            </a:pPr>
            <a:r>
              <a:rPr lang="en-US" sz="1130" b="1" dirty="0">
                <a:solidFill>
                  <a:srgbClr val="1B2A4A"/>
                </a:solidFill>
                <a:latin typeface="Calibri" pitchFamily="34" charset="0"/>
                <a:ea typeface="Calibri" pitchFamily="34" charset="-122"/>
                <a:cs typeface="Calibri" pitchFamily="34" charset="-120"/>
              </a:rPr>
              <a:t>Positioning</a:t>
            </a:r>
            <a:endParaRPr lang="en-US" sz="1130" dirty="0"/>
          </a:p>
        </p:txBody>
      </p:sp>
      <p:sp>
        <p:nvSpPr>
          <p:cNvPr id="9" name="Text 7"/>
          <p:cNvSpPr/>
          <p:nvPr/>
        </p:nvSpPr>
        <p:spPr>
          <a:xfrm>
            <a:off x="685800" y="3112338"/>
            <a:ext cx="10817352" cy="302362"/>
          </a:xfrm>
          <a:prstGeom prst="rect">
            <a:avLst/>
          </a:prstGeom>
          <a:noFill/>
          <a:ln/>
        </p:spPr>
        <p:txBody>
          <a:bodyPr wrap="square" lIns="0" tIns="0" rIns="0" bIns="0" rtlCol="0" anchor="t"/>
          <a:lstStyle/>
          <a:p>
            <a:pPr indent="0" marL="0">
              <a:lnSpc>
                <a:spcPct val="114000"/>
              </a:lnSpc>
              <a:buNone/>
            </a:pPr>
            <a:r>
              <a:rPr lang="en-US" sz="930" dirty="0">
                <a:solidFill>
                  <a:srgbClr val="3A4152"/>
                </a:solidFill>
                <a:latin typeface="Calibri" pitchFamily="34" charset="0"/>
                <a:ea typeface="Calibri" pitchFamily="34" charset="-122"/>
                <a:cs typeface="Calibri" pitchFamily="34" charset="-120"/>
              </a:rPr>
              <a:t>Software house Indonesia — menonjolkan dukungan lokal, komunikasi Bahasa Indonesia, dan kedekatan tim sebagai pembeda dari vendor asing.  Solusi tepat sasaran — pesan utamanya bukan sekadar digitalisasi, melainkan teknologi yang menjawab masalah spesifik bisnis klien.</a:t>
            </a:r>
            <a:endParaRPr lang="en-US" sz="930" dirty="0"/>
          </a:p>
        </p:txBody>
      </p:sp>
      <p:sp>
        <p:nvSpPr>
          <p:cNvPr id="10" name="Text 8"/>
          <p:cNvSpPr/>
          <p:nvPr/>
        </p:nvSpPr>
        <p:spPr>
          <a:xfrm>
            <a:off x="502920" y="6492240"/>
            <a:ext cx="11155680" cy="274320"/>
          </a:xfrm>
          <a:prstGeom prst="rect">
            <a:avLst/>
          </a:prstGeom>
          <a:noFill/>
          <a:ln/>
        </p:spPr>
        <p:txBody>
          <a:bodyPr wrap="square" lIns="0" tIns="0" rIns="0" bIns="0" rtlCol="0" anchor="ctr"/>
          <a:lstStyle/>
          <a:p>
            <a:pPr indent="0" marL="0">
              <a:buNone/>
            </a:pPr>
            <a:r>
              <a:rPr lang="en-US" sz="850" i="1" dirty="0">
                <a:solidFill>
                  <a:srgbClr val="6B7686"/>
                </a:solidFill>
                <a:latin typeface="Calibri" pitchFamily="34" charset="0"/>
                <a:ea typeface="Calibri" pitchFamily="34" charset="-122"/>
                <a:cs typeface="Calibri" pitchFamily="34" charset="-120"/>
              </a:rPr>
              <a:t>Sumber: Beranda Sekawan Media — https://www.sekawanmedia.co.id/  •  Blog &amp; Berita — https://www.sekawanmedia.co.id/blog/</a:t>
            </a:r>
            <a:endParaRPr lang="en-US" sz="850" dirty="0"/>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name="Slide 83">
    <p:bg>
      <p:bgPr>
        <a:solidFill>
          <a:srgbClr val="1B2A4A"/>
        </a:solidFill>
      </p:bgPr>
    </p:bg>
    <p:spTree>
      <p:nvGrpSpPr>
        <p:cNvPr id="1" name=""/>
        <p:cNvGrpSpPr/>
        <p:nvPr/>
      </p:nvGrpSpPr>
      <p:grpSpPr>
        <a:xfrm>
          <a:off x="0" y="0"/>
          <a:ext cx="0" cy="0"/>
          <a:chOff x="0" y="0"/>
          <a:chExt cx="0" cy="0"/>
        </a:xfrm>
      </p:grpSpPr>
      <p:sp>
        <p:nvSpPr>
          <p:cNvPr id="2" name="Shape 0"/>
          <p:cNvSpPr/>
          <p:nvPr/>
        </p:nvSpPr>
        <p:spPr>
          <a:xfrm>
            <a:off x="9692640" y="-1463040"/>
            <a:ext cx="4114800" cy="4114800"/>
          </a:xfrm>
          <a:prstGeom prst="ellipse">
            <a:avLst/>
          </a:prstGeom>
          <a:solidFill>
            <a:srgbClr val="121D33"/>
          </a:solidFill>
          <a:ln/>
        </p:spPr>
      </p:sp>
      <p:sp>
        <p:nvSpPr>
          <p:cNvPr id="3" name="Shape 1"/>
          <p:cNvSpPr/>
          <p:nvPr/>
        </p:nvSpPr>
        <p:spPr>
          <a:xfrm>
            <a:off x="-1280160" y="5120640"/>
            <a:ext cx="3108960" cy="3108960"/>
          </a:xfrm>
          <a:prstGeom prst="ellipse">
            <a:avLst/>
          </a:prstGeom>
          <a:solidFill>
            <a:srgbClr val="C9962C">
              <a:alpha val="12000"/>
            </a:srgbClr>
          </a:solidFill>
          <a:ln/>
        </p:spPr>
      </p:sp>
      <p:sp>
        <p:nvSpPr>
          <p:cNvPr id="4" name="Text 2"/>
          <p:cNvSpPr/>
          <p:nvPr/>
        </p:nvSpPr>
        <p:spPr>
          <a:xfrm>
            <a:off x="822960" y="2331720"/>
            <a:ext cx="8229600" cy="365760"/>
          </a:xfrm>
          <a:prstGeom prst="rect">
            <a:avLst/>
          </a:prstGeom>
          <a:noFill/>
          <a:ln/>
        </p:spPr>
        <p:txBody>
          <a:bodyPr wrap="square" lIns="0" tIns="0" rIns="0" bIns="0" rtlCol="0" anchor="ctr"/>
          <a:lstStyle/>
          <a:p>
            <a:pPr indent="0" marL="0">
              <a:buNone/>
            </a:pPr>
            <a:r>
              <a:rPr lang="en-US" sz="1300" b="1" spc="200" kern="0" dirty="0">
                <a:solidFill>
                  <a:srgbClr val="C9962C"/>
                </a:solidFill>
                <a:latin typeface="Calibri" pitchFamily="34" charset="0"/>
                <a:ea typeface="Calibri" pitchFamily="34" charset="-122"/>
                <a:cs typeface="Calibri" pitchFamily="34" charset="-120"/>
              </a:rPr>
              <a:t>BAGIAN 05</a:t>
            </a:r>
            <a:endParaRPr lang="en-US" sz="1300" dirty="0"/>
          </a:p>
        </p:txBody>
      </p:sp>
      <p:sp>
        <p:nvSpPr>
          <p:cNvPr id="5" name="Text 3"/>
          <p:cNvSpPr/>
          <p:nvPr/>
        </p:nvSpPr>
        <p:spPr>
          <a:xfrm>
            <a:off x="822960" y="2697480"/>
            <a:ext cx="9601200" cy="1005840"/>
          </a:xfrm>
          <a:prstGeom prst="rect">
            <a:avLst/>
          </a:prstGeom>
          <a:noFill/>
          <a:ln/>
        </p:spPr>
        <p:txBody>
          <a:bodyPr wrap="square" lIns="0" tIns="0" rIns="0" bIns="0" rtlCol="0" anchor="ctr"/>
          <a:lstStyle/>
          <a:p>
            <a:pPr indent="0" marL="0">
              <a:buNone/>
            </a:pPr>
            <a:r>
              <a:rPr lang="en-US" sz="3600" b="1" dirty="0">
                <a:solidFill>
                  <a:srgbClr val="FFFFFF"/>
                </a:solidFill>
                <a:latin typeface="Calibri" pitchFamily="34" charset="0"/>
                <a:ea typeface="Calibri" pitchFamily="34" charset="-122"/>
                <a:cs typeface="Calibri" pitchFamily="34" charset="-120"/>
              </a:rPr>
              <a:t>PRIVY</a:t>
            </a:r>
            <a:endParaRPr lang="en-US" sz="3600" dirty="0"/>
          </a:p>
        </p:txBody>
      </p:sp>
      <p:sp>
        <p:nvSpPr>
          <p:cNvPr id="6" name="Text 4"/>
          <p:cNvSpPr/>
          <p:nvPr/>
        </p:nvSpPr>
        <p:spPr>
          <a:xfrm>
            <a:off x="822960" y="3611880"/>
            <a:ext cx="8412480" cy="548640"/>
          </a:xfrm>
          <a:prstGeom prst="rect">
            <a:avLst/>
          </a:prstGeom>
          <a:noFill/>
          <a:ln/>
        </p:spPr>
        <p:txBody>
          <a:bodyPr wrap="square" lIns="0" tIns="0" rIns="0" bIns="0" rtlCol="0" anchor="ctr"/>
          <a:lstStyle/>
          <a:p>
            <a:pPr indent="0" marL="0">
              <a:buNone/>
            </a:pPr>
            <a:r>
              <a:rPr lang="en-US" sz="1400" dirty="0">
                <a:solidFill>
                  <a:srgbClr val="EAF0F8"/>
                </a:solidFill>
                <a:latin typeface="Calibri" pitchFamily="34" charset="0"/>
                <a:ea typeface="Calibri" pitchFamily="34" charset="-122"/>
                <a:cs typeface="Calibri" pitchFamily="34" charset="-120"/>
              </a:rPr>
              <a:t>Platform identitas digital, e-KYC, dan tanda tangan elektronik tersertifikasi</a:t>
            </a:r>
            <a:endParaRPr lang="en-US" sz="1400" dirty="0"/>
          </a:p>
        </p:txBody>
      </p:sp>
      <p:sp>
        <p:nvSpPr>
          <p:cNvPr id="7" name="Shape 5"/>
          <p:cNvSpPr/>
          <p:nvPr/>
        </p:nvSpPr>
        <p:spPr>
          <a:xfrm>
            <a:off x="822960" y="4297680"/>
            <a:ext cx="2834640" cy="411480"/>
          </a:xfrm>
          <a:prstGeom prst="roundRect">
            <a:avLst>
              <a:gd name="adj" fmla="val 48889"/>
            </a:avLst>
          </a:prstGeom>
          <a:solidFill>
            <a:srgbClr val="121D33"/>
          </a:solidFill>
          <a:ln w="12700">
            <a:solidFill>
              <a:srgbClr val="C9962C"/>
            </a:solidFill>
            <a:prstDash val="solid"/>
          </a:ln>
        </p:spPr>
      </p:sp>
      <p:sp>
        <p:nvSpPr>
          <p:cNvPr id="8" name="Text 6"/>
          <p:cNvSpPr/>
          <p:nvPr/>
        </p:nvSpPr>
        <p:spPr>
          <a:xfrm>
            <a:off x="822960" y="4297680"/>
            <a:ext cx="2834640" cy="411480"/>
          </a:xfrm>
          <a:prstGeom prst="rect">
            <a:avLst/>
          </a:prstGeom>
          <a:noFill/>
          <a:ln/>
        </p:spPr>
        <p:txBody>
          <a:bodyPr wrap="square" lIns="0" tIns="0" rIns="0" bIns="0" rtlCol="0" anchor="ctr"/>
          <a:lstStyle/>
          <a:p>
            <a:pPr algn="ctr" indent="0" marL="0">
              <a:buNone/>
            </a:pPr>
            <a:r>
              <a:rPr lang="en-US" sz="1150" dirty="0">
                <a:solidFill>
                  <a:srgbClr val="C9962C"/>
                </a:solidFill>
                <a:latin typeface="Calibri" pitchFamily="34" charset="0"/>
                <a:ea typeface="Calibri" pitchFamily="34" charset="-122"/>
                <a:cs typeface="Calibri" pitchFamily="34" charset="-120"/>
              </a:rPr>
              <a:t>privy.id</a:t>
            </a:r>
            <a:endParaRPr lang="en-US" sz="1150" dirty="0"/>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name="Slide 84">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502920" y="320040"/>
            <a:ext cx="8229600" cy="320040"/>
          </a:xfrm>
          <a:prstGeom prst="rect">
            <a:avLst/>
          </a:prstGeom>
          <a:noFill/>
          <a:ln/>
        </p:spPr>
        <p:txBody>
          <a:bodyPr wrap="square" lIns="0" tIns="0" rIns="0" bIns="0" rtlCol="0" anchor="ctr"/>
          <a:lstStyle/>
          <a:p>
            <a:pPr indent="0" marL="0">
              <a:buNone/>
            </a:pPr>
            <a:r>
              <a:rPr lang="en-US" sz="1150" b="1" spc="150" kern="0" dirty="0">
                <a:solidFill>
                  <a:srgbClr val="C9962C"/>
                </a:solidFill>
                <a:latin typeface="Calibri" pitchFamily="34" charset="0"/>
                <a:ea typeface="Calibri" pitchFamily="34" charset="-122"/>
                <a:cs typeface="Calibri" pitchFamily="34" charset="-120"/>
              </a:rPr>
              <a:t>PRIVY</a:t>
            </a:r>
            <a:endParaRPr lang="en-US" sz="1150" dirty="0"/>
          </a:p>
        </p:txBody>
      </p:sp>
      <p:sp>
        <p:nvSpPr>
          <p:cNvPr id="3" name="Text 1"/>
          <p:cNvSpPr/>
          <p:nvPr/>
        </p:nvSpPr>
        <p:spPr>
          <a:xfrm>
            <a:off x="502920" y="621792"/>
            <a:ext cx="10515600" cy="566928"/>
          </a:xfrm>
          <a:prstGeom prst="rect">
            <a:avLst/>
          </a:prstGeom>
          <a:noFill/>
          <a:ln/>
        </p:spPr>
        <p:txBody>
          <a:bodyPr wrap="square" lIns="0" tIns="0" rIns="0" bIns="0" rtlCol="0" anchor="ctr"/>
          <a:lstStyle/>
          <a:p>
            <a:pPr indent="0" marL="0">
              <a:buNone/>
            </a:pPr>
            <a:r>
              <a:rPr lang="en-US" sz="2500" b="1" dirty="0">
                <a:solidFill>
                  <a:srgbClr val="1B2A4A"/>
                </a:solidFill>
                <a:latin typeface="Calibri" pitchFamily="34" charset="0"/>
                <a:ea typeface="Calibri" pitchFamily="34" charset="-122"/>
                <a:cs typeface="Calibri" pitchFamily="34" charset="-120"/>
              </a:rPr>
              <a:t>Tentang PT Privy Identitas Digital</a:t>
            </a:r>
            <a:endParaRPr lang="en-US" sz="2500" dirty="0"/>
          </a:p>
        </p:txBody>
      </p:sp>
      <p:sp>
        <p:nvSpPr>
          <p:cNvPr id="4" name="Shape 2"/>
          <p:cNvSpPr/>
          <p:nvPr/>
        </p:nvSpPr>
        <p:spPr>
          <a:xfrm>
            <a:off x="502920" y="1325880"/>
            <a:ext cx="11183112" cy="1754594"/>
          </a:xfrm>
          <a:prstGeom prst="roundRect">
            <a:avLst>
              <a:gd name="adj" fmla="val 3127"/>
            </a:avLst>
          </a:prstGeom>
          <a:solidFill>
            <a:srgbClr val="EAF0F8"/>
          </a:solidFill>
          <a:ln/>
        </p:spPr>
      </p:sp>
      <p:sp>
        <p:nvSpPr>
          <p:cNvPr id="5" name="Text 3"/>
          <p:cNvSpPr/>
          <p:nvPr/>
        </p:nvSpPr>
        <p:spPr>
          <a:xfrm>
            <a:off x="685800" y="1453896"/>
            <a:ext cx="10817352" cy="289116"/>
          </a:xfrm>
          <a:prstGeom prst="rect">
            <a:avLst/>
          </a:prstGeom>
          <a:noFill/>
          <a:ln/>
        </p:spPr>
        <p:txBody>
          <a:bodyPr wrap="square" lIns="0" tIns="0" rIns="0" bIns="0" rtlCol="0" anchor="t"/>
          <a:lstStyle/>
          <a:p>
            <a:pPr indent="0" marL="0">
              <a:buNone/>
            </a:pPr>
            <a:r>
              <a:rPr lang="en-US" sz="1130" b="1" dirty="0">
                <a:solidFill>
                  <a:srgbClr val="1B2A4A"/>
                </a:solidFill>
                <a:latin typeface="Calibri" pitchFamily="34" charset="0"/>
                <a:ea typeface="Calibri" pitchFamily="34" charset="-122"/>
                <a:cs typeface="Calibri" pitchFamily="34" charset="-120"/>
              </a:rPr>
              <a:t>Profil Singkat</a:t>
            </a:r>
            <a:endParaRPr lang="en-US" sz="1130" dirty="0"/>
          </a:p>
        </p:txBody>
      </p:sp>
      <p:sp>
        <p:nvSpPr>
          <p:cNvPr id="6" name="Text 4"/>
          <p:cNvSpPr/>
          <p:nvPr/>
        </p:nvSpPr>
        <p:spPr>
          <a:xfrm>
            <a:off x="685800" y="1779587"/>
            <a:ext cx="10817352" cy="1209446"/>
          </a:xfrm>
          <a:prstGeom prst="rect">
            <a:avLst/>
          </a:prstGeom>
          <a:noFill/>
          <a:ln/>
        </p:spPr>
        <p:txBody>
          <a:bodyPr wrap="square" lIns="0" tIns="0" rIns="0" bIns="0" rtlCol="0" anchor="t"/>
          <a:lstStyle/>
          <a:p>
            <a:pPr indent="0" marL="0">
              <a:lnSpc>
                <a:spcPct val="114000"/>
              </a:lnSpc>
              <a:buNone/>
            </a:pPr>
            <a:r>
              <a:rPr lang="en-US" sz="930" dirty="0">
                <a:solidFill>
                  <a:srgbClr val="3A4152"/>
                </a:solidFill>
                <a:latin typeface="Calibri" pitchFamily="34" charset="0"/>
                <a:ea typeface="Calibri" pitchFamily="34" charset="-122"/>
                <a:cs typeface="Calibri" pitchFamily="34" charset="-120"/>
              </a:rPr>
              <a:t>Privy adalah penyedia infrastruktur kepercayaan digital, bukan penyedia aplikasi bisnis umum.  Identitas perusahaan — PT Privy Identitas Digital, sebelumnya dikenal sebagai PrivyID, berdiri sejak 2016 dan berkantor pusat di Cibis Nine Tower, Cilandak, Jakarta Selatan.  Status hukum — berstatus Penyelenggara Sertifikasi Elektronik (PSrE) tersertifikasi Komdigi serta diakui OJK dan Bank Indonesia. Status ini menjadi penghalang masuk yang kuat bagi pesaing baru.  Fokus bisnis — menyatukan identitas digital tepercaya, tanda tangan elektronik tersertifikasi, dan e-Meterai dalam satu platform sehingga klien tidak perlu memakai banyak vendor.  Skala pengguna Privy jauh melampaui vendor dokumen enterprise mana pun di Indonesia.  71+ juta pengguna terverifikasi — basis identitas individu yang sudah melewati verifikasi biometrik, menjadi aset yang sulit ditiru pesaing.  160+ juta dokumen diproses — menunjukkan volume transaksi yang sudah berjalan rutin, bukan sekadar percobaan.  300.000+ bisnis terverifikasi — cakupan pelanggan mulai dari usaha kecil hingga korporasi besar.  99% pendaftaran di bawah 7 detik — kecepatan onboarding menjadi argumen penjualan utama untuk sektor perbankan dan fintech.  Certificate Warranty Rp1 miliar — jaminan finansial atas keaslian dokumen, satu-satunya di Indonesia, dipakai sebagai pembeda kepercayaan.</a:t>
            </a:r>
            <a:endParaRPr lang="en-US" sz="930" dirty="0"/>
          </a:p>
        </p:txBody>
      </p:sp>
      <p:sp>
        <p:nvSpPr>
          <p:cNvPr id="7" name="Text 5"/>
          <p:cNvSpPr/>
          <p:nvPr/>
        </p:nvSpPr>
        <p:spPr>
          <a:xfrm>
            <a:off x="502920" y="6492240"/>
            <a:ext cx="11155680" cy="274320"/>
          </a:xfrm>
          <a:prstGeom prst="rect">
            <a:avLst/>
          </a:prstGeom>
          <a:noFill/>
          <a:ln/>
        </p:spPr>
        <p:txBody>
          <a:bodyPr wrap="square" lIns="0" tIns="0" rIns="0" bIns="0" rtlCol="0" anchor="ctr"/>
          <a:lstStyle/>
          <a:p>
            <a:pPr indent="0" marL="0">
              <a:buNone/>
            </a:pPr>
            <a:r>
              <a:rPr lang="en-US" sz="850" i="1" dirty="0">
                <a:solidFill>
                  <a:srgbClr val="6B7686"/>
                </a:solidFill>
                <a:latin typeface="Calibri" pitchFamily="34" charset="0"/>
                <a:ea typeface="Calibri" pitchFamily="34" charset="-122"/>
                <a:cs typeface="Calibri" pitchFamily="34" charset="-120"/>
              </a:rPr>
              <a:t>Sumber: Tentang Privy — https://privy.id/about-us  •  Beranda Privy — https://privy.id/</a:t>
            </a:r>
            <a:endParaRPr lang="en-US" sz="850" dirty="0"/>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name="Slide 85">
    <p:bg>
      <p:bgPr>
        <a:solidFill>
          <a:srgbClr val="EAF0F8"/>
        </a:solidFill>
      </p:bgPr>
    </p:bg>
    <p:spTree>
      <p:nvGrpSpPr>
        <p:cNvPr id="1" name=""/>
        <p:cNvGrpSpPr/>
        <p:nvPr/>
      </p:nvGrpSpPr>
      <p:grpSpPr>
        <a:xfrm>
          <a:off x="0" y="0"/>
          <a:ext cx="0" cy="0"/>
          <a:chOff x="0" y="0"/>
          <a:chExt cx="0" cy="0"/>
        </a:xfrm>
      </p:grpSpPr>
      <p:sp>
        <p:nvSpPr>
          <p:cNvPr id="2" name="Text 0"/>
          <p:cNvSpPr/>
          <p:nvPr/>
        </p:nvSpPr>
        <p:spPr>
          <a:xfrm>
            <a:off x="822960" y="2423160"/>
            <a:ext cx="7315200" cy="365760"/>
          </a:xfrm>
          <a:prstGeom prst="rect">
            <a:avLst/>
          </a:prstGeom>
          <a:noFill/>
          <a:ln/>
        </p:spPr>
        <p:txBody>
          <a:bodyPr wrap="square" lIns="0" tIns="0" rIns="0" bIns="0" rtlCol="0" anchor="ctr"/>
          <a:lstStyle/>
          <a:p>
            <a:pPr indent="0" marL="0">
              <a:buNone/>
            </a:pPr>
            <a:r>
              <a:rPr lang="en-US" sz="1200" b="1" spc="200" kern="0" dirty="0">
                <a:solidFill>
                  <a:srgbClr val="C9962C"/>
                </a:solidFill>
                <a:latin typeface="Calibri" pitchFamily="34" charset="0"/>
                <a:ea typeface="Calibri" pitchFamily="34" charset="-122"/>
                <a:cs typeface="Calibri" pitchFamily="34" charset="-120"/>
              </a:rPr>
              <a:t>PRIVY</a:t>
            </a:r>
            <a:endParaRPr lang="en-US" sz="1200" dirty="0"/>
          </a:p>
        </p:txBody>
      </p:sp>
      <p:sp>
        <p:nvSpPr>
          <p:cNvPr id="3" name="Shape 1"/>
          <p:cNvSpPr/>
          <p:nvPr/>
        </p:nvSpPr>
        <p:spPr>
          <a:xfrm>
            <a:off x="804672" y="2788920"/>
            <a:ext cx="822960" cy="822960"/>
          </a:xfrm>
          <a:prstGeom prst="roundRect">
            <a:avLst>
              <a:gd name="adj" fmla="val 15556"/>
            </a:avLst>
          </a:prstGeom>
          <a:solidFill>
            <a:srgbClr val="1B2A4A"/>
          </a:solidFill>
          <a:ln/>
        </p:spPr>
      </p:sp>
      <p:sp>
        <p:nvSpPr>
          <p:cNvPr id="4" name="Text 2"/>
          <p:cNvSpPr/>
          <p:nvPr/>
        </p:nvSpPr>
        <p:spPr>
          <a:xfrm>
            <a:off x="804672" y="2788920"/>
            <a:ext cx="822960" cy="822960"/>
          </a:xfrm>
          <a:prstGeom prst="rect">
            <a:avLst/>
          </a:prstGeom>
          <a:noFill/>
          <a:ln/>
        </p:spPr>
        <p:txBody>
          <a:bodyPr wrap="square" lIns="0" tIns="0" rIns="0" bIns="0" rtlCol="0" anchor="ctr"/>
          <a:lstStyle/>
          <a:p>
            <a:pPr algn="ctr" indent="0" marL="0">
              <a:buNone/>
            </a:pPr>
            <a:r>
              <a:rPr lang="en-US" sz="3000" b="1" dirty="0">
                <a:solidFill>
                  <a:srgbClr val="C9962C"/>
                </a:solidFill>
                <a:latin typeface="Calibri" pitchFamily="34" charset="0"/>
                <a:ea typeface="Calibri" pitchFamily="34" charset="-122"/>
                <a:cs typeface="Calibri" pitchFamily="34" charset="-120"/>
              </a:rPr>
              <a:t>L</a:t>
            </a:r>
            <a:endParaRPr lang="en-US" sz="3000" dirty="0"/>
          </a:p>
        </p:txBody>
      </p:sp>
      <p:sp>
        <p:nvSpPr>
          <p:cNvPr id="5" name="Text 3"/>
          <p:cNvSpPr/>
          <p:nvPr/>
        </p:nvSpPr>
        <p:spPr>
          <a:xfrm>
            <a:off x="1828800" y="2880360"/>
            <a:ext cx="8686800" cy="685800"/>
          </a:xfrm>
          <a:prstGeom prst="rect">
            <a:avLst/>
          </a:prstGeom>
          <a:noFill/>
          <a:ln/>
        </p:spPr>
        <p:txBody>
          <a:bodyPr wrap="square" lIns="0" tIns="0" rIns="0" bIns="0" rtlCol="0" anchor="ctr"/>
          <a:lstStyle/>
          <a:p>
            <a:pPr indent="0" marL="0">
              <a:buNone/>
            </a:pPr>
            <a:r>
              <a:rPr lang="en-US" sz="3000" b="1" dirty="0">
                <a:solidFill>
                  <a:srgbClr val="1B2A4A"/>
                </a:solidFill>
                <a:latin typeface="Calibri" pitchFamily="34" charset="0"/>
                <a:ea typeface="Calibri" pitchFamily="34" charset="-122"/>
                <a:cs typeface="Calibri" pitchFamily="34" charset="-120"/>
              </a:rPr>
              <a:t>Layanan dan Produk</a:t>
            </a:r>
            <a:endParaRPr lang="en-US" sz="3000" dirty="0"/>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name="Slide 86">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502920" y="320040"/>
            <a:ext cx="8229600" cy="320040"/>
          </a:xfrm>
          <a:prstGeom prst="rect">
            <a:avLst/>
          </a:prstGeom>
          <a:noFill/>
          <a:ln/>
        </p:spPr>
        <p:txBody>
          <a:bodyPr wrap="square" lIns="0" tIns="0" rIns="0" bIns="0" rtlCol="0" anchor="ctr"/>
          <a:lstStyle/>
          <a:p>
            <a:pPr indent="0" marL="0">
              <a:buNone/>
            </a:pPr>
            <a:r>
              <a:rPr lang="en-US" sz="1150" b="1" spc="150" kern="0" dirty="0">
                <a:solidFill>
                  <a:srgbClr val="C9962C"/>
                </a:solidFill>
                <a:latin typeface="Calibri" pitchFamily="34" charset="0"/>
                <a:ea typeface="Calibri" pitchFamily="34" charset="-122"/>
                <a:cs typeface="Calibri" pitchFamily="34" charset="-120"/>
              </a:rPr>
              <a:t>PRIVY</a:t>
            </a:r>
            <a:endParaRPr lang="en-US" sz="1150" dirty="0"/>
          </a:p>
        </p:txBody>
      </p:sp>
      <p:sp>
        <p:nvSpPr>
          <p:cNvPr id="3" name="Text 1"/>
          <p:cNvSpPr/>
          <p:nvPr/>
        </p:nvSpPr>
        <p:spPr>
          <a:xfrm>
            <a:off x="502920" y="621792"/>
            <a:ext cx="10515600" cy="566928"/>
          </a:xfrm>
          <a:prstGeom prst="rect">
            <a:avLst/>
          </a:prstGeom>
          <a:noFill/>
          <a:ln/>
        </p:spPr>
        <p:txBody>
          <a:bodyPr wrap="square" lIns="0" tIns="0" rIns="0" bIns="0" rtlCol="0" anchor="ctr"/>
          <a:lstStyle/>
          <a:p>
            <a:pPr indent="0" marL="0">
              <a:buNone/>
            </a:pPr>
            <a:r>
              <a:rPr lang="en-US" sz="2500" b="1" dirty="0">
                <a:solidFill>
                  <a:srgbClr val="1B2A4A"/>
                </a:solidFill>
                <a:latin typeface="Calibri" pitchFamily="34" charset="0"/>
                <a:ea typeface="Calibri" pitchFamily="34" charset="-122"/>
                <a:cs typeface="Calibri" pitchFamily="34" charset="-120"/>
              </a:rPr>
              <a:t>Produk &amp; Layanan Privy</a:t>
            </a:r>
            <a:endParaRPr lang="en-US" sz="2500" dirty="0"/>
          </a:p>
        </p:txBody>
      </p:sp>
      <p:sp>
        <p:nvSpPr>
          <p:cNvPr id="4" name="Shape 2"/>
          <p:cNvSpPr/>
          <p:nvPr/>
        </p:nvSpPr>
        <p:spPr>
          <a:xfrm>
            <a:off x="502920" y="1325880"/>
            <a:ext cx="11183112" cy="1149871"/>
          </a:xfrm>
          <a:prstGeom prst="roundRect">
            <a:avLst>
              <a:gd name="adj" fmla="val 4771"/>
            </a:avLst>
          </a:prstGeom>
          <a:solidFill>
            <a:srgbClr val="EAF0F8"/>
          </a:solidFill>
          <a:ln/>
        </p:spPr>
      </p:sp>
      <p:sp>
        <p:nvSpPr>
          <p:cNvPr id="5" name="Text 3"/>
          <p:cNvSpPr/>
          <p:nvPr/>
        </p:nvSpPr>
        <p:spPr>
          <a:xfrm>
            <a:off x="685800" y="1453896"/>
            <a:ext cx="10817352" cy="289116"/>
          </a:xfrm>
          <a:prstGeom prst="rect">
            <a:avLst/>
          </a:prstGeom>
          <a:noFill/>
          <a:ln/>
        </p:spPr>
        <p:txBody>
          <a:bodyPr wrap="square" lIns="0" tIns="0" rIns="0" bIns="0" rtlCol="0" anchor="t"/>
          <a:lstStyle/>
          <a:p>
            <a:pPr indent="0" marL="0">
              <a:buNone/>
            </a:pPr>
            <a:r>
              <a:rPr lang="en-US" sz="1130" b="1" dirty="0">
                <a:solidFill>
                  <a:srgbClr val="1B2A4A"/>
                </a:solidFill>
                <a:latin typeface="Calibri" pitchFamily="34" charset="0"/>
                <a:ea typeface="Calibri" pitchFamily="34" charset="-122"/>
                <a:cs typeface="Calibri" pitchFamily="34" charset="-120"/>
              </a:rPr>
              <a:t>Produk Utama</a:t>
            </a:r>
            <a:endParaRPr lang="en-US" sz="1130" dirty="0"/>
          </a:p>
        </p:txBody>
      </p:sp>
      <p:sp>
        <p:nvSpPr>
          <p:cNvPr id="6" name="Text 4"/>
          <p:cNvSpPr/>
          <p:nvPr/>
        </p:nvSpPr>
        <p:spPr>
          <a:xfrm>
            <a:off x="685800" y="1779587"/>
            <a:ext cx="10817352" cy="604723"/>
          </a:xfrm>
          <a:prstGeom prst="rect">
            <a:avLst/>
          </a:prstGeom>
          <a:noFill/>
          <a:ln/>
        </p:spPr>
        <p:txBody>
          <a:bodyPr wrap="square" lIns="0" tIns="0" rIns="0" bIns="0" rtlCol="0" anchor="t"/>
          <a:lstStyle/>
          <a:p>
            <a:pPr indent="0" marL="0">
              <a:lnSpc>
                <a:spcPct val="114000"/>
              </a:lnSpc>
              <a:buNone/>
            </a:pPr>
            <a:r>
              <a:rPr lang="en-US" sz="930" dirty="0">
                <a:solidFill>
                  <a:srgbClr val="3A4152"/>
                </a:solidFill>
                <a:latin typeface="Calibri" pitchFamily="34" charset="0"/>
                <a:ea typeface="Calibri" pitchFamily="34" charset="-122"/>
                <a:cs typeface="Calibri" pitchFamily="34" charset="-120"/>
              </a:rPr>
              <a:t>Privy Digital Identity — identitas digital tepercaya yang menjadi fondasi seluruh layanan, termasuk PrivyHub untuk pengelolaan identitas di sisi organisasi.  Privy Digital Signature — tanda tangan elektronik tersertifikasi, tersedia dalam Personal Plan untuk individu dan Enterprise Plan untuk perusahaan.  Privy Identity Verification — layanan e-KYC untuk memverifikasi calon pelanggan saat onboarding, banyak dipakai bank dan fintech.  PrivyCorp — versi on-premise yang dipasang di server klien, ditujukan bagi institusi dengan kebijakan data internal yang ketat.</a:t>
            </a:r>
            <a:endParaRPr lang="en-US" sz="930" dirty="0"/>
          </a:p>
        </p:txBody>
      </p:sp>
      <p:sp>
        <p:nvSpPr>
          <p:cNvPr id="7" name="Shape 5"/>
          <p:cNvSpPr/>
          <p:nvPr/>
        </p:nvSpPr>
        <p:spPr>
          <a:xfrm>
            <a:off x="502920" y="2658631"/>
            <a:ext cx="11183112" cy="1301052"/>
          </a:xfrm>
          <a:prstGeom prst="roundRect">
            <a:avLst>
              <a:gd name="adj" fmla="val 4217"/>
            </a:avLst>
          </a:prstGeom>
          <a:solidFill>
            <a:srgbClr val="EAF0F8"/>
          </a:solidFill>
          <a:ln/>
        </p:spPr>
      </p:sp>
      <p:sp>
        <p:nvSpPr>
          <p:cNvPr id="8" name="Text 6"/>
          <p:cNvSpPr/>
          <p:nvPr/>
        </p:nvSpPr>
        <p:spPr>
          <a:xfrm>
            <a:off x="685800" y="2786647"/>
            <a:ext cx="10817352" cy="289116"/>
          </a:xfrm>
          <a:prstGeom prst="rect">
            <a:avLst/>
          </a:prstGeom>
          <a:noFill/>
          <a:ln/>
        </p:spPr>
        <p:txBody>
          <a:bodyPr wrap="square" lIns="0" tIns="0" rIns="0" bIns="0" rtlCol="0" anchor="t"/>
          <a:lstStyle/>
          <a:p>
            <a:pPr indent="0" marL="0">
              <a:buNone/>
            </a:pPr>
            <a:r>
              <a:rPr lang="en-US" sz="1130" b="1" dirty="0">
                <a:solidFill>
                  <a:srgbClr val="1B2A4A"/>
                </a:solidFill>
                <a:latin typeface="Calibri" pitchFamily="34" charset="0"/>
                <a:ea typeface="Calibri" pitchFamily="34" charset="-122"/>
                <a:cs typeface="Calibri" pitchFamily="34" charset="-120"/>
              </a:rPr>
              <a:t>Fitur Pendukung</a:t>
            </a:r>
            <a:endParaRPr lang="en-US" sz="1130" dirty="0"/>
          </a:p>
        </p:txBody>
      </p:sp>
      <p:sp>
        <p:nvSpPr>
          <p:cNvPr id="9" name="Text 7"/>
          <p:cNvSpPr/>
          <p:nvPr/>
        </p:nvSpPr>
        <p:spPr>
          <a:xfrm>
            <a:off x="685800" y="3112338"/>
            <a:ext cx="10817352" cy="755904"/>
          </a:xfrm>
          <a:prstGeom prst="rect">
            <a:avLst/>
          </a:prstGeom>
          <a:noFill/>
          <a:ln/>
        </p:spPr>
        <p:txBody>
          <a:bodyPr wrap="square" lIns="0" tIns="0" rIns="0" bIns="0" rtlCol="0" anchor="t"/>
          <a:lstStyle/>
          <a:p>
            <a:pPr indent="0" marL="0">
              <a:lnSpc>
                <a:spcPct val="114000"/>
              </a:lnSpc>
              <a:buNone/>
            </a:pPr>
            <a:r>
              <a:rPr lang="en-US" sz="930" dirty="0">
                <a:solidFill>
                  <a:srgbClr val="3A4152"/>
                </a:solidFill>
                <a:latin typeface="Calibri" pitchFamily="34" charset="0"/>
                <a:ea typeface="Calibri" pitchFamily="34" charset="-122"/>
                <a:cs typeface="Calibri" pitchFamily="34" charset="-120"/>
              </a:rPr>
              <a:t>Fitur berikut melengkapi produk inti agar dokumen sah dan proses penandatanganan efisien.  e-Meterai, e-Seal, dan e-Stamp — pembubuhan meterai elektronik resmi serta cap dan stempel perusahaan agar dokumen memenuhi syarat formal.  Bulk sign dan template — penandatanganan massal dan template dokumen memangkas pekerjaan berulang di bagian HR dan legal.  API Suite dan API on-premise — memungkinkan verifikasi dan penandatanganan ditanam langsung di dalam aplikasi milik klien.  Verifikasi Dokumen — layanan publik untuk memeriksa keaslian tanda tangan pada file PDF secara mandiri.  Enterprise Affiliate Certificate — memastikan penandatangan tidak hanya terverifikasi identitasnya, tetapi juga berwenang mewakili organisasinya.</a:t>
            </a:r>
            <a:endParaRPr lang="en-US" sz="930" dirty="0"/>
          </a:p>
        </p:txBody>
      </p:sp>
      <p:sp>
        <p:nvSpPr>
          <p:cNvPr id="10" name="Text 8"/>
          <p:cNvSpPr/>
          <p:nvPr/>
        </p:nvSpPr>
        <p:spPr>
          <a:xfrm>
            <a:off x="502920" y="6492240"/>
            <a:ext cx="11155680" cy="274320"/>
          </a:xfrm>
          <a:prstGeom prst="rect">
            <a:avLst/>
          </a:prstGeom>
          <a:noFill/>
          <a:ln/>
        </p:spPr>
        <p:txBody>
          <a:bodyPr wrap="square" lIns="0" tIns="0" rIns="0" bIns="0" rtlCol="0" anchor="ctr"/>
          <a:lstStyle/>
          <a:p>
            <a:pPr indent="0" marL="0">
              <a:buNone/>
            </a:pPr>
            <a:r>
              <a:rPr lang="en-US" sz="850" i="1" dirty="0">
                <a:solidFill>
                  <a:srgbClr val="6B7686"/>
                </a:solidFill>
                <a:latin typeface="Calibri" pitchFamily="34" charset="0"/>
                <a:ea typeface="Calibri" pitchFamily="34" charset="-122"/>
                <a:cs typeface="Calibri" pitchFamily="34" charset="-120"/>
              </a:rPr>
              <a:t>Sumber: Produk Privy — https://privy.id/identity-verification  •  PrivyCorp (on-premise) — https://privy.id/privycorp</a:t>
            </a:r>
            <a:endParaRPr lang="en-US" sz="850" dirty="0"/>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name="Slide 87">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502920" y="320040"/>
            <a:ext cx="8229600" cy="320040"/>
          </a:xfrm>
          <a:prstGeom prst="rect">
            <a:avLst/>
          </a:prstGeom>
          <a:noFill/>
          <a:ln/>
        </p:spPr>
        <p:txBody>
          <a:bodyPr wrap="square" lIns="0" tIns="0" rIns="0" bIns="0" rtlCol="0" anchor="ctr"/>
          <a:lstStyle/>
          <a:p>
            <a:pPr indent="0" marL="0">
              <a:buNone/>
            </a:pPr>
            <a:r>
              <a:rPr lang="en-US" sz="1150" b="1" spc="150" kern="0" dirty="0">
                <a:solidFill>
                  <a:srgbClr val="C9962C"/>
                </a:solidFill>
                <a:latin typeface="Calibri" pitchFamily="34" charset="0"/>
                <a:ea typeface="Calibri" pitchFamily="34" charset="-122"/>
                <a:cs typeface="Calibri" pitchFamily="34" charset="-120"/>
              </a:rPr>
              <a:t>PRIVY</a:t>
            </a:r>
            <a:endParaRPr lang="en-US" sz="1150" dirty="0"/>
          </a:p>
        </p:txBody>
      </p:sp>
      <p:sp>
        <p:nvSpPr>
          <p:cNvPr id="3" name="Text 1"/>
          <p:cNvSpPr/>
          <p:nvPr/>
        </p:nvSpPr>
        <p:spPr>
          <a:xfrm>
            <a:off x="502920" y="621792"/>
            <a:ext cx="10515600" cy="566928"/>
          </a:xfrm>
          <a:prstGeom prst="rect">
            <a:avLst/>
          </a:prstGeom>
          <a:noFill/>
          <a:ln/>
        </p:spPr>
        <p:txBody>
          <a:bodyPr wrap="square" lIns="0" tIns="0" rIns="0" bIns="0" rtlCol="0" anchor="ctr"/>
          <a:lstStyle/>
          <a:p>
            <a:pPr indent="0" marL="0">
              <a:buNone/>
            </a:pPr>
            <a:r>
              <a:rPr lang="en-US" sz="2500" b="1" dirty="0">
                <a:solidFill>
                  <a:srgbClr val="1B2A4A"/>
                </a:solidFill>
                <a:latin typeface="Calibri" pitchFamily="34" charset="0"/>
                <a:ea typeface="Calibri" pitchFamily="34" charset="-122"/>
                <a:cs typeface="Calibri" pitchFamily="34" charset="-120"/>
              </a:rPr>
              <a:t>Produk &amp; Layanan Privy</a:t>
            </a:r>
            <a:endParaRPr lang="en-US" sz="2500" dirty="0"/>
          </a:p>
        </p:txBody>
      </p:sp>
      <p:sp>
        <p:nvSpPr>
          <p:cNvPr id="4" name="Shape 2"/>
          <p:cNvSpPr/>
          <p:nvPr/>
        </p:nvSpPr>
        <p:spPr>
          <a:xfrm>
            <a:off x="502920" y="1325880"/>
            <a:ext cx="11183112" cy="998690"/>
          </a:xfrm>
          <a:prstGeom prst="roundRect">
            <a:avLst>
              <a:gd name="adj" fmla="val 5494"/>
            </a:avLst>
          </a:prstGeom>
          <a:solidFill>
            <a:srgbClr val="EAF0F8"/>
          </a:solidFill>
          <a:ln/>
        </p:spPr>
      </p:sp>
      <p:sp>
        <p:nvSpPr>
          <p:cNvPr id="5" name="Text 3"/>
          <p:cNvSpPr/>
          <p:nvPr/>
        </p:nvSpPr>
        <p:spPr>
          <a:xfrm>
            <a:off x="685800" y="1453896"/>
            <a:ext cx="10817352" cy="289116"/>
          </a:xfrm>
          <a:prstGeom prst="rect">
            <a:avLst/>
          </a:prstGeom>
          <a:noFill/>
          <a:ln/>
        </p:spPr>
        <p:txBody>
          <a:bodyPr wrap="square" lIns="0" tIns="0" rIns="0" bIns="0" rtlCol="0" anchor="t"/>
          <a:lstStyle/>
          <a:p>
            <a:pPr indent="0" marL="0">
              <a:buNone/>
            </a:pPr>
            <a:r>
              <a:rPr lang="en-US" sz="1130" b="1" dirty="0">
                <a:solidFill>
                  <a:srgbClr val="1B2A4A"/>
                </a:solidFill>
                <a:latin typeface="Calibri" pitchFamily="34" charset="0"/>
                <a:ea typeface="Calibri" pitchFamily="34" charset="-122"/>
                <a:cs typeface="Calibri" pitchFamily="34" charset="-120"/>
              </a:rPr>
              <a:t>Solusi per Industri</a:t>
            </a:r>
            <a:endParaRPr lang="en-US" sz="1130" dirty="0"/>
          </a:p>
        </p:txBody>
      </p:sp>
      <p:sp>
        <p:nvSpPr>
          <p:cNvPr id="6" name="Text 4"/>
          <p:cNvSpPr/>
          <p:nvPr/>
        </p:nvSpPr>
        <p:spPr>
          <a:xfrm>
            <a:off x="685800" y="1779587"/>
            <a:ext cx="10817352" cy="453542"/>
          </a:xfrm>
          <a:prstGeom prst="rect">
            <a:avLst/>
          </a:prstGeom>
          <a:noFill/>
          <a:ln/>
        </p:spPr>
        <p:txBody>
          <a:bodyPr wrap="square" lIns="0" tIns="0" rIns="0" bIns="0" rtlCol="0" anchor="t"/>
          <a:lstStyle/>
          <a:p>
            <a:pPr indent="0" marL="0">
              <a:lnSpc>
                <a:spcPct val="114000"/>
              </a:lnSpc>
              <a:buNone/>
            </a:pPr>
            <a:r>
              <a:rPr lang="en-US" sz="930" dirty="0">
                <a:solidFill>
                  <a:srgbClr val="3A4152"/>
                </a:solidFill>
                <a:latin typeface="Calibri" pitchFamily="34" charset="0"/>
                <a:ea typeface="Calibri" pitchFamily="34" charset="-122"/>
                <a:cs typeface="Calibri" pitchFamily="34" charset="-120"/>
              </a:rPr>
              <a:t>Privy menyusun halaman solusi terpisah per sektor agar pesan penjualannya spesifik.  Keuangan dan perbankan — fokus pada onboarding nasabah dan perjanjian kredit jarak jauh.  Asuransi dan multifinansial — fokus pada polis, klaim, dan kontrak pembiayaan.  Kesehatan dan pendidikan — fokus pada persetujuan tindakan medis serta legalisasi dokumen akademik.  Industri, pertambangan, energi, dan SDM — fokus pada kontrak vendor, purchase order, dan dokumen kepegawaian.</a:t>
            </a:r>
            <a:endParaRPr lang="en-US" sz="930" dirty="0"/>
          </a:p>
        </p:txBody>
      </p:sp>
      <p:sp>
        <p:nvSpPr>
          <p:cNvPr id="7" name="Shape 5"/>
          <p:cNvSpPr/>
          <p:nvPr/>
        </p:nvSpPr>
        <p:spPr>
          <a:xfrm>
            <a:off x="502920" y="2507450"/>
            <a:ext cx="11183112" cy="696328"/>
          </a:xfrm>
          <a:prstGeom prst="roundRect">
            <a:avLst>
              <a:gd name="adj" fmla="val 7879"/>
            </a:avLst>
          </a:prstGeom>
          <a:solidFill>
            <a:srgbClr val="EAF0F8"/>
          </a:solidFill>
          <a:ln/>
        </p:spPr>
      </p:sp>
      <p:sp>
        <p:nvSpPr>
          <p:cNvPr id="8" name="Text 6"/>
          <p:cNvSpPr/>
          <p:nvPr/>
        </p:nvSpPr>
        <p:spPr>
          <a:xfrm>
            <a:off x="685800" y="2635466"/>
            <a:ext cx="10817352" cy="289116"/>
          </a:xfrm>
          <a:prstGeom prst="rect">
            <a:avLst/>
          </a:prstGeom>
          <a:noFill/>
          <a:ln/>
        </p:spPr>
        <p:txBody>
          <a:bodyPr wrap="square" lIns="0" tIns="0" rIns="0" bIns="0" rtlCol="0" anchor="t"/>
          <a:lstStyle/>
          <a:p>
            <a:pPr indent="0" marL="0">
              <a:buNone/>
            </a:pPr>
            <a:r>
              <a:rPr lang="en-US" sz="1130" b="1" dirty="0">
                <a:solidFill>
                  <a:srgbClr val="1B2A4A"/>
                </a:solidFill>
                <a:latin typeface="Calibri" pitchFamily="34" charset="0"/>
                <a:ea typeface="Calibri" pitchFamily="34" charset="-122"/>
                <a:cs typeface="Calibri" pitchFamily="34" charset="-120"/>
              </a:rPr>
              <a:t>Kanal Akses</a:t>
            </a:r>
            <a:endParaRPr lang="en-US" sz="1130" dirty="0"/>
          </a:p>
        </p:txBody>
      </p:sp>
      <p:sp>
        <p:nvSpPr>
          <p:cNvPr id="9" name="Text 7"/>
          <p:cNvSpPr/>
          <p:nvPr/>
        </p:nvSpPr>
        <p:spPr>
          <a:xfrm>
            <a:off x="685800" y="2961157"/>
            <a:ext cx="10817352" cy="151181"/>
          </a:xfrm>
          <a:prstGeom prst="rect">
            <a:avLst/>
          </a:prstGeom>
          <a:noFill/>
          <a:ln/>
        </p:spPr>
        <p:txBody>
          <a:bodyPr wrap="square" lIns="0" tIns="0" rIns="0" bIns="0" rtlCol="0" anchor="t"/>
          <a:lstStyle/>
          <a:p>
            <a:pPr indent="0" marL="0">
              <a:lnSpc>
                <a:spcPct val="114000"/>
              </a:lnSpc>
              <a:buNone/>
            </a:pPr>
            <a:r>
              <a:rPr lang="en-US" sz="930" dirty="0">
                <a:solidFill>
                  <a:srgbClr val="3A4152"/>
                </a:solidFill>
                <a:latin typeface="Calibri" pitchFamily="34" charset="0"/>
                <a:ea typeface="Calibri" pitchFamily="34" charset="-122"/>
                <a:cs typeface="Calibri" pitchFamily="34" charset="-120"/>
              </a:rPr>
              <a:t>Multi-kanal — tersedia sebagai aplikasi web (super app), aplikasi Android dan iOS, serta integrasi API di aplikasi klien.</a:t>
            </a:r>
            <a:endParaRPr lang="en-US" sz="930" dirty="0"/>
          </a:p>
        </p:txBody>
      </p:sp>
      <p:sp>
        <p:nvSpPr>
          <p:cNvPr id="10" name="Text 8"/>
          <p:cNvSpPr/>
          <p:nvPr/>
        </p:nvSpPr>
        <p:spPr>
          <a:xfrm>
            <a:off x="502920" y="6492240"/>
            <a:ext cx="11155680" cy="274320"/>
          </a:xfrm>
          <a:prstGeom prst="rect">
            <a:avLst/>
          </a:prstGeom>
          <a:noFill/>
          <a:ln/>
        </p:spPr>
        <p:txBody>
          <a:bodyPr wrap="square" lIns="0" tIns="0" rIns="0" bIns="0" rtlCol="0" anchor="ctr"/>
          <a:lstStyle/>
          <a:p>
            <a:pPr indent="0" marL="0">
              <a:buNone/>
            </a:pPr>
            <a:r>
              <a:rPr lang="en-US" sz="850" i="1" dirty="0">
                <a:solidFill>
                  <a:srgbClr val="6B7686"/>
                </a:solidFill>
                <a:latin typeface="Calibri" pitchFamily="34" charset="0"/>
                <a:ea typeface="Calibri" pitchFamily="34" charset="-122"/>
                <a:cs typeface="Calibri" pitchFamily="34" charset="-120"/>
              </a:rPr>
              <a:t>Sumber: Produk Privy — https://privy.id/identity-verification  •  PrivyCorp (on-premise) — https://privy.id/privycorp</a:t>
            </a:r>
            <a:endParaRPr lang="en-US" sz="850" dirty="0"/>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name="Slide 88">
    <p:bg>
      <p:bgPr>
        <a:solidFill>
          <a:srgbClr val="EAF0F8"/>
        </a:solidFill>
      </p:bgPr>
    </p:bg>
    <p:spTree>
      <p:nvGrpSpPr>
        <p:cNvPr id="1" name=""/>
        <p:cNvGrpSpPr/>
        <p:nvPr/>
      </p:nvGrpSpPr>
      <p:grpSpPr>
        <a:xfrm>
          <a:off x="0" y="0"/>
          <a:ext cx="0" cy="0"/>
          <a:chOff x="0" y="0"/>
          <a:chExt cx="0" cy="0"/>
        </a:xfrm>
      </p:grpSpPr>
      <p:sp>
        <p:nvSpPr>
          <p:cNvPr id="2" name="Text 0"/>
          <p:cNvSpPr/>
          <p:nvPr/>
        </p:nvSpPr>
        <p:spPr>
          <a:xfrm>
            <a:off x="822960" y="2423160"/>
            <a:ext cx="7315200" cy="365760"/>
          </a:xfrm>
          <a:prstGeom prst="rect">
            <a:avLst/>
          </a:prstGeom>
          <a:noFill/>
          <a:ln/>
        </p:spPr>
        <p:txBody>
          <a:bodyPr wrap="square" lIns="0" tIns="0" rIns="0" bIns="0" rtlCol="0" anchor="ctr"/>
          <a:lstStyle/>
          <a:p>
            <a:pPr indent="0" marL="0">
              <a:buNone/>
            </a:pPr>
            <a:r>
              <a:rPr lang="en-US" sz="1200" b="1" spc="200" kern="0" dirty="0">
                <a:solidFill>
                  <a:srgbClr val="C9962C"/>
                </a:solidFill>
                <a:latin typeface="Calibri" pitchFamily="34" charset="0"/>
                <a:ea typeface="Calibri" pitchFamily="34" charset="-122"/>
                <a:cs typeface="Calibri" pitchFamily="34" charset="-120"/>
              </a:rPr>
              <a:t>PRIVY</a:t>
            </a:r>
            <a:endParaRPr lang="en-US" sz="1200" dirty="0"/>
          </a:p>
        </p:txBody>
      </p:sp>
      <p:sp>
        <p:nvSpPr>
          <p:cNvPr id="3" name="Shape 1"/>
          <p:cNvSpPr/>
          <p:nvPr/>
        </p:nvSpPr>
        <p:spPr>
          <a:xfrm>
            <a:off x="804672" y="2788920"/>
            <a:ext cx="822960" cy="822960"/>
          </a:xfrm>
          <a:prstGeom prst="roundRect">
            <a:avLst>
              <a:gd name="adj" fmla="val 15556"/>
            </a:avLst>
          </a:prstGeom>
          <a:solidFill>
            <a:srgbClr val="1B2A4A"/>
          </a:solidFill>
          <a:ln/>
        </p:spPr>
      </p:sp>
      <p:sp>
        <p:nvSpPr>
          <p:cNvPr id="4" name="Text 2"/>
          <p:cNvSpPr/>
          <p:nvPr/>
        </p:nvSpPr>
        <p:spPr>
          <a:xfrm>
            <a:off x="804672" y="2788920"/>
            <a:ext cx="822960" cy="822960"/>
          </a:xfrm>
          <a:prstGeom prst="rect">
            <a:avLst/>
          </a:prstGeom>
          <a:noFill/>
          <a:ln/>
        </p:spPr>
        <p:txBody>
          <a:bodyPr wrap="square" lIns="0" tIns="0" rIns="0" bIns="0" rtlCol="0" anchor="ctr"/>
          <a:lstStyle/>
          <a:p>
            <a:pPr algn="ctr" indent="0" marL="0">
              <a:buNone/>
            </a:pPr>
            <a:r>
              <a:rPr lang="en-US" sz="3000" b="1" dirty="0">
                <a:solidFill>
                  <a:srgbClr val="C9962C"/>
                </a:solidFill>
                <a:latin typeface="Calibri" pitchFamily="34" charset="0"/>
                <a:ea typeface="Calibri" pitchFamily="34" charset="-122"/>
                <a:cs typeface="Calibri" pitchFamily="34" charset="-120"/>
              </a:rPr>
              <a:t>M</a:t>
            </a:r>
            <a:endParaRPr lang="en-US" sz="3000" dirty="0"/>
          </a:p>
        </p:txBody>
      </p:sp>
      <p:sp>
        <p:nvSpPr>
          <p:cNvPr id="5" name="Text 3"/>
          <p:cNvSpPr/>
          <p:nvPr/>
        </p:nvSpPr>
        <p:spPr>
          <a:xfrm>
            <a:off x="1828800" y="2880360"/>
            <a:ext cx="8686800" cy="685800"/>
          </a:xfrm>
          <a:prstGeom prst="rect">
            <a:avLst/>
          </a:prstGeom>
          <a:noFill/>
          <a:ln/>
        </p:spPr>
        <p:txBody>
          <a:bodyPr wrap="square" lIns="0" tIns="0" rIns="0" bIns="0" rtlCol="0" anchor="ctr"/>
          <a:lstStyle/>
          <a:p>
            <a:pPr indent="0" marL="0">
              <a:buNone/>
            </a:pPr>
            <a:r>
              <a:rPr lang="en-US" sz="3000" b="1" dirty="0">
                <a:solidFill>
                  <a:srgbClr val="1B2A4A"/>
                </a:solidFill>
                <a:latin typeface="Calibri" pitchFamily="34" charset="0"/>
                <a:ea typeface="Calibri" pitchFamily="34" charset="-122"/>
                <a:cs typeface="Calibri" pitchFamily="34" charset="-120"/>
              </a:rPr>
              <a:t>Market Share</a:t>
            </a:r>
            <a:endParaRPr lang="en-US" sz="3000" dirty="0"/>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name="Slide 89">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502920" y="320040"/>
            <a:ext cx="8229600" cy="320040"/>
          </a:xfrm>
          <a:prstGeom prst="rect">
            <a:avLst/>
          </a:prstGeom>
          <a:noFill/>
          <a:ln/>
        </p:spPr>
        <p:txBody>
          <a:bodyPr wrap="square" lIns="0" tIns="0" rIns="0" bIns="0" rtlCol="0" anchor="ctr"/>
          <a:lstStyle/>
          <a:p>
            <a:pPr indent="0" marL="0">
              <a:buNone/>
            </a:pPr>
            <a:r>
              <a:rPr lang="en-US" sz="1150" b="1" spc="150" kern="0" dirty="0">
                <a:solidFill>
                  <a:srgbClr val="C9962C"/>
                </a:solidFill>
                <a:latin typeface="Calibri" pitchFamily="34" charset="0"/>
                <a:ea typeface="Calibri" pitchFamily="34" charset="-122"/>
                <a:cs typeface="Calibri" pitchFamily="34" charset="-120"/>
              </a:rPr>
              <a:t>PRIVY</a:t>
            </a:r>
            <a:endParaRPr lang="en-US" sz="1150" dirty="0"/>
          </a:p>
        </p:txBody>
      </p:sp>
      <p:sp>
        <p:nvSpPr>
          <p:cNvPr id="3" name="Text 1"/>
          <p:cNvSpPr/>
          <p:nvPr/>
        </p:nvSpPr>
        <p:spPr>
          <a:xfrm>
            <a:off x="502920" y="621792"/>
            <a:ext cx="10515600" cy="566928"/>
          </a:xfrm>
          <a:prstGeom prst="rect">
            <a:avLst/>
          </a:prstGeom>
          <a:noFill/>
          <a:ln/>
        </p:spPr>
        <p:txBody>
          <a:bodyPr wrap="square" lIns="0" tIns="0" rIns="0" bIns="0" rtlCol="0" anchor="ctr"/>
          <a:lstStyle/>
          <a:p>
            <a:pPr indent="0" marL="0">
              <a:buNone/>
            </a:pPr>
            <a:r>
              <a:rPr lang="en-US" sz="2500" b="1" dirty="0">
                <a:solidFill>
                  <a:srgbClr val="1B2A4A"/>
                </a:solidFill>
                <a:latin typeface="Calibri" pitchFamily="34" charset="0"/>
                <a:ea typeface="Calibri" pitchFamily="34" charset="-122"/>
                <a:cs typeface="Calibri" pitchFamily="34" charset="-120"/>
              </a:rPr>
              <a:t>Market Share Privy</a:t>
            </a:r>
            <a:endParaRPr lang="en-US" sz="2500" dirty="0"/>
          </a:p>
        </p:txBody>
      </p:sp>
      <p:sp>
        <p:nvSpPr>
          <p:cNvPr id="4" name="Shape 2"/>
          <p:cNvSpPr/>
          <p:nvPr/>
        </p:nvSpPr>
        <p:spPr>
          <a:xfrm>
            <a:off x="502920" y="1325880"/>
            <a:ext cx="5500116" cy="1452232"/>
          </a:xfrm>
          <a:prstGeom prst="roundRect">
            <a:avLst>
              <a:gd name="adj" fmla="val 3778"/>
            </a:avLst>
          </a:prstGeom>
          <a:solidFill>
            <a:srgbClr val="EAF0F8"/>
          </a:solidFill>
          <a:ln/>
        </p:spPr>
      </p:sp>
      <p:sp>
        <p:nvSpPr>
          <p:cNvPr id="5" name="Text 3"/>
          <p:cNvSpPr/>
          <p:nvPr/>
        </p:nvSpPr>
        <p:spPr>
          <a:xfrm>
            <a:off x="685800" y="1453896"/>
            <a:ext cx="5134356" cy="289116"/>
          </a:xfrm>
          <a:prstGeom prst="rect">
            <a:avLst/>
          </a:prstGeom>
          <a:noFill/>
          <a:ln/>
        </p:spPr>
        <p:txBody>
          <a:bodyPr wrap="square" lIns="0" tIns="0" rIns="0" bIns="0" rtlCol="0" anchor="t"/>
          <a:lstStyle/>
          <a:p>
            <a:pPr indent="0" marL="0">
              <a:buNone/>
            </a:pPr>
            <a:r>
              <a:rPr lang="en-US" sz="1130" b="1" dirty="0">
                <a:solidFill>
                  <a:srgbClr val="1B2A4A"/>
                </a:solidFill>
                <a:latin typeface="Calibri" pitchFamily="34" charset="0"/>
                <a:ea typeface="Calibri" pitchFamily="34" charset="-122"/>
                <a:cs typeface="Calibri" pitchFamily="34" charset="-120"/>
              </a:rPr>
              <a:t>Posisi Pasar</a:t>
            </a:r>
            <a:endParaRPr lang="en-US" sz="1130" dirty="0"/>
          </a:p>
        </p:txBody>
      </p:sp>
      <p:sp>
        <p:nvSpPr>
          <p:cNvPr id="6" name="Text 4"/>
          <p:cNvSpPr/>
          <p:nvPr/>
        </p:nvSpPr>
        <p:spPr>
          <a:xfrm>
            <a:off x="685800" y="1779587"/>
            <a:ext cx="5134356" cy="907085"/>
          </a:xfrm>
          <a:prstGeom prst="rect">
            <a:avLst/>
          </a:prstGeom>
          <a:noFill/>
          <a:ln/>
        </p:spPr>
        <p:txBody>
          <a:bodyPr wrap="square" lIns="0" tIns="0" rIns="0" bIns="0" rtlCol="0" anchor="t"/>
          <a:lstStyle/>
          <a:p>
            <a:pPr indent="0" marL="0">
              <a:lnSpc>
                <a:spcPct val="114000"/>
              </a:lnSpc>
              <a:buNone/>
            </a:pPr>
            <a:r>
              <a:rPr lang="en-US" sz="930" dirty="0">
                <a:solidFill>
                  <a:srgbClr val="3A4152"/>
                </a:solidFill>
                <a:latin typeface="Calibri" pitchFamily="34" charset="0"/>
                <a:ea typeface="Calibri" pitchFamily="34" charset="-122"/>
                <a:cs typeface="Calibri" pitchFamily="34" charset="-120"/>
              </a:rPr>
              <a:t>Privy adalah pemain dengan pangsa terbesar di kategori tanda tangan elektronik tersertifikasi Indonesia.  Pemimpin pasar — menguasai kategori TTE tersertifikasi dengan basis pengguna yang jauh di atas pesaing lokal.  PSrE pertama — menjadi penyedia identitas dan tanda tangan digital pertama yang diakui Kominfo sebagai penyelenggara sertifikasi elektronik.  Mulai ekspansi global — diklaim sebagai satu-satunya penyedia identitas digital asal Indonesia yang merambah pasar luar negeri.</a:t>
            </a:r>
            <a:endParaRPr lang="en-US" sz="930" dirty="0"/>
          </a:p>
        </p:txBody>
      </p:sp>
      <p:sp>
        <p:nvSpPr>
          <p:cNvPr id="7" name="Shape 5"/>
          <p:cNvSpPr/>
          <p:nvPr/>
        </p:nvSpPr>
        <p:spPr>
          <a:xfrm>
            <a:off x="502920" y="2960992"/>
            <a:ext cx="5500116" cy="1301052"/>
          </a:xfrm>
          <a:prstGeom prst="roundRect">
            <a:avLst>
              <a:gd name="adj" fmla="val 4217"/>
            </a:avLst>
          </a:prstGeom>
          <a:solidFill>
            <a:srgbClr val="EAF0F8"/>
          </a:solidFill>
          <a:ln/>
        </p:spPr>
      </p:sp>
      <p:sp>
        <p:nvSpPr>
          <p:cNvPr id="8" name="Text 6"/>
          <p:cNvSpPr/>
          <p:nvPr/>
        </p:nvSpPr>
        <p:spPr>
          <a:xfrm>
            <a:off x="685800" y="3089008"/>
            <a:ext cx="5134356" cy="289116"/>
          </a:xfrm>
          <a:prstGeom prst="rect">
            <a:avLst/>
          </a:prstGeom>
          <a:noFill/>
          <a:ln/>
        </p:spPr>
        <p:txBody>
          <a:bodyPr wrap="square" lIns="0" tIns="0" rIns="0" bIns="0" rtlCol="0" anchor="t"/>
          <a:lstStyle/>
          <a:p>
            <a:pPr indent="0" marL="0">
              <a:buNone/>
            </a:pPr>
            <a:r>
              <a:rPr lang="en-US" sz="1130" b="1" dirty="0">
                <a:solidFill>
                  <a:srgbClr val="1B2A4A"/>
                </a:solidFill>
                <a:latin typeface="Calibri" pitchFamily="34" charset="0"/>
                <a:ea typeface="Calibri" pitchFamily="34" charset="-122"/>
                <a:cs typeface="Calibri" pitchFamily="34" charset="-120"/>
              </a:rPr>
              <a:t>Kompetitif</a:t>
            </a:r>
            <a:endParaRPr lang="en-US" sz="1130" dirty="0"/>
          </a:p>
        </p:txBody>
      </p:sp>
      <p:sp>
        <p:nvSpPr>
          <p:cNvPr id="9" name="Text 7"/>
          <p:cNvSpPr/>
          <p:nvPr/>
        </p:nvSpPr>
        <p:spPr>
          <a:xfrm>
            <a:off x="685800" y="3414700"/>
            <a:ext cx="5134356" cy="755904"/>
          </a:xfrm>
          <a:prstGeom prst="rect">
            <a:avLst/>
          </a:prstGeom>
          <a:noFill/>
          <a:ln/>
        </p:spPr>
        <p:txBody>
          <a:bodyPr wrap="square" lIns="0" tIns="0" rIns="0" bIns="0" rtlCol="0" anchor="t"/>
          <a:lstStyle/>
          <a:p>
            <a:pPr indent="0" marL="0">
              <a:lnSpc>
                <a:spcPct val="114000"/>
              </a:lnSpc>
              <a:buNone/>
            </a:pPr>
            <a:r>
              <a:rPr lang="en-US" sz="930" dirty="0">
                <a:solidFill>
                  <a:srgbClr val="3A4152"/>
                </a:solidFill>
                <a:latin typeface="Calibri" pitchFamily="34" charset="0"/>
                <a:ea typeface="Calibri" pitchFamily="34" charset="-122"/>
                <a:cs typeface="Calibri" pitchFamily="34" charset="-120"/>
              </a:rPr>
              <a:t>Pesaing lokal — VIDA, Peruri melalui Digisign, TekenAja, dan PSrE lain yang bersaing di kategori sama namun dengan skala lebih kecil.  Pesaing global — DocuSign dan Adobe Sign unggul di ekosistem internasional, tetapi lemah pada e-Meterai dan kepatuhan regulasi Indonesia.  Sumber keunggulan — kombinasi status PSrE, integrasi verifikasi Dukcapil, dan e-Meterai Peruri sulit ditandingi pemain asing.</a:t>
            </a:r>
            <a:endParaRPr lang="en-US" sz="930" dirty="0"/>
          </a:p>
        </p:txBody>
      </p:sp>
      <p:sp>
        <p:nvSpPr>
          <p:cNvPr id="10" name="Shape 8"/>
          <p:cNvSpPr/>
          <p:nvPr/>
        </p:nvSpPr>
        <p:spPr>
          <a:xfrm>
            <a:off x="6185916" y="1325880"/>
            <a:ext cx="5500116" cy="1452232"/>
          </a:xfrm>
          <a:prstGeom prst="roundRect">
            <a:avLst>
              <a:gd name="adj" fmla="val 3778"/>
            </a:avLst>
          </a:prstGeom>
          <a:solidFill>
            <a:srgbClr val="EAF0F8"/>
          </a:solidFill>
          <a:ln/>
        </p:spPr>
      </p:sp>
      <p:sp>
        <p:nvSpPr>
          <p:cNvPr id="11" name="Text 9"/>
          <p:cNvSpPr/>
          <p:nvPr/>
        </p:nvSpPr>
        <p:spPr>
          <a:xfrm>
            <a:off x="6368796" y="1453896"/>
            <a:ext cx="5134356" cy="289116"/>
          </a:xfrm>
          <a:prstGeom prst="rect">
            <a:avLst/>
          </a:prstGeom>
          <a:noFill/>
          <a:ln/>
        </p:spPr>
        <p:txBody>
          <a:bodyPr wrap="square" lIns="0" tIns="0" rIns="0" bIns="0" rtlCol="0" anchor="t"/>
          <a:lstStyle/>
          <a:p>
            <a:pPr indent="0" marL="0">
              <a:buNone/>
            </a:pPr>
            <a:r>
              <a:rPr lang="en-US" sz="1130" b="1" dirty="0">
                <a:solidFill>
                  <a:srgbClr val="1B2A4A"/>
                </a:solidFill>
                <a:latin typeface="Calibri" pitchFamily="34" charset="0"/>
                <a:ea typeface="Calibri" pitchFamily="34" charset="-122"/>
                <a:cs typeface="Calibri" pitchFamily="34" charset="-120"/>
              </a:rPr>
              <a:t>Pertumbuhan Terkini</a:t>
            </a:r>
            <a:endParaRPr lang="en-US" sz="1130" dirty="0"/>
          </a:p>
        </p:txBody>
      </p:sp>
      <p:sp>
        <p:nvSpPr>
          <p:cNvPr id="12" name="Text 10"/>
          <p:cNvSpPr/>
          <p:nvPr/>
        </p:nvSpPr>
        <p:spPr>
          <a:xfrm>
            <a:off x="6368796" y="1779587"/>
            <a:ext cx="5134356" cy="907085"/>
          </a:xfrm>
          <a:prstGeom prst="rect">
            <a:avLst/>
          </a:prstGeom>
          <a:noFill/>
          <a:ln/>
        </p:spPr>
        <p:txBody>
          <a:bodyPr wrap="square" lIns="0" tIns="0" rIns="0" bIns="0" rtlCol="0" anchor="t"/>
          <a:lstStyle/>
          <a:p>
            <a:pPr indent="0" marL="0">
              <a:lnSpc>
                <a:spcPct val="114000"/>
              </a:lnSpc>
              <a:buNone/>
            </a:pPr>
            <a:r>
              <a:rPr lang="en-US" sz="930" dirty="0">
                <a:solidFill>
                  <a:srgbClr val="3A4152"/>
                </a:solidFill>
                <a:latin typeface="Calibri" pitchFamily="34" charset="0"/>
                <a:ea typeface="Calibri" pitchFamily="34" charset="-122"/>
                <a:cs typeface="Calibri" pitchFamily="34" charset="-120"/>
              </a:rPr>
              <a:t>Pertumbuhan didorong meningkatnya kesadaran risiko penipuan digital dan kebutuhan transaksi jarak jauh.  Kuartal I 2026 — lebih dari 32 juta aktivitas tanda tangan digital, tumbuh sekitar 250% dari 10 juta pada periode yang sama 2025.  Semester I 2026 — penggunaan tanda tangan elektronik dan verifikasi identitas naik 200%, dengan 60.000 perusahaan baru bergabung.  Target 2028 — perusahaan menargetkan aktivitas tumbuh tiga kali lipat, sejalan dengan revisi regulasi transaksi elektronik.</a:t>
            </a:r>
            <a:endParaRPr lang="en-US" sz="930" dirty="0"/>
          </a:p>
        </p:txBody>
      </p:sp>
      <p:sp>
        <p:nvSpPr>
          <p:cNvPr id="13" name="Text 11"/>
          <p:cNvSpPr/>
          <p:nvPr/>
        </p:nvSpPr>
        <p:spPr>
          <a:xfrm>
            <a:off x="502920" y="6492240"/>
            <a:ext cx="11155680" cy="274320"/>
          </a:xfrm>
          <a:prstGeom prst="rect">
            <a:avLst/>
          </a:prstGeom>
          <a:noFill/>
          <a:ln/>
        </p:spPr>
        <p:txBody>
          <a:bodyPr wrap="square" lIns="0" tIns="0" rIns="0" bIns="0" rtlCol="0" anchor="ctr"/>
          <a:lstStyle/>
          <a:p>
            <a:pPr indent="0" marL="0">
              <a:buNone/>
            </a:pPr>
            <a:r>
              <a:rPr lang="en-US" sz="850" i="1" dirty="0">
                <a:solidFill>
                  <a:srgbClr val="6B7686"/>
                </a:solidFill>
                <a:latin typeface="Calibri" pitchFamily="34" charset="0"/>
                <a:ea typeface="Calibri" pitchFamily="34" charset="-122"/>
                <a:cs typeface="Calibri" pitchFamily="34" charset="-120"/>
              </a:rPr>
              <a:t>Sumber: Bisnis.com — pertumbuhan 200% Semester I/2026 — https://teknologi.bisnis.com/read/20260811/266/1995319/privy-catat-kebutuhan-verifikasi-identitas-dan-tanda-tangan-elektronik-naik-200-semester-i2026  •  Infobank — 32 juta tanda tangan Q1 2026 — https://infobanknews.com/privy-bukukan-32-juta-tanda-tangan-digital-tumbuh-250-persen-di-q1-2026</a:t>
            </a:r>
            <a:endParaRPr lang="en-US" sz="850" dirty="0"/>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name="Slide 90">
    <p:bg>
      <p:bgPr>
        <a:solidFill>
          <a:srgbClr val="EAF0F8"/>
        </a:solidFill>
      </p:bgPr>
    </p:bg>
    <p:spTree>
      <p:nvGrpSpPr>
        <p:cNvPr id="1" name=""/>
        <p:cNvGrpSpPr/>
        <p:nvPr/>
      </p:nvGrpSpPr>
      <p:grpSpPr>
        <a:xfrm>
          <a:off x="0" y="0"/>
          <a:ext cx="0" cy="0"/>
          <a:chOff x="0" y="0"/>
          <a:chExt cx="0" cy="0"/>
        </a:xfrm>
      </p:grpSpPr>
      <p:sp>
        <p:nvSpPr>
          <p:cNvPr id="2" name="Text 0"/>
          <p:cNvSpPr/>
          <p:nvPr/>
        </p:nvSpPr>
        <p:spPr>
          <a:xfrm>
            <a:off x="822960" y="2423160"/>
            <a:ext cx="7315200" cy="365760"/>
          </a:xfrm>
          <a:prstGeom prst="rect">
            <a:avLst/>
          </a:prstGeom>
          <a:noFill/>
          <a:ln/>
        </p:spPr>
        <p:txBody>
          <a:bodyPr wrap="square" lIns="0" tIns="0" rIns="0" bIns="0" rtlCol="0" anchor="ctr"/>
          <a:lstStyle/>
          <a:p>
            <a:pPr indent="0" marL="0">
              <a:buNone/>
            </a:pPr>
            <a:r>
              <a:rPr lang="en-US" sz="1200" b="1" spc="200" kern="0" dirty="0">
                <a:solidFill>
                  <a:srgbClr val="C9962C"/>
                </a:solidFill>
                <a:latin typeface="Calibri" pitchFamily="34" charset="0"/>
                <a:ea typeface="Calibri" pitchFamily="34" charset="-122"/>
                <a:cs typeface="Calibri" pitchFamily="34" charset="-120"/>
              </a:rPr>
              <a:t>PRIVY</a:t>
            </a:r>
            <a:endParaRPr lang="en-US" sz="1200" dirty="0"/>
          </a:p>
        </p:txBody>
      </p:sp>
      <p:sp>
        <p:nvSpPr>
          <p:cNvPr id="3" name="Shape 1"/>
          <p:cNvSpPr/>
          <p:nvPr/>
        </p:nvSpPr>
        <p:spPr>
          <a:xfrm>
            <a:off x="804672" y="2788920"/>
            <a:ext cx="822960" cy="822960"/>
          </a:xfrm>
          <a:prstGeom prst="roundRect">
            <a:avLst>
              <a:gd name="adj" fmla="val 15556"/>
            </a:avLst>
          </a:prstGeom>
          <a:solidFill>
            <a:srgbClr val="1B2A4A"/>
          </a:solidFill>
          <a:ln/>
        </p:spPr>
      </p:sp>
      <p:sp>
        <p:nvSpPr>
          <p:cNvPr id="4" name="Text 2"/>
          <p:cNvSpPr/>
          <p:nvPr/>
        </p:nvSpPr>
        <p:spPr>
          <a:xfrm>
            <a:off x="804672" y="2788920"/>
            <a:ext cx="822960" cy="822960"/>
          </a:xfrm>
          <a:prstGeom prst="rect">
            <a:avLst/>
          </a:prstGeom>
          <a:noFill/>
          <a:ln/>
        </p:spPr>
        <p:txBody>
          <a:bodyPr wrap="square" lIns="0" tIns="0" rIns="0" bIns="0" rtlCol="0" anchor="ctr"/>
          <a:lstStyle/>
          <a:p>
            <a:pPr algn="ctr" indent="0" marL="0">
              <a:buNone/>
            </a:pPr>
            <a:r>
              <a:rPr lang="en-US" sz="3000" b="1" dirty="0">
                <a:solidFill>
                  <a:srgbClr val="C9962C"/>
                </a:solidFill>
                <a:latin typeface="Calibri" pitchFamily="34" charset="0"/>
                <a:ea typeface="Calibri" pitchFamily="34" charset="-122"/>
                <a:cs typeface="Calibri" pitchFamily="34" charset="-120"/>
              </a:rPr>
              <a:t>C</a:t>
            </a:r>
            <a:endParaRPr lang="en-US" sz="3000" dirty="0"/>
          </a:p>
        </p:txBody>
      </p:sp>
      <p:sp>
        <p:nvSpPr>
          <p:cNvPr id="5" name="Text 3"/>
          <p:cNvSpPr/>
          <p:nvPr/>
        </p:nvSpPr>
        <p:spPr>
          <a:xfrm>
            <a:off x="1828800" y="2880360"/>
            <a:ext cx="8686800" cy="685800"/>
          </a:xfrm>
          <a:prstGeom prst="rect">
            <a:avLst/>
          </a:prstGeom>
          <a:noFill/>
          <a:ln/>
        </p:spPr>
        <p:txBody>
          <a:bodyPr wrap="square" lIns="0" tIns="0" rIns="0" bIns="0" rtlCol="0" anchor="ctr"/>
          <a:lstStyle/>
          <a:p>
            <a:pPr indent="0" marL="0">
              <a:buNone/>
            </a:pPr>
            <a:r>
              <a:rPr lang="en-US" sz="3000" b="1" dirty="0">
                <a:solidFill>
                  <a:srgbClr val="1B2A4A"/>
                </a:solidFill>
                <a:latin typeface="Calibri" pitchFamily="34" charset="0"/>
                <a:ea typeface="Calibri" pitchFamily="34" charset="-122"/>
                <a:cs typeface="Calibri" pitchFamily="34" charset="-120"/>
              </a:rPr>
              <a:t>Capability Platform</a:t>
            </a:r>
            <a:endParaRPr lang="en-US" sz="3000" dirty="0"/>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name="Slide 91">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502920" y="320040"/>
            <a:ext cx="8229600" cy="320040"/>
          </a:xfrm>
          <a:prstGeom prst="rect">
            <a:avLst/>
          </a:prstGeom>
          <a:noFill/>
          <a:ln/>
        </p:spPr>
        <p:txBody>
          <a:bodyPr wrap="square" lIns="0" tIns="0" rIns="0" bIns="0" rtlCol="0" anchor="ctr"/>
          <a:lstStyle/>
          <a:p>
            <a:pPr indent="0" marL="0">
              <a:buNone/>
            </a:pPr>
            <a:r>
              <a:rPr lang="en-US" sz="1150" b="1" spc="150" kern="0" dirty="0">
                <a:solidFill>
                  <a:srgbClr val="C9962C"/>
                </a:solidFill>
                <a:latin typeface="Calibri" pitchFamily="34" charset="0"/>
                <a:ea typeface="Calibri" pitchFamily="34" charset="-122"/>
                <a:cs typeface="Calibri" pitchFamily="34" charset="-120"/>
              </a:rPr>
              <a:t>PRIVY</a:t>
            </a:r>
            <a:endParaRPr lang="en-US" sz="1150" dirty="0"/>
          </a:p>
        </p:txBody>
      </p:sp>
      <p:sp>
        <p:nvSpPr>
          <p:cNvPr id="3" name="Text 1"/>
          <p:cNvSpPr/>
          <p:nvPr/>
        </p:nvSpPr>
        <p:spPr>
          <a:xfrm>
            <a:off x="502920" y="621792"/>
            <a:ext cx="10515600" cy="566928"/>
          </a:xfrm>
          <a:prstGeom prst="rect">
            <a:avLst/>
          </a:prstGeom>
          <a:noFill/>
          <a:ln/>
        </p:spPr>
        <p:txBody>
          <a:bodyPr wrap="square" lIns="0" tIns="0" rIns="0" bIns="0" rtlCol="0" anchor="ctr"/>
          <a:lstStyle/>
          <a:p>
            <a:pPr indent="0" marL="0">
              <a:buNone/>
            </a:pPr>
            <a:r>
              <a:rPr lang="en-US" sz="2500" b="1" dirty="0">
                <a:solidFill>
                  <a:srgbClr val="1B2A4A"/>
                </a:solidFill>
                <a:latin typeface="Calibri" pitchFamily="34" charset="0"/>
                <a:ea typeface="Calibri" pitchFamily="34" charset="-122"/>
                <a:cs typeface="Calibri" pitchFamily="34" charset="-120"/>
              </a:rPr>
              <a:t>Capability Platform Privy</a:t>
            </a:r>
            <a:endParaRPr lang="en-US" sz="2500" dirty="0"/>
          </a:p>
        </p:txBody>
      </p:sp>
      <p:sp>
        <p:nvSpPr>
          <p:cNvPr id="4" name="Shape 2"/>
          <p:cNvSpPr/>
          <p:nvPr/>
        </p:nvSpPr>
        <p:spPr>
          <a:xfrm>
            <a:off x="502920" y="1325880"/>
            <a:ext cx="5500116" cy="2056956"/>
          </a:xfrm>
          <a:prstGeom prst="roundRect">
            <a:avLst>
              <a:gd name="adj" fmla="val 2667"/>
            </a:avLst>
          </a:prstGeom>
          <a:solidFill>
            <a:srgbClr val="EAF0F8"/>
          </a:solidFill>
          <a:ln/>
        </p:spPr>
      </p:sp>
      <p:sp>
        <p:nvSpPr>
          <p:cNvPr id="5" name="Text 3"/>
          <p:cNvSpPr/>
          <p:nvPr/>
        </p:nvSpPr>
        <p:spPr>
          <a:xfrm>
            <a:off x="685800" y="1453896"/>
            <a:ext cx="5134356" cy="289116"/>
          </a:xfrm>
          <a:prstGeom prst="rect">
            <a:avLst/>
          </a:prstGeom>
          <a:noFill/>
          <a:ln/>
        </p:spPr>
        <p:txBody>
          <a:bodyPr wrap="square" lIns="0" tIns="0" rIns="0" bIns="0" rtlCol="0" anchor="t"/>
          <a:lstStyle/>
          <a:p>
            <a:pPr indent="0" marL="0">
              <a:buNone/>
            </a:pPr>
            <a:r>
              <a:rPr lang="en-US" sz="1130" b="1" dirty="0">
                <a:solidFill>
                  <a:srgbClr val="1B2A4A"/>
                </a:solidFill>
                <a:latin typeface="Calibri" pitchFamily="34" charset="0"/>
                <a:ea typeface="Calibri" pitchFamily="34" charset="-122"/>
                <a:cs typeface="Calibri" pitchFamily="34" charset="-120"/>
              </a:rPr>
              <a:t>Identitas &amp; Keamanan</a:t>
            </a:r>
            <a:endParaRPr lang="en-US" sz="1130" dirty="0"/>
          </a:p>
        </p:txBody>
      </p:sp>
      <p:sp>
        <p:nvSpPr>
          <p:cNvPr id="6" name="Text 4"/>
          <p:cNvSpPr/>
          <p:nvPr/>
        </p:nvSpPr>
        <p:spPr>
          <a:xfrm>
            <a:off x="685800" y="1779587"/>
            <a:ext cx="5134356" cy="1511808"/>
          </a:xfrm>
          <a:prstGeom prst="rect">
            <a:avLst/>
          </a:prstGeom>
          <a:noFill/>
          <a:ln/>
        </p:spPr>
        <p:txBody>
          <a:bodyPr wrap="square" lIns="0" tIns="0" rIns="0" bIns="0" rtlCol="0" anchor="t"/>
          <a:lstStyle/>
          <a:p>
            <a:pPr indent="0" marL="0">
              <a:lnSpc>
                <a:spcPct val="114000"/>
              </a:lnSpc>
              <a:buNone/>
            </a:pPr>
            <a:r>
              <a:rPr lang="en-US" sz="930" dirty="0">
                <a:solidFill>
                  <a:srgbClr val="3A4152"/>
                </a:solidFill>
                <a:latin typeface="Calibri" pitchFamily="34" charset="0"/>
                <a:ea typeface="Calibri" pitchFamily="34" charset="-122"/>
                <a:cs typeface="Calibri" pitchFamily="34" charset="-120"/>
              </a:rPr>
              <a:t>Lapisan inti Privy adalah memastikan siapa yang menandatangani benar-benar orang yang dimaksud.  e-KYC biometrik — verifikasi memakai liveness detection dan pencocokan wajah ke data Dukcapil, jauh lebih kuat daripada sekadar unggah foto KTP.  Sertifikat digital PKI — diterbitkan Komdigi dan otoritas sertifikasi global Entrust, sehingga tanda tangan dapat diverifikasi secara kriptografis.  Kepatuhan UU ITE — tanda tangan tersertifikasi memenuhi Pasal 11 UU ITE sehingga memiliki kekuatan hukum penuh di pengadilan.  Enkripsi dan data lokal — data sensitif dienkripsi dan disimpan di pusat data dalam negeri, menjawab kekhawatiran kedaulatan data.  Certificate Warranty — jaminan finansial hingga Rp1 miliar bila tanda tangan terbukti tidak autentik, mengalihkan risiko dari klien ke Privy.</a:t>
            </a:r>
            <a:endParaRPr lang="en-US" sz="930" dirty="0"/>
          </a:p>
        </p:txBody>
      </p:sp>
      <p:sp>
        <p:nvSpPr>
          <p:cNvPr id="7" name="Shape 5"/>
          <p:cNvSpPr/>
          <p:nvPr/>
        </p:nvSpPr>
        <p:spPr>
          <a:xfrm>
            <a:off x="502920" y="3565716"/>
            <a:ext cx="5500116" cy="1149871"/>
          </a:xfrm>
          <a:prstGeom prst="roundRect">
            <a:avLst>
              <a:gd name="adj" fmla="val 4771"/>
            </a:avLst>
          </a:prstGeom>
          <a:solidFill>
            <a:srgbClr val="EAF0F8"/>
          </a:solidFill>
          <a:ln/>
        </p:spPr>
      </p:sp>
      <p:sp>
        <p:nvSpPr>
          <p:cNvPr id="8" name="Text 6"/>
          <p:cNvSpPr/>
          <p:nvPr/>
        </p:nvSpPr>
        <p:spPr>
          <a:xfrm>
            <a:off x="685800" y="3693732"/>
            <a:ext cx="5134356" cy="289116"/>
          </a:xfrm>
          <a:prstGeom prst="rect">
            <a:avLst/>
          </a:prstGeom>
          <a:noFill/>
          <a:ln/>
        </p:spPr>
        <p:txBody>
          <a:bodyPr wrap="square" lIns="0" tIns="0" rIns="0" bIns="0" rtlCol="0" anchor="t"/>
          <a:lstStyle/>
          <a:p>
            <a:pPr indent="0" marL="0">
              <a:buNone/>
            </a:pPr>
            <a:r>
              <a:rPr lang="en-US" sz="1130" b="1" dirty="0">
                <a:solidFill>
                  <a:srgbClr val="1B2A4A"/>
                </a:solidFill>
                <a:latin typeface="Calibri" pitchFamily="34" charset="0"/>
                <a:ea typeface="Calibri" pitchFamily="34" charset="-122"/>
                <a:cs typeface="Calibri" pitchFamily="34" charset="-120"/>
              </a:rPr>
              <a:t>Administrasi Enterprise</a:t>
            </a:r>
            <a:endParaRPr lang="en-US" sz="1130" dirty="0"/>
          </a:p>
        </p:txBody>
      </p:sp>
      <p:sp>
        <p:nvSpPr>
          <p:cNvPr id="9" name="Text 7"/>
          <p:cNvSpPr/>
          <p:nvPr/>
        </p:nvSpPr>
        <p:spPr>
          <a:xfrm>
            <a:off x="685800" y="4019423"/>
            <a:ext cx="5134356" cy="604723"/>
          </a:xfrm>
          <a:prstGeom prst="rect">
            <a:avLst/>
          </a:prstGeom>
          <a:noFill/>
          <a:ln/>
        </p:spPr>
        <p:txBody>
          <a:bodyPr wrap="square" lIns="0" tIns="0" rIns="0" bIns="0" rtlCol="0" anchor="t"/>
          <a:lstStyle/>
          <a:p>
            <a:pPr indent="0" marL="0">
              <a:lnSpc>
                <a:spcPct val="114000"/>
              </a:lnSpc>
              <a:buNone/>
            </a:pPr>
            <a:r>
              <a:rPr lang="en-US" sz="930" dirty="0">
                <a:solidFill>
                  <a:srgbClr val="3A4152"/>
                </a:solidFill>
                <a:latin typeface="Calibri" pitchFamily="34" charset="0"/>
                <a:ea typeface="Calibri" pitchFamily="34" charset="-122"/>
                <a:cs typeface="Calibri" pitchFamily="34" charset="-120"/>
              </a:rPr>
              <a:t>Admin Center — pusat kendali untuk mengatur akun karyawan, peran, dan kewenangan di dalam organisasi.  Kontak dan grup kontak — mempermudah pengiriman dokumen berulang ke pihak yang sama.  Enterprise storage — penyimpanan dokumen yang sudah ditandatangani, namun bukan sistem pengelolaan arsip lengkap.</a:t>
            </a:r>
            <a:endParaRPr lang="en-US" sz="930" dirty="0"/>
          </a:p>
        </p:txBody>
      </p:sp>
      <p:sp>
        <p:nvSpPr>
          <p:cNvPr id="10" name="Shape 8"/>
          <p:cNvSpPr/>
          <p:nvPr/>
        </p:nvSpPr>
        <p:spPr>
          <a:xfrm>
            <a:off x="6185916" y="1325880"/>
            <a:ext cx="5500116" cy="1149871"/>
          </a:xfrm>
          <a:prstGeom prst="roundRect">
            <a:avLst>
              <a:gd name="adj" fmla="val 4771"/>
            </a:avLst>
          </a:prstGeom>
          <a:solidFill>
            <a:srgbClr val="EAF0F8"/>
          </a:solidFill>
          <a:ln/>
        </p:spPr>
      </p:sp>
      <p:sp>
        <p:nvSpPr>
          <p:cNvPr id="11" name="Text 9"/>
          <p:cNvSpPr/>
          <p:nvPr/>
        </p:nvSpPr>
        <p:spPr>
          <a:xfrm>
            <a:off x="6368796" y="1453896"/>
            <a:ext cx="5134356" cy="289116"/>
          </a:xfrm>
          <a:prstGeom prst="rect">
            <a:avLst/>
          </a:prstGeom>
          <a:noFill/>
          <a:ln/>
        </p:spPr>
        <p:txBody>
          <a:bodyPr wrap="square" lIns="0" tIns="0" rIns="0" bIns="0" rtlCol="0" anchor="t"/>
          <a:lstStyle/>
          <a:p>
            <a:pPr indent="0" marL="0">
              <a:buNone/>
            </a:pPr>
            <a:r>
              <a:rPr lang="en-US" sz="1130" b="1" dirty="0">
                <a:solidFill>
                  <a:srgbClr val="1B2A4A"/>
                </a:solidFill>
                <a:latin typeface="Calibri" pitchFamily="34" charset="0"/>
                <a:ea typeface="Calibri" pitchFamily="34" charset="-122"/>
                <a:cs typeface="Calibri" pitchFamily="34" charset="-120"/>
              </a:rPr>
              <a:t>Legalitas Dokumen</a:t>
            </a:r>
            <a:endParaRPr lang="en-US" sz="1130" dirty="0"/>
          </a:p>
        </p:txBody>
      </p:sp>
      <p:sp>
        <p:nvSpPr>
          <p:cNvPr id="12" name="Text 10"/>
          <p:cNvSpPr/>
          <p:nvPr/>
        </p:nvSpPr>
        <p:spPr>
          <a:xfrm>
            <a:off x="6368796" y="1779587"/>
            <a:ext cx="5134356" cy="604723"/>
          </a:xfrm>
          <a:prstGeom prst="rect">
            <a:avLst/>
          </a:prstGeom>
          <a:noFill/>
          <a:ln/>
        </p:spPr>
        <p:txBody>
          <a:bodyPr wrap="square" lIns="0" tIns="0" rIns="0" bIns="0" rtlCol="0" anchor="t"/>
          <a:lstStyle/>
          <a:p>
            <a:pPr indent="0" marL="0">
              <a:lnSpc>
                <a:spcPct val="114000"/>
              </a:lnSpc>
              <a:buNone/>
            </a:pPr>
            <a:r>
              <a:rPr lang="en-US" sz="930" dirty="0">
                <a:solidFill>
                  <a:srgbClr val="3A4152"/>
                </a:solidFill>
                <a:latin typeface="Calibri" pitchFamily="34" charset="0"/>
                <a:ea typeface="Calibri" pitchFamily="34" charset="-122"/>
                <a:cs typeface="Calibri" pitchFamily="34" charset="-120"/>
              </a:rPr>
              <a:t>e-Meterai resmi — pembubuhan meterai elektronik Peruri langsung di dalam alur penandatanganan.  e-Seal dan e-Stamp — cap dan stempel perusahaan digital untuk dokumen yang mewakili entitas, bukan individu.  Verifikasi mandiri — penerima dokumen dapat memeriksa sendiri keaslian tanda tangan pada file PDF tanpa perlu akun.</a:t>
            </a:r>
            <a:endParaRPr lang="en-US" sz="930" dirty="0"/>
          </a:p>
        </p:txBody>
      </p:sp>
      <p:sp>
        <p:nvSpPr>
          <p:cNvPr id="13" name="Shape 11"/>
          <p:cNvSpPr/>
          <p:nvPr/>
        </p:nvSpPr>
        <p:spPr>
          <a:xfrm>
            <a:off x="6185916" y="2658631"/>
            <a:ext cx="5500116" cy="1452232"/>
          </a:xfrm>
          <a:prstGeom prst="roundRect">
            <a:avLst>
              <a:gd name="adj" fmla="val 3778"/>
            </a:avLst>
          </a:prstGeom>
          <a:solidFill>
            <a:srgbClr val="EAF0F8"/>
          </a:solidFill>
          <a:ln/>
        </p:spPr>
      </p:sp>
      <p:sp>
        <p:nvSpPr>
          <p:cNvPr id="14" name="Text 12"/>
          <p:cNvSpPr/>
          <p:nvPr/>
        </p:nvSpPr>
        <p:spPr>
          <a:xfrm>
            <a:off x="6368796" y="2786647"/>
            <a:ext cx="5134356" cy="289116"/>
          </a:xfrm>
          <a:prstGeom prst="rect">
            <a:avLst/>
          </a:prstGeom>
          <a:noFill/>
          <a:ln/>
        </p:spPr>
        <p:txBody>
          <a:bodyPr wrap="square" lIns="0" tIns="0" rIns="0" bIns="0" rtlCol="0" anchor="t"/>
          <a:lstStyle/>
          <a:p>
            <a:pPr indent="0" marL="0">
              <a:buNone/>
            </a:pPr>
            <a:r>
              <a:rPr lang="en-US" sz="1130" b="1" dirty="0">
                <a:solidFill>
                  <a:srgbClr val="1B2A4A"/>
                </a:solidFill>
                <a:latin typeface="Calibri" pitchFamily="34" charset="0"/>
                <a:ea typeface="Calibri" pitchFamily="34" charset="-122"/>
                <a:cs typeface="Calibri" pitchFamily="34" charset="-120"/>
              </a:rPr>
              <a:t>Alur Kerja Dokumen</a:t>
            </a:r>
            <a:endParaRPr lang="en-US" sz="1130" dirty="0"/>
          </a:p>
        </p:txBody>
      </p:sp>
      <p:sp>
        <p:nvSpPr>
          <p:cNvPr id="15" name="Text 13"/>
          <p:cNvSpPr/>
          <p:nvPr/>
        </p:nvSpPr>
        <p:spPr>
          <a:xfrm>
            <a:off x="6368796" y="3112338"/>
            <a:ext cx="5134356" cy="907085"/>
          </a:xfrm>
          <a:prstGeom prst="rect">
            <a:avLst/>
          </a:prstGeom>
          <a:noFill/>
          <a:ln/>
        </p:spPr>
        <p:txBody>
          <a:bodyPr wrap="square" lIns="0" tIns="0" rIns="0" bIns="0" rtlCol="0" anchor="t"/>
          <a:lstStyle/>
          <a:p>
            <a:pPr indent="0" marL="0">
              <a:lnSpc>
                <a:spcPct val="114000"/>
              </a:lnSpc>
              <a:buNone/>
            </a:pPr>
            <a:r>
              <a:rPr lang="en-US" sz="930" dirty="0">
                <a:solidFill>
                  <a:srgbClr val="3A4152"/>
                </a:solidFill>
                <a:latin typeface="Calibri" pitchFamily="34" charset="0"/>
                <a:ea typeface="Calibri" pitchFamily="34" charset="-122"/>
                <a:cs typeface="Calibri" pitchFamily="34" charset="-120"/>
              </a:rPr>
              <a:t>Alur serial dan paralel — urutan penandatangan dapat diatur berurutan, bersamaan, atau dikombinasikan sesuai kebijakan persetujuan perusahaan.  Bulk sign — penandatanganan ratusan dokumen sekaligus, sangat membantu untuk kontrak kerja massal atau surat keputusan.  Kategori dan template dokumen — mempercepat penyiapan dokumen berulang dan merapikan pengelompokannya.  Pengingat dan audit trail — sistem mengirim pengingat otomatis ke penandatangan dan mencatat seluruh jejak proses.</a:t>
            </a:r>
            <a:endParaRPr lang="en-US" sz="930" dirty="0"/>
          </a:p>
        </p:txBody>
      </p:sp>
      <p:sp>
        <p:nvSpPr>
          <p:cNvPr id="16" name="Shape 14"/>
          <p:cNvSpPr/>
          <p:nvPr/>
        </p:nvSpPr>
        <p:spPr>
          <a:xfrm>
            <a:off x="6185916" y="4293743"/>
            <a:ext cx="5500116" cy="1301052"/>
          </a:xfrm>
          <a:prstGeom prst="roundRect">
            <a:avLst>
              <a:gd name="adj" fmla="val 4217"/>
            </a:avLst>
          </a:prstGeom>
          <a:solidFill>
            <a:srgbClr val="EAF0F8"/>
          </a:solidFill>
          <a:ln/>
        </p:spPr>
      </p:sp>
      <p:sp>
        <p:nvSpPr>
          <p:cNvPr id="17" name="Text 15"/>
          <p:cNvSpPr/>
          <p:nvPr/>
        </p:nvSpPr>
        <p:spPr>
          <a:xfrm>
            <a:off x="6368796" y="4421759"/>
            <a:ext cx="5134356" cy="289116"/>
          </a:xfrm>
          <a:prstGeom prst="rect">
            <a:avLst/>
          </a:prstGeom>
          <a:noFill/>
          <a:ln/>
        </p:spPr>
        <p:txBody>
          <a:bodyPr wrap="square" lIns="0" tIns="0" rIns="0" bIns="0" rtlCol="0" anchor="t"/>
          <a:lstStyle/>
          <a:p>
            <a:pPr indent="0" marL="0">
              <a:buNone/>
            </a:pPr>
            <a:r>
              <a:rPr lang="en-US" sz="1130" b="1" dirty="0">
                <a:solidFill>
                  <a:srgbClr val="1B2A4A"/>
                </a:solidFill>
                <a:latin typeface="Calibri" pitchFamily="34" charset="0"/>
                <a:ea typeface="Calibri" pitchFamily="34" charset="-122"/>
                <a:cs typeface="Calibri" pitchFamily="34" charset="-120"/>
              </a:rPr>
              <a:t>Integrasi</a:t>
            </a:r>
            <a:endParaRPr lang="en-US" sz="1130" dirty="0"/>
          </a:p>
        </p:txBody>
      </p:sp>
      <p:sp>
        <p:nvSpPr>
          <p:cNvPr id="18" name="Text 16"/>
          <p:cNvSpPr/>
          <p:nvPr/>
        </p:nvSpPr>
        <p:spPr>
          <a:xfrm>
            <a:off x="6368796" y="4747451"/>
            <a:ext cx="5134356" cy="755904"/>
          </a:xfrm>
          <a:prstGeom prst="rect">
            <a:avLst/>
          </a:prstGeom>
          <a:noFill/>
          <a:ln/>
        </p:spPr>
        <p:txBody>
          <a:bodyPr wrap="square" lIns="0" tIns="0" rIns="0" bIns="0" rtlCol="0" anchor="t"/>
          <a:lstStyle/>
          <a:p>
            <a:pPr indent="0" marL="0">
              <a:lnSpc>
                <a:spcPct val="114000"/>
              </a:lnSpc>
              <a:buNone/>
            </a:pPr>
            <a:r>
              <a:rPr lang="en-US" sz="930" dirty="0">
                <a:solidFill>
                  <a:srgbClr val="3A4152"/>
                </a:solidFill>
                <a:latin typeface="Calibri" pitchFamily="34" charset="0"/>
                <a:ea typeface="Calibri" pitchFamily="34" charset="-122"/>
                <a:cs typeface="Calibri" pitchFamily="34" charset="-120"/>
              </a:rPr>
              <a:t>API Suite — verifikasi dan penandatanganan dapat ditanam ke dalam aplikasi klien sehingga pengguna tidak perlu berpindah platform.  API on-premise — melalui PrivyCorp untuk organisasi yang mewajibkan pemrosesan di lingkungan internal.  Dukungan 24/7 — layanan pelanggan sepanjang waktu, penting bagi klien perbankan yang beroperasi terus-menerus.</a:t>
            </a:r>
            <a:endParaRPr lang="en-US" sz="930" dirty="0"/>
          </a:p>
        </p:txBody>
      </p:sp>
      <p:sp>
        <p:nvSpPr>
          <p:cNvPr id="19" name="Text 17"/>
          <p:cNvSpPr/>
          <p:nvPr/>
        </p:nvSpPr>
        <p:spPr>
          <a:xfrm>
            <a:off x="502920" y="6492240"/>
            <a:ext cx="11155680" cy="274320"/>
          </a:xfrm>
          <a:prstGeom prst="rect">
            <a:avLst/>
          </a:prstGeom>
          <a:noFill/>
          <a:ln/>
        </p:spPr>
        <p:txBody>
          <a:bodyPr wrap="square" lIns="0" tIns="0" rIns="0" bIns="0" rtlCol="0" anchor="ctr"/>
          <a:lstStyle/>
          <a:p>
            <a:pPr indent="0" marL="0">
              <a:buNone/>
            </a:pPr>
            <a:r>
              <a:rPr lang="en-US" sz="850" i="1" dirty="0">
                <a:solidFill>
                  <a:srgbClr val="6B7686"/>
                </a:solidFill>
                <a:latin typeface="Calibri" pitchFamily="34" charset="0"/>
                <a:ea typeface="Calibri" pitchFamily="34" charset="-122"/>
                <a:cs typeface="Calibri" pitchFamily="34" charset="-120"/>
              </a:rPr>
              <a:t>Sumber: Verifikasi Identitas — https://privy.id/identity-verification  •  Enterprise Plan — https://privy.id/enterprise-plan</a:t>
            </a:r>
            <a:endParaRPr lang="en-US" sz="850" dirty="0"/>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name="Slide 92">
    <p:bg>
      <p:bgPr>
        <a:solidFill>
          <a:srgbClr val="EAF0F8"/>
        </a:solidFill>
      </p:bgPr>
    </p:bg>
    <p:spTree>
      <p:nvGrpSpPr>
        <p:cNvPr id="1" name=""/>
        <p:cNvGrpSpPr/>
        <p:nvPr/>
      </p:nvGrpSpPr>
      <p:grpSpPr>
        <a:xfrm>
          <a:off x="0" y="0"/>
          <a:ext cx="0" cy="0"/>
          <a:chOff x="0" y="0"/>
          <a:chExt cx="0" cy="0"/>
        </a:xfrm>
      </p:grpSpPr>
      <p:sp>
        <p:nvSpPr>
          <p:cNvPr id="2" name="Text 0"/>
          <p:cNvSpPr/>
          <p:nvPr/>
        </p:nvSpPr>
        <p:spPr>
          <a:xfrm>
            <a:off x="822960" y="2423160"/>
            <a:ext cx="7315200" cy="365760"/>
          </a:xfrm>
          <a:prstGeom prst="rect">
            <a:avLst/>
          </a:prstGeom>
          <a:noFill/>
          <a:ln/>
        </p:spPr>
        <p:txBody>
          <a:bodyPr wrap="square" lIns="0" tIns="0" rIns="0" bIns="0" rtlCol="0" anchor="ctr"/>
          <a:lstStyle/>
          <a:p>
            <a:pPr indent="0" marL="0">
              <a:buNone/>
            </a:pPr>
            <a:r>
              <a:rPr lang="en-US" sz="1200" b="1" spc="200" kern="0" dirty="0">
                <a:solidFill>
                  <a:srgbClr val="C9962C"/>
                </a:solidFill>
                <a:latin typeface="Calibri" pitchFamily="34" charset="0"/>
                <a:ea typeface="Calibri" pitchFamily="34" charset="-122"/>
                <a:cs typeface="Calibri" pitchFamily="34" charset="-120"/>
              </a:rPr>
              <a:t>PRIVY</a:t>
            </a:r>
            <a:endParaRPr lang="en-US" sz="1200" dirty="0"/>
          </a:p>
        </p:txBody>
      </p:sp>
      <p:sp>
        <p:nvSpPr>
          <p:cNvPr id="3" name="Shape 1"/>
          <p:cNvSpPr/>
          <p:nvPr/>
        </p:nvSpPr>
        <p:spPr>
          <a:xfrm>
            <a:off x="804672" y="2788920"/>
            <a:ext cx="822960" cy="822960"/>
          </a:xfrm>
          <a:prstGeom prst="roundRect">
            <a:avLst>
              <a:gd name="adj" fmla="val 15556"/>
            </a:avLst>
          </a:prstGeom>
          <a:solidFill>
            <a:srgbClr val="1B2A4A"/>
          </a:solidFill>
          <a:ln/>
        </p:spPr>
      </p:sp>
      <p:sp>
        <p:nvSpPr>
          <p:cNvPr id="4" name="Text 2"/>
          <p:cNvSpPr/>
          <p:nvPr/>
        </p:nvSpPr>
        <p:spPr>
          <a:xfrm>
            <a:off x="804672" y="2788920"/>
            <a:ext cx="822960" cy="822960"/>
          </a:xfrm>
          <a:prstGeom prst="rect">
            <a:avLst/>
          </a:prstGeom>
          <a:noFill/>
          <a:ln/>
        </p:spPr>
        <p:txBody>
          <a:bodyPr wrap="square" lIns="0" tIns="0" rIns="0" bIns="0" rtlCol="0" anchor="ctr"/>
          <a:lstStyle/>
          <a:p>
            <a:pPr algn="ctr" indent="0" marL="0">
              <a:buNone/>
            </a:pPr>
            <a:r>
              <a:rPr lang="en-US" sz="3000" b="1" dirty="0">
                <a:solidFill>
                  <a:srgbClr val="C9962C"/>
                </a:solidFill>
                <a:latin typeface="Calibri" pitchFamily="34" charset="0"/>
                <a:ea typeface="Calibri" pitchFamily="34" charset="-122"/>
                <a:cs typeface="Calibri" pitchFamily="34" charset="-120"/>
              </a:rPr>
              <a:t>U</a:t>
            </a:r>
            <a:endParaRPr lang="en-US" sz="3000" dirty="0"/>
          </a:p>
        </p:txBody>
      </p:sp>
      <p:sp>
        <p:nvSpPr>
          <p:cNvPr id="5" name="Text 3"/>
          <p:cNvSpPr/>
          <p:nvPr/>
        </p:nvSpPr>
        <p:spPr>
          <a:xfrm>
            <a:off x="1828800" y="2880360"/>
            <a:ext cx="8686800" cy="685800"/>
          </a:xfrm>
          <a:prstGeom prst="rect">
            <a:avLst/>
          </a:prstGeom>
          <a:noFill/>
          <a:ln/>
        </p:spPr>
        <p:txBody>
          <a:bodyPr wrap="square" lIns="0" tIns="0" rIns="0" bIns="0" rtlCol="0" anchor="ctr"/>
          <a:lstStyle/>
          <a:p>
            <a:pPr indent="0" marL="0">
              <a:buNone/>
            </a:pPr>
            <a:r>
              <a:rPr lang="en-US" sz="3000" b="1" dirty="0">
                <a:solidFill>
                  <a:srgbClr val="1B2A4A"/>
                </a:solidFill>
                <a:latin typeface="Calibri" pitchFamily="34" charset="0"/>
                <a:ea typeface="Calibri" pitchFamily="34" charset="-122"/>
                <a:cs typeface="Calibri" pitchFamily="34" charset="-120"/>
              </a:rPr>
              <a:t>Usecase</a:t>
            </a:r>
            <a:endParaRPr lang="en-US" sz="3000" dirty="0"/>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name="Slide 93">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502920" y="320040"/>
            <a:ext cx="8229600" cy="320040"/>
          </a:xfrm>
          <a:prstGeom prst="rect">
            <a:avLst/>
          </a:prstGeom>
          <a:noFill/>
          <a:ln/>
        </p:spPr>
        <p:txBody>
          <a:bodyPr wrap="square" lIns="0" tIns="0" rIns="0" bIns="0" rtlCol="0" anchor="ctr"/>
          <a:lstStyle/>
          <a:p>
            <a:pPr indent="0" marL="0">
              <a:buNone/>
            </a:pPr>
            <a:r>
              <a:rPr lang="en-US" sz="1150" b="1" spc="150" kern="0" dirty="0">
                <a:solidFill>
                  <a:srgbClr val="C9962C"/>
                </a:solidFill>
                <a:latin typeface="Calibri" pitchFamily="34" charset="0"/>
                <a:ea typeface="Calibri" pitchFamily="34" charset="-122"/>
                <a:cs typeface="Calibri" pitchFamily="34" charset="-120"/>
              </a:rPr>
              <a:t>PRIVY</a:t>
            </a:r>
            <a:endParaRPr lang="en-US" sz="1150" dirty="0"/>
          </a:p>
        </p:txBody>
      </p:sp>
      <p:sp>
        <p:nvSpPr>
          <p:cNvPr id="3" name="Text 1"/>
          <p:cNvSpPr/>
          <p:nvPr/>
        </p:nvSpPr>
        <p:spPr>
          <a:xfrm>
            <a:off x="502920" y="621792"/>
            <a:ext cx="10515600" cy="566928"/>
          </a:xfrm>
          <a:prstGeom prst="rect">
            <a:avLst/>
          </a:prstGeom>
          <a:noFill/>
          <a:ln/>
        </p:spPr>
        <p:txBody>
          <a:bodyPr wrap="square" lIns="0" tIns="0" rIns="0" bIns="0" rtlCol="0" anchor="ctr"/>
          <a:lstStyle/>
          <a:p>
            <a:pPr indent="0" marL="0">
              <a:buNone/>
            </a:pPr>
            <a:r>
              <a:rPr lang="en-US" sz="2500" b="1" dirty="0">
                <a:solidFill>
                  <a:srgbClr val="1B2A4A"/>
                </a:solidFill>
                <a:latin typeface="Calibri" pitchFamily="34" charset="0"/>
                <a:ea typeface="Calibri" pitchFamily="34" charset="-122"/>
                <a:cs typeface="Calibri" pitchFamily="34" charset="-120"/>
              </a:rPr>
              <a:t>Usecase Privy</a:t>
            </a:r>
            <a:endParaRPr lang="en-US" sz="2500" dirty="0"/>
          </a:p>
        </p:txBody>
      </p:sp>
      <p:sp>
        <p:nvSpPr>
          <p:cNvPr id="4" name="Shape 2"/>
          <p:cNvSpPr/>
          <p:nvPr/>
        </p:nvSpPr>
        <p:spPr>
          <a:xfrm>
            <a:off x="502920" y="1325880"/>
            <a:ext cx="5500116" cy="1603413"/>
          </a:xfrm>
          <a:prstGeom prst="roundRect">
            <a:avLst>
              <a:gd name="adj" fmla="val 3422"/>
            </a:avLst>
          </a:prstGeom>
          <a:solidFill>
            <a:srgbClr val="EAF0F8"/>
          </a:solidFill>
          <a:ln/>
        </p:spPr>
      </p:sp>
      <p:sp>
        <p:nvSpPr>
          <p:cNvPr id="5" name="Text 3"/>
          <p:cNvSpPr/>
          <p:nvPr/>
        </p:nvSpPr>
        <p:spPr>
          <a:xfrm>
            <a:off x="685800" y="1453896"/>
            <a:ext cx="5134356" cy="289116"/>
          </a:xfrm>
          <a:prstGeom prst="rect">
            <a:avLst/>
          </a:prstGeom>
          <a:noFill/>
          <a:ln/>
        </p:spPr>
        <p:txBody>
          <a:bodyPr wrap="square" lIns="0" tIns="0" rIns="0" bIns="0" rtlCol="0" anchor="t"/>
          <a:lstStyle/>
          <a:p>
            <a:pPr indent="0" marL="0">
              <a:buNone/>
            </a:pPr>
            <a:r>
              <a:rPr lang="en-US" sz="1130" b="1" dirty="0">
                <a:solidFill>
                  <a:srgbClr val="1B2A4A"/>
                </a:solidFill>
                <a:latin typeface="Calibri" pitchFamily="34" charset="0"/>
                <a:ea typeface="Calibri" pitchFamily="34" charset="-122"/>
                <a:cs typeface="Calibri" pitchFamily="34" charset="-120"/>
              </a:rPr>
              <a:t>Keuangan &amp; Pembiayaan</a:t>
            </a:r>
            <a:endParaRPr lang="en-US" sz="1130" dirty="0"/>
          </a:p>
        </p:txBody>
      </p:sp>
      <p:sp>
        <p:nvSpPr>
          <p:cNvPr id="6" name="Text 4"/>
          <p:cNvSpPr/>
          <p:nvPr/>
        </p:nvSpPr>
        <p:spPr>
          <a:xfrm>
            <a:off x="685800" y="1779587"/>
            <a:ext cx="5134356" cy="1058266"/>
          </a:xfrm>
          <a:prstGeom prst="rect">
            <a:avLst/>
          </a:prstGeom>
          <a:noFill/>
          <a:ln/>
        </p:spPr>
        <p:txBody>
          <a:bodyPr wrap="square" lIns="0" tIns="0" rIns="0" bIns="0" rtlCol="0" anchor="t"/>
          <a:lstStyle/>
          <a:p>
            <a:pPr indent="0" marL="0">
              <a:lnSpc>
                <a:spcPct val="114000"/>
              </a:lnSpc>
              <a:buNone/>
            </a:pPr>
            <a:r>
              <a:rPr lang="en-US" sz="930" dirty="0">
                <a:solidFill>
                  <a:srgbClr val="3A4152"/>
                </a:solidFill>
                <a:latin typeface="Calibri" pitchFamily="34" charset="0"/>
                <a:ea typeface="Calibri" pitchFamily="34" charset="-122"/>
                <a:cs typeface="Calibri" pitchFamily="34" charset="-120"/>
              </a:rPr>
              <a:t>Sektor penyumbang volume terbesar karena regulasi mewajibkan verifikasi identitas yang kuat.  Perbankan — onboarding nasabah jarak jauh dan pembukaan rekening digital tanpa kunjungan ke cabang, memangkas biaya akuisisi nasabah.  Fintech lending — verifikasi identitas peminjam dan penandatanganan perjanjian kredit elektronik yang sah di mata OJK.  Multifinansial — kontrak pembiayaan kendaraan dan barang dapat diselesaikan tanpa tatap muka, mempercepat pencairan.  Asuransi — penerbitan polis, pengajuan klaim, dan persetujuan dokumen nasabah dilakukan sepenuhnya digital.</a:t>
            </a:r>
            <a:endParaRPr lang="en-US" sz="930" dirty="0"/>
          </a:p>
        </p:txBody>
      </p:sp>
      <p:sp>
        <p:nvSpPr>
          <p:cNvPr id="7" name="Shape 5"/>
          <p:cNvSpPr/>
          <p:nvPr/>
        </p:nvSpPr>
        <p:spPr>
          <a:xfrm>
            <a:off x="502920" y="3112173"/>
            <a:ext cx="5500116" cy="1452232"/>
          </a:xfrm>
          <a:prstGeom prst="roundRect">
            <a:avLst>
              <a:gd name="adj" fmla="val 3778"/>
            </a:avLst>
          </a:prstGeom>
          <a:solidFill>
            <a:srgbClr val="EAF0F8"/>
          </a:solidFill>
          <a:ln/>
        </p:spPr>
      </p:sp>
      <p:sp>
        <p:nvSpPr>
          <p:cNvPr id="8" name="Text 6"/>
          <p:cNvSpPr/>
          <p:nvPr/>
        </p:nvSpPr>
        <p:spPr>
          <a:xfrm>
            <a:off x="685800" y="3240189"/>
            <a:ext cx="5134356" cy="289116"/>
          </a:xfrm>
          <a:prstGeom prst="rect">
            <a:avLst/>
          </a:prstGeom>
          <a:noFill/>
          <a:ln/>
        </p:spPr>
        <p:txBody>
          <a:bodyPr wrap="square" lIns="0" tIns="0" rIns="0" bIns="0" rtlCol="0" anchor="t"/>
          <a:lstStyle/>
          <a:p>
            <a:pPr indent="0" marL="0">
              <a:buNone/>
            </a:pPr>
            <a:r>
              <a:rPr lang="en-US" sz="1130" b="1" dirty="0">
                <a:solidFill>
                  <a:srgbClr val="1B2A4A"/>
                </a:solidFill>
                <a:latin typeface="Calibri" pitchFamily="34" charset="0"/>
                <a:ea typeface="Calibri" pitchFamily="34" charset="-122"/>
                <a:cs typeface="Calibri" pitchFamily="34" charset="-120"/>
              </a:rPr>
              <a:t>Usecase Lintas Sektor</a:t>
            </a:r>
            <a:endParaRPr lang="en-US" sz="1130" dirty="0"/>
          </a:p>
        </p:txBody>
      </p:sp>
      <p:sp>
        <p:nvSpPr>
          <p:cNvPr id="9" name="Text 7"/>
          <p:cNvSpPr/>
          <p:nvPr/>
        </p:nvSpPr>
        <p:spPr>
          <a:xfrm>
            <a:off x="685800" y="3565881"/>
            <a:ext cx="5134356" cy="907085"/>
          </a:xfrm>
          <a:prstGeom prst="rect">
            <a:avLst/>
          </a:prstGeom>
          <a:noFill/>
          <a:ln/>
        </p:spPr>
        <p:txBody>
          <a:bodyPr wrap="square" lIns="0" tIns="0" rIns="0" bIns="0" rtlCol="0" anchor="t"/>
          <a:lstStyle/>
          <a:p>
            <a:pPr indent="0" marL="0">
              <a:lnSpc>
                <a:spcPct val="114000"/>
              </a:lnSpc>
              <a:buNone/>
            </a:pPr>
            <a:r>
              <a:rPr lang="en-US" sz="930" dirty="0">
                <a:solidFill>
                  <a:srgbClr val="3A4152"/>
                </a:solidFill>
                <a:latin typeface="Calibri" pitchFamily="34" charset="0"/>
                <a:ea typeface="Calibri" pitchFamily="34" charset="-122"/>
                <a:cs typeface="Calibri" pitchFamily="34" charset="-120"/>
              </a:rPr>
              <a:t>Kasus penggunaan yang berlaku di hampir semua industri.  Verifikasi dokumen masuk — memeriksa keaslian PDF yang diterima lewat email atau pesan instan, menjawab maraknya pemalsuan dokumen.  Validasi kewenangan — memastikan penandatangan memang berhak mewakili perusahaan melalui Enterprise Affiliate Certificate.  Menghapus proses fisik — menggantikan siklus cetak, tanda tangan basah, dan pengiriman dokumen antar kota yang memakan waktu berhari-hari.</a:t>
            </a:r>
            <a:endParaRPr lang="en-US" sz="930" dirty="0"/>
          </a:p>
        </p:txBody>
      </p:sp>
      <p:sp>
        <p:nvSpPr>
          <p:cNvPr id="10" name="Shape 8"/>
          <p:cNvSpPr/>
          <p:nvPr/>
        </p:nvSpPr>
        <p:spPr>
          <a:xfrm>
            <a:off x="6185916" y="1325880"/>
            <a:ext cx="5500116" cy="1149871"/>
          </a:xfrm>
          <a:prstGeom prst="roundRect">
            <a:avLst>
              <a:gd name="adj" fmla="val 4771"/>
            </a:avLst>
          </a:prstGeom>
          <a:solidFill>
            <a:srgbClr val="EAF0F8"/>
          </a:solidFill>
          <a:ln/>
        </p:spPr>
      </p:sp>
      <p:sp>
        <p:nvSpPr>
          <p:cNvPr id="11" name="Text 9"/>
          <p:cNvSpPr/>
          <p:nvPr/>
        </p:nvSpPr>
        <p:spPr>
          <a:xfrm>
            <a:off x="6368796" y="1453896"/>
            <a:ext cx="5134356" cy="289116"/>
          </a:xfrm>
          <a:prstGeom prst="rect">
            <a:avLst/>
          </a:prstGeom>
          <a:noFill/>
          <a:ln/>
        </p:spPr>
        <p:txBody>
          <a:bodyPr wrap="square" lIns="0" tIns="0" rIns="0" bIns="0" rtlCol="0" anchor="t"/>
          <a:lstStyle/>
          <a:p>
            <a:pPr indent="0" marL="0">
              <a:buNone/>
            </a:pPr>
            <a:r>
              <a:rPr lang="en-US" sz="1130" b="1" dirty="0">
                <a:solidFill>
                  <a:srgbClr val="1B2A4A"/>
                </a:solidFill>
                <a:latin typeface="Calibri" pitchFamily="34" charset="0"/>
                <a:ea typeface="Calibri" pitchFamily="34" charset="-122"/>
                <a:cs typeface="Calibri" pitchFamily="34" charset="-120"/>
              </a:rPr>
              <a:t>Sumber Daya Manusia</a:t>
            </a:r>
            <a:endParaRPr lang="en-US" sz="1130" dirty="0"/>
          </a:p>
        </p:txBody>
      </p:sp>
      <p:sp>
        <p:nvSpPr>
          <p:cNvPr id="12" name="Text 10"/>
          <p:cNvSpPr/>
          <p:nvPr/>
        </p:nvSpPr>
        <p:spPr>
          <a:xfrm>
            <a:off x="6368796" y="1779587"/>
            <a:ext cx="5134356" cy="604723"/>
          </a:xfrm>
          <a:prstGeom prst="rect">
            <a:avLst/>
          </a:prstGeom>
          <a:noFill/>
          <a:ln/>
        </p:spPr>
        <p:txBody>
          <a:bodyPr wrap="square" lIns="0" tIns="0" rIns="0" bIns="0" rtlCol="0" anchor="t"/>
          <a:lstStyle/>
          <a:p>
            <a:pPr indent="0" marL="0">
              <a:lnSpc>
                <a:spcPct val="114000"/>
              </a:lnSpc>
              <a:buNone/>
            </a:pPr>
            <a:r>
              <a:rPr lang="en-US" sz="930" dirty="0">
                <a:solidFill>
                  <a:srgbClr val="3A4152"/>
                </a:solidFill>
                <a:latin typeface="Calibri" pitchFamily="34" charset="0"/>
                <a:ea typeface="Calibri" pitchFamily="34" charset="-122"/>
                <a:cs typeface="Calibri" pitchFamily="34" charset="-120"/>
              </a:rPr>
              <a:t>Kontrak kerja — penandatanganan kontrak, PKWT, dan surat tugas tanpa mencetak dan mengirim berkas fisik.  Onboarding karyawan — seluruh berkas kepegawaian karyawan baru diselesaikan secara digital sejak hari pertama.  Persetujuan lintas cabang — dokumen internal dapat disetujui pimpinan di lokasi berbeda dalam hitungan menit.</a:t>
            </a:r>
            <a:endParaRPr lang="en-US" sz="930" dirty="0"/>
          </a:p>
        </p:txBody>
      </p:sp>
      <p:sp>
        <p:nvSpPr>
          <p:cNvPr id="13" name="Shape 11"/>
          <p:cNvSpPr/>
          <p:nvPr/>
        </p:nvSpPr>
        <p:spPr>
          <a:xfrm>
            <a:off x="6185916" y="2658631"/>
            <a:ext cx="5500116" cy="1149871"/>
          </a:xfrm>
          <a:prstGeom prst="roundRect">
            <a:avLst>
              <a:gd name="adj" fmla="val 4771"/>
            </a:avLst>
          </a:prstGeom>
          <a:solidFill>
            <a:srgbClr val="EAF0F8"/>
          </a:solidFill>
          <a:ln/>
        </p:spPr>
      </p:sp>
      <p:sp>
        <p:nvSpPr>
          <p:cNvPr id="14" name="Text 12"/>
          <p:cNvSpPr/>
          <p:nvPr/>
        </p:nvSpPr>
        <p:spPr>
          <a:xfrm>
            <a:off x="6368796" y="2786647"/>
            <a:ext cx="5134356" cy="289116"/>
          </a:xfrm>
          <a:prstGeom prst="rect">
            <a:avLst/>
          </a:prstGeom>
          <a:noFill/>
          <a:ln/>
        </p:spPr>
        <p:txBody>
          <a:bodyPr wrap="square" lIns="0" tIns="0" rIns="0" bIns="0" rtlCol="0" anchor="t"/>
          <a:lstStyle/>
          <a:p>
            <a:pPr indent="0" marL="0">
              <a:buNone/>
            </a:pPr>
            <a:r>
              <a:rPr lang="en-US" sz="1130" b="1" dirty="0">
                <a:solidFill>
                  <a:srgbClr val="1B2A4A"/>
                </a:solidFill>
                <a:latin typeface="Calibri" pitchFamily="34" charset="0"/>
                <a:ea typeface="Calibri" pitchFamily="34" charset="-122"/>
                <a:cs typeface="Calibri" pitchFamily="34" charset="-120"/>
              </a:rPr>
              <a:t>Sektor Lain</a:t>
            </a:r>
            <a:endParaRPr lang="en-US" sz="1130" dirty="0"/>
          </a:p>
        </p:txBody>
      </p:sp>
      <p:sp>
        <p:nvSpPr>
          <p:cNvPr id="15" name="Text 13"/>
          <p:cNvSpPr/>
          <p:nvPr/>
        </p:nvSpPr>
        <p:spPr>
          <a:xfrm>
            <a:off x="6368796" y="3112338"/>
            <a:ext cx="5134356" cy="604723"/>
          </a:xfrm>
          <a:prstGeom prst="rect">
            <a:avLst/>
          </a:prstGeom>
          <a:noFill/>
          <a:ln/>
        </p:spPr>
        <p:txBody>
          <a:bodyPr wrap="square" lIns="0" tIns="0" rIns="0" bIns="0" rtlCol="0" anchor="t"/>
          <a:lstStyle/>
          <a:p>
            <a:pPr indent="0" marL="0">
              <a:lnSpc>
                <a:spcPct val="114000"/>
              </a:lnSpc>
              <a:buNone/>
            </a:pPr>
            <a:r>
              <a:rPr lang="en-US" sz="930" dirty="0">
                <a:solidFill>
                  <a:srgbClr val="3A4152"/>
                </a:solidFill>
                <a:latin typeface="Calibri" pitchFamily="34" charset="0"/>
                <a:ea typeface="Calibri" pitchFamily="34" charset="-122"/>
                <a:cs typeface="Calibri" pitchFamily="34" charset="-120"/>
              </a:rPr>
              <a:t>Kesehatan — persetujuan tindakan medis dan administrasi pasien yang menuntut identitas pasien terverifikasi.  Pendidikan — legalisasi ijazah, sertifikat, dan dokumen akademik agar tidak mudah dipalsukan.  Industri, pertambangan, dan energi — kontrak vendor, purchase order, dan berita acara pekerjaan lapangan.</a:t>
            </a:r>
            <a:endParaRPr lang="en-US" sz="930" dirty="0"/>
          </a:p>
        </p:txBody>
      </p:sp>
      <p:sp>
        <p:nvSpPr>
          <p:cNvPr id="16" name="Shape 14"/>
          <p:cNvSpPr/>
          <p:nvPr/>
        </p:nvSpPr>
        <p:spPr>
          <a:xfrm>
            <a:off x="6185916" y="3991381"/>
            <a:ext cx="5500116" cy="998690"/>
          </a:xfrm>
          <a:prstGeom prst="roundRect">
            <a:avLst>
              <a:gd name="adj" fmla="val 5494"/>
            </a:avLst>
          </a:prstGeom>
          <a:solidFill>
            <a:srgbClr val="EAF0F8"/>
          </a:solidFill>
          <a:ln/>
        </p:spPr>
      </p:sp>
      <p:sp>
        <p:nvSpPr>
          <p:cNvPr id="17" name="Text 15"/>
          <p:cNvSpPr/>
          <p:nvPr/>
        </p:nvSpPr>
        <p:spPr>
          <a:xfrm>
            <a:off x="6368796" y="4119397"/>
            <a:ext cx="5134356" cy="289116"/>
          </a:xfrm>
          <a:prstGeom prst="rect">
            <a:avLst/>
          </a:prstGeom>
          <a:noFill/>
          <a:ln/>
        </p:spPr>
        <p:txBody>
          <a:bodyPr wrap="square" lIns="0" tIns="0" rIns="0" bIns="0" rtlCol="0" anchor="t"/>
          <a:lstStyle/>
          <a:p>
            <a:pPr indent="0" marL="0">
              <a:buNone/>
            </a:pPr>
            <a:r>
              <a:rPr lang="en-US" sz="1130" b="1" dirty="0">
                <a:solidFill>
                  <a:srgbClr val="1B2A4A"/>
                </a:solidFill>
                <a:latin typeface="Calibri" pitchFamily="34" charset="0"/>
                <a:ea typeface="Calibri" pitchFamily="34" charset="-122"/>
                <a:cs typeface="Calibri" pitchFamily="34" charset="-120"/>
              </a:rPr>
              <a:t>Relevansi untuk ProVue</a:t>
            </a:r>
            <a:endParaRPr lang="en-US" sz="1130" dirty="0"/>
          </a:p>
        </p:txBody>
      </p:sp>
      <p:sp>
        <p:nvSpPr>
          <p:cNvPr id="18" name="Text 16"/>
          <p:cNvSpPr/>
          <p:nvPr/>
        </p:nvSpPr>
        <p:spPr>
          <a:xfrm>
            <a:off x="6368796" y="4445089"/>
            <a:ext cx="5134356" cy="453542"/>
          </a:xfrm>
          <a:prstGeom prst="rect">
            <a:avLst/>
          </a:prstGeom>
          <a:noFill/>
          <a:ln/>
        </p:spPr>
        <p:txBody>
          <a:bodyPr wrap="square" lIns="0" tIns="0" rIns="0" bIns="0" rtlCol="0" anchor="t"/>
          <a:lstStyle/>
          <a:p>
            <a:pPr indent="0" marL="0">
              <a:lnSpc>
                <a:spcPct val="114000"/>
              </a:lnSpc>
              <a:buNone/>
            </a:pPr>
            <a:r>
              <a:rPr lang="en-US" sz="930" dirty="0">
                <a:solidFill>
                  <a:srgbClr val="3A4152"/>
                </a:solidFill>
                <a:latin typeface="Calibri" pitchFamily="34" charset="0"/>
                <a:ea typeface="Calibri" pitchFamily="34" charset="-122"/>
                <a:cs typeface="Calibri" pitchFamily="34" charset="-120"/>
              </a:rPr>
              <a:t>Titik temu — seluruh usecase Privy berhenti pada tahap penandatanganan. Setelah dokumen sah, kebutuhan penyimpanan, pengindeksan, dan retensi justru menjadi wilayah ProVue.</a:t>
            </a:r>
            <a:endParaRPr lang="en-US" sz="930" dirty="0"/>
          </a:p>
        </p:txBody>
      </p:sp>
      <p:sp>
        <p:nvSpPr>
          <p:cNvPr id="19" name="Text 17"/>
          <p:cNvSpPr/>
          <p:nvPr/>
        </p:nvSpPr>
        <p:spPr>
          <a:xfrm>
            <a:off x="502920" y="6492240"/>
            <a:ext cx="11155680" cy="274320"/>
          </a:xfrm>
          <a:prstGeom prst="rect">
            <a:avLst/>
          </a:prstGeom>
          <a:noFill/>
          <a:ln/>
        </p:spPr>
        <p:txBody>
          <a:bodyPr wrap="square" lIns="0" tIns="0" rIns="0" bIns="0" rtlCol="0" anchor="ctr"/>
          <a:lstStyle/>
          <a:p>
            <a:pPr indent="0" marL="0">
              <a:buNone/>
            </a:pPr>
            <a:r>
              <a:rPr lang="en-US" sz="850" i="1" dirty="0">
                <a:solidFill>
                  <a:srgbClr val="6B7686"/>
                </a:solidFill>
                <a:latin typeface="Calibri" pitchFamily="34" charset="0"/>
                <a:ea typeface="Calibri" pitchFamily="34" charset="-122"/>
                <a:cs typeface="Calibri" pitchFamily="34" charset="-120"/>
              </a:rPr>
              <a:t>Sumber: Studi Kasus per Industri — https://privy.id/solutions/banking  •  Tempo — layanan utama Privy — https://www.tempo.co/info-tempo/aplikasi-tanda-tangan-elektronik-terbaik-dan-aman-2122884</a:t>
            </a:r>
            <a:endParaRPr lang="en-US" sz="850" dirty="0"/>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name="Slide 94">
    <p:bg>
      <p:bgPr>
        <a:solidFill>
          <a:srgbClr val="EAF0F8"/>
        </a:solidFill>
      </p:bgPr>
    </p:bg>
    <p:spTree>
      <p:nvGrpSpPr>
        <p:cNvPr id="1" name=""/>
        <p:cNvGrpSpPr/>
        <p:nvPr/>
      </p:nvGrpSpPr>
      <p:grpSpPr>
        <a:xfrm>
          <a:off x="0" y="0"/>
          <a:ext cx="0" cy="0"/>
          <a:chOff x="0" y="0"/>
          <a:chExt cx="0" cy="0"/>
        </a:xfrm>
      </p:grpSpPr>
      <p:sp>
        <p:nvSpPr>
          <p:cNvPr id="2" name="Text 0"/>
          <p:cNvSpPr/>
          <p:nvPr/>
        </p:nvSpPr>
        <p:spPr>
          <a:xfrm>
            <a:off x="822960" y="2423160"/>
            <a:ext cx="7315200" cy="365760"/>
          </a:xfrm>
          <a:prstGeom prst="rect">
            <a:avLst/>
          </a:prstGeom>
          <a:noFill/>
          <a:ln/>
        </p:spPr>
        <p:txBody>
          <a:bodyPr wrap="square" lIns="0" tIns="0" rIns="0" bIns="0" rtlCol="0" anchor="ctr"/>
          <a:lstStyle/>
          <a:p>
            <a:pPr indent="0" marL="0">
              <a:buNone/>
            </a:pPr>
            <a:r>
              <a:rPr lang="en-US" sz="1200" b="1" spc="200" kern="0" dirty="0">
                <a:solidFill>
                  <a:srgbClr val="C9962C"/>
                </a:solidFill>
                <a:latin typeface="Calibri" pitchFamily="34" charset="0"/>
                <a:ea typeface="Calibri" pitchFamily="34" charset="-122"/>
                <a:cs typeface="Calibri" pitchFamily="34" charset="-120"/>
              </a:rPr>
              <a:t>PRIVY</a:t>
            </a:r>
            <a:endParaRPr lang="en-US" sz="1200" dirty="0"/>
          </a:p>
        </p:txBody>
      </p:sp>
      <p:sp>
        <p:nvSpPr>
          <p:cNvPr id="3" name="Shape 1"/>
          <p:cNvSpPr/>
          <p:nvPr/>
        </p:nvSpPr>
        <p:spPr>
          <a:xfrm>
            <a:off x="804672" y="2788920"/>
            <a:ext cx="822960" cy="822960"/>
          </a:xfrm>
          <a:prstGeom prst="roundRect">
            <a:avLst>
              <a:gd name="adj" fmla="val 15556"/>
            </a:avLst>
          </a:prstGeom>
          <a:solidFill>
            <a:srgbClr val="1B2A4A"/>
          </a:solidFill>
          <a:ln/>
        </p:spPr>
      </p:sp>
      <p:sp>
        <p:nvSpPr>
          <p:cNvPr id="4" name="Text 2"/>
          <p:cNvSpPr/>
          <p:nvPr/>
        </p:nvSpPr>
        <p:spPr>
          <a:xfrm>
            <a:off x="804672" y="2788920"/>
            <a:ext cx="822960" cy="822960"/>
          </a:xfrm>
          <a:prstGeom prst="rect">
            <a:avLst/>
          </a:prstGeom>
          <a:noFill/>
          <a:ln/>
        </p:spPr>
        <p:txBody>
          <a:bodyPr wrap="square" lIns="0" tIns="0" rIns="0" bIns="0" rtlCol="0" anchor="ctr"/>
          <a:lstStyle/>
          <a:p>
            <a:pPr algn="ctr" indent="0" marL="0">
              <a:buNone/>
            </a:pPr>
            <a:r>
              <a:rPr lang="en-US" sz="3000" b="1" dirty="0">
                <a:solidFill>
                  <a:srgbClr val="C9962C"/>
                </a:solidFill>
                <a:latin typeface="Calibri" pitchFamily="34" charset="0"/>
                <a:ea typeface="Calibri" pitchFamily="34" charset="-122"/>
                <a:cs typeface="Calibri" pitchFamily="34" charset="-120"/>
              </a:rPr>
              <a:t>S</a:t>
            </a:r>
            <a:endParaRPr lang="en-US" sz="3000" dirty="0"/>
          </a:p>
        </p:txBody>
      </p:sp>
      <p:sp>
        <p:nvSpPr>
          <p:cNvPr id="5" name="Text 3"/>
          <p:cNvSpPr/>
          <p:nvPr/>
        </p:nvSpPr>
        <p:spPr>
          <a:xfrm>
            <a:off x="1828800" y="2880360"/>
            <a:ext cx="8686800" cy="685800"/>
          </a:xfrm>
          <a:prstGeom prst="rect">
            <a:avLst/>
          </a:prstGeom>
          <a:noFill/>
          <a:ln/>
        </p:spPr>
        <p:txBody>
          <a:bodyPr wrap="square" lIns="0" tIns="0" rIns="0" bIns="0" rtlCol="0" anchor="ctr"/>
          <a:lstStyle/>
          <a:p>
            <a:pPr indent="0" marL="0">
              <a:buNone/>
            </a:pPr>
            <a:r>
              <a:rPr lang="en-US" sz="3000" b="1" dirty="0">
                <a:solidFill>
                  <a:srgbClr val="1B2A4A"/>
                </a:solidFill>
                <a:latin typeface="Calibri" pitchFamily="34" charset="0"/>
                <a:ea typeface="Calibri" pitchFamily="34" charset="-122"/>
                <a:cs typeface="Calibri" pitchFamily="34" charset="-120"/>
              </a:rPr>
              <a:t>Schema Pricing</a:t>
            </a:r>
            <a:endParaRPr lang="en-US" sz="3000" dirty="0"/>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name="Slide 95">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502920" y="320040"/>
            <a:ext cx="8229600" cy="320040"/>
          </a:xfrm>
          <a:prstGeom prst="rect">
            <a:avLst/>
          </a:prstGeom>
          <a:noFill/>
          <a:ln/>
        </p:spPr>
        <p:txBody>
          <a:bodyPr wrap="square" lIns="0" tIns="0" rIns="0" bIns="0" rtlCol="0" anchor="ctr"/>
          <a:lstStyle/>
          <a:p>
            <a:pPr indent="0" marL="0">
              <a:buNone/>
            </a:pPr>
            <a:r>
              <a:rPr lang="en-US" sz="1150" b="1" spc="150" kern="0" dirty="0">
                <a:solidFill>
                  <a:srgbClr val="C9962C"/>
                </a:solidFill>
                <a:latin typeface="Calibri" pitchFamily="34" charset="0"/>
                <a:ea typeface="Calibri" pitchFamily="34" charset="-122"/>
                <a:cs typeface="Calibri" pitchFamily="34" charset="-120"/>
              </a:rPr>
              <a:t>PRIVY</a:t>
            </a:r>
            <a:endParaRPr lang="en-US" sz="1150" dirty="0"/>
          </a:p>
        </p:txBody>
      </p:sp>
      <p:sp>
        <p:nvSpPr>
          <p:cNvPr id="3" name="Text 1"/>
          <p:cNvSpPr/>
          <p:nvPr/>
        </p:nvSpPr>
        <p:spPr>
          <a:xfrm>
            <a:off x="502920" y="621792"/>
            <a:ext cx="10515600" cy="566928"/>
          </a:xfrm>
          <a:prstGeom prst="rect">
            <a:avLst/>
          </a:prstGeom>
          <a:noFill/>
          <a:ln/>
        </p:spPr>
        <p:txBody>
          <a:bodyPr wrap="square" lIns="0" tIns="0" rIns="0" bIns="0" rtlCol="0" anchor="ctr"/>
          <a:lstStyle/>
          <a:p>
            <a:pPr indent="0" marL="0">
              <a:buNone/>
            </a:pPr>
            <a:r>
              <a:rPr lang="en-US" sz="2500" b="1" dirty="0">
                <a:solidFill>
                  <a:srgbClr val="1B2A4A"/>
                </a:solidFill>
                <a:latin typeface="Calibri" pitchFamily="34" charset="0"/>
                <a:ea typeface="Calibri" pitchFamily="34" charset="-122"/>
                <a:cs typeface="Calibri" pitchFamily="34" charset="-120"/>
              </a:rPr>
              <a:t>Schema Pricing Privy</a:t>
            </a:r>
            <a:endParaRPr lang="en-US" sz="2500" dirty="0"/>
          </a:p>
        </p:txBody>
      </p:sp>
      <p:sp>
        <p:nvSpPr>
          <p:cNvPr id="4" name="Shape 2"/>
          <p:cNvSpPr/>
          <p:nvPr/>
        </p:nvSpPr>
        <p:spPr>
          <a:xfrm>
            <a:off x="502920" y="1325880"/>
            <a:ext cx="5500116" cy="2070202"/>
          </a:xfrm>
          <a:prstGeom prst="roundRect">
            <a:avLst>
              <a:gd name="adj" fmla="val 2650"/>
            </a:avLst>
          </a:prstGeom>
          <a:solidFill>
            <a:srgbClr val="EAF0F8"/>
          </a:solidFill>
          <a:ln/>
        </p:spPr>
      </p:sp>
      <p:sp>
        <p:nvSpPr>
          <p:cNvPr id="5" name="Text 3"/>
          <p:cNvSpPr/>
          <p:nvPr/>
        </p:nvSpPr>
        <p:spPr>
          <a:xfrm>
            <a:off x="685800" y="1453896"/>
            <a:ext cx="5134356" cy="1850746"/>
          </a:xfrm>
          <a:prstGeom prst="rect">
            <a:avLst/>
          </a:prstGeom>
          <a:noFill/>
          <a:ln/>
        </p:spPr>
        <p:txBody>
          <a:bodyPr wrap="square" lIns="0" tIns="0" rIns="0" bIns="0" rtlCol="0" anchor="t"/>
          <a:lstStyle/>
          <a:p>
            <a:pPr indent="0" marL="0">
              <a:lnSpc>
                <a:spcPct val="114000"/>
              </a:lnSpc>
              <a:buNone/>
            </a:pPr>
            <a:r>
              <a:rPr lang="en-US" sz="930" dirty="0">
                <a:solidFill>
                  <a:srgbClr val="3A4152"/>
                </a:solidFill>
                <a:latin typeface="Calibri" pitchFamily="34" charset="0"/>
                <a:ea typeface="Calibri" pitchFamily="34" charset="-122"/>
                <a:cs typeface="Calibri" pitchFamily="34" charset="-120"/>
              </a:rPr>
              <a:t>Free Plan — Rp0 per bulan  Berfungsi sebagai pintu masuk gratis untuk membiasakan pengguna baru.  Cakupan — akses aplikasi web dan mobile dengan 10 dokumen tanda tangan per bulan.  Batasan utama — pengguna tidak bisa mengunggah dokumen sendiri, hanya menandatangani dokumen yang dikirim pihak lain.  Tidak termasuk — e-Meterai, bulk sign, serta e-Seal dan e-Stamp perusahaan.  Personal Plan — Rp54.000 per bulan  Untuk siapa — profesional individu yang rutin menandatangani dokumen sendiri.  Fitur — tanda tangan digital tanpa batas, e-Meterai, dan kategori dokumen.  Belum termasuk — bulk sign serta e-Seal dan e-Stamp perusahaan.  Enterprise Plan — Rp225.000 per bulan  Ketentuan — minimum pembelian 3 bulan dan belum termasuk pajak.  Tambahan dari Personal — bulk sign sebagai add-on, e-Seal dan e-Stamp perusahaan, Admin Center dan manajemen peran, alur paralel dan serial, kontak dan grup kontak, serta enterprise storage.</a:t>
            </a:r>
            <a:endParaRPr lang="en-US" sz="930" dirty="0"/>
          </a:p>
        </p:txBody>
      </p:sp>
      <p:sp>
        <p:nvSpPr>
          <p:cNvPr id="6" name="Shape 4"/>
          <p:cNvSpPr/>
          <p:nvPr/>
        </p:nvSpPr>
        <p:spPr>
          <a:xfrm>
            <a:off x="6185916" y="1325880"/>
            <a:ext cx="5500116" cy="1149871"/>
          </a:xfrm>
          <a:prstGeom prst="roundRect">
            <a:avLst>
              <a:gd name="adj" fmla="val 4771"/>
            </a:avLst>
          </a:prstGeom>
          <a:solidFill>
            <a:srgbClr val="EAF0F8"/>
          </a:solidFill>
          <a:ln/>
        </p:spPr>
      </p:sp>
      <p:sp>
        <p:nvSpPr>
          <p:cNvPr id="7" name="Text 5"/>
          <p:cNvSpPr/>
          <p:nvPr/>
        </p:nvSpPr>
        <p:spPr>
          <a:xfrm>
            <a:off x="6368796" y="1453896"/>
            <a:ext cx="5134356" cy="289116"/>
          </a:xfrm>
          <a:prstGeom prst="rect">
            <a:avLst/>
          </a:prstGeom>
          <a:noFill/>
          <a:ln/>
        </p:spPr>
        <p:txBody>
          <a:bodyPr wrap="square" lIns="0" tIns="0" rIns="0" bIns="0" rtlCol="0" anchor="t"/>
          <a:lstStyle/>
          <a:p>
            <a:pPr indent="0" marL="0">
              <a:buNone/>
            </a:pPr>
            <a:r>
              <a:rPr lang="en-US" sz="1130" b="1" dirty="0">
                <a:solidFill>
                  <a:srgbClr val="1B2A4A"/>
                </a:solidFill>
                <a:latin typeface="Calibri" pitchFamily="34" charset="0"/>
                <a:ea typeface="Calibri" pitchFamily="34" charset="-122"/>
                <a:cs typeface="Calibri" pitchFamily="34" charset="-120"/>
              </a:rPr>
              <a:t>Custom Plan</a:t>
            </a:r>
            <a:endParaRPr lang="en-US" sz="1130" dirty="0"/>
          </a:p>
        </p:txBody>
      </p:sp>
      <p:sp>
        <p:nvSpPr>
          <p:cNvPr id="8" name="Text 6"/>
          <p:cNvSpPr/>
          <p:nvPr/>
        </p:nvSpPr>
        <p:spPr>
          <a:xfrm>
            <a:off x="6368796" y="1779587"/>
            <a:ext cx="5134356" cy="604723"/>
          </a:xfrm>
          <a:prstGeom prst="rect">
            <a:avLst/>
          </a:prstGeom>
          <a:noFill/>
          <a:ln/>
        </p:spPr>
        <p:txBody>
          <a:bodyPr wrap="square" lIns="0" tIns="0" rIns="0" bIns="0" rtlCol="0" anchor="t"/>
          <a:lstStyle/>
          <a:p>
            <a:pPr indent="0" marL="0">
              <a:lnSpc>
                <a:spcPct val="114000"/>
              </a:lnSpc>
              <a:buNone/>
            </a:pPr>
            <a:r>
              <a:rPr lang="en-US" sz="930" dirty="0">
                <a:solidFill>
                  <a:srgbClr val="3A4152"/>
                </a:solidFill>
                <a:latin typeface="Calibri" pitchFamily="34" charset="0"/>
                <a:ea typeface="Calibri" pitchFamily="34" charset="-122"/>
                <a:cs typeface="Calibri" pitchFamily="34" charset="-120"/>
              </a:rPr>
              <a:t>Jalur untuk organisasi besar yang membutuhkan integrasi teknis mendalam.  Untuk siapa — perusahaan dengan kebutuhan skala besar dan harga hasil negosiasi.  Fitur tambahan — seluruh fitur Enterprise ditambah Online Identity Verification, Digital Identity (Privy Digital ID dan PrivyHub), API Suite, dan API On-Premise.</a:t>
            </a:r>
            <a:endParaRPr lang="en-US" sz="930" dirty="0"/>
          </a:p>
        </p:txBody>
      </p:sp>
      <p:sp>
        <p:nvSpPr>
          <p:cNvPr id="9" name="Shape 7"/>
          <p:cNvSpPr/>
          <p:nvPr/>
        </p:nvSpPr>
        <p:spPr>
          <a:xfrm>
            <a:off x="6185916" y="2658631"/>
            <a:ext cx="5500116" cy="1149871"/>
          </a:xfrm>
          <a:prstGeom prst="roundRect">
            <a:avLst>
              <a:gd name="adj" fmla="val 4771"/>
            </a:avLst>
          </a:prstGeom>
          <a:solidFill>
            <a:srgbClr val="EAF0F8"/>
          </a:solidFill>
          <a:ln/>
        </p:spPr>
      </p:sp>
      <p:sp>
        <p:nvSpPr>
          <p:cNvPr id="10" name="Text 8"/>
          <p:cNvSpPr/>
          <p:nvPr/>
        </p:nvSpPr>
        <p:spPr>
          <a:xfrm>
            <a:off x="6368796" y="2786647"/>
            <a:ext cx="5134356" cy="289116"/>
          </a:xfrm>
          <a:prstGeom prst="rect">
            <a:avLst/>
          </a:prstGeom>
          <a:noFill/>
          <a:ln/>
        </p:spPr>
        <p:txBody>
          <a:bodyPr wrap="square" lIns="0" tIns="0" rIns="0" bIns="0" rtlCol="0" anchor="t"/>
          <a:lstStyle/>
          <a:p>
            <a:pPr indent="0" marL="0">
              <a:buNone/>
            </a:pPr>
            <a:r>
              <a:rPr lang="en-US" sz="1130" b="1" dirty="0">
                <a:solidFill>
                  <a:srgbClr val="1B2A4A"/>
                </a:solidFill>
                <a:latin typeface="Calibri" pitchFamily="34" charset="0"/>
                <a:ea typeface="Calibri" pitchFamily="34" charset="-122"/>
                <a:cs typeface="Calibri" pitchFamily="34" charset="-120"/>
              </a:rPr>
              <a:t>Catatan Perbandingan</a:t>
            </a:r>
            <a:endParaRPr lang="en-US" sz="1130" dirty="0"/>
          </a:p>
        </p:txBody>
      </p:sp>
      <p:sp>
        <p:nvSpPr>
          <p:cNvPr id="11" name="Text 9"/>
          <p:cNvSpPr/>
          <p:nvPr/>
        </p:nvSpPr>
        <p:spPr>
          <a:xfrm>
            <a:off x="6368796" y="3112338"/>
            <a:ext cx="5134356" cy="604723"/>
          </a:xfrm>
          <a:prstGeom prst="rect">
            <a:avLst/>
          </a:prstGeom>
          <a:noFill/>
          <a:ln/>
        </p:spPr>
        <p:txBody>
          <a:bodyPr wrap="square" lIns="0" tIns="0" rIns="0" bIns="0" rtlCol="0" anchor="t"/>
          <a:lstStyle/>
          <a:p>
            <a:pPr indent="0" marL="0">
              <a:lnSpc>
                <a:spcPct val="114000"/>
              </a:lnSpc>
              <a:buNone/>
            </a:pPr>
            <a:r>
              <a:rPr lang="en-US" sz="930" dirty="0">
                <a:solidFill>
                  <a:srgbClr val="3A4152"/>
                </a:solidFill>
                <a:latin typeface="Calibri" pitchFamily="34" charset="0"/>
                <a:ea typeface="Calibri" pitchFamily="34" charset="-122"/>
                <a:cs typeface="Calibri" pitchFamily="34" charset="-120"/>
              </a:rPr>
              <a:t>Paling transparan — Privy satu-satunya dari tiga perusahaan pembanding yang memublikasikan daftar harga terbuka, sehingga siklus evaluasi pembeli paling singkat.  Pelajaran untuk ProVue — transparansi harga mempercepat masuknya prospek ke tahap serius dan menurunkan beban tim penjualan.</a:t>
            </a:r>
            <a:endParaRPr lang="en-US" sz="930" dirty="0"/>
          </a:p>
        </p:txBody>
      </p:sp>
      <p:sp>
        <p:nvSpPr>
          <p:cNvPr id="12" name="Text 10"/>
          <p:cNvSpPr/>
          <p:nvPr/>
        </p:nvSpPr>
        <p:spPr>
          <a:xfrm>
            <a:off x="502920" y="6492240"/>
            <a:ext cx="11155680" cy="274320"/>
          </a:xfrm>
          <a:prstGeom prst="rect">
            <a:avLst/>
          </a:prstGeom>
          <a:noFill/>
          <a:ln/>
        </p:spPr>
        <p:txBody>
          <a:bodyPr wrap="square" lIns="0" tIns="0" rIns="0" bIns="0" rtlCol="0" anchor="ctr"/>
          <a:lstStyle/>
          <a:p>
            <a:pPr indent="0" marL="0">
              <a:buNone/>
            </a:pPr>
            <a:r>
              <a:rPr lang="en-US" sz="850" i="1" dirty="0">
                <a:solidFill>
                  <a:srgbClr val="6B7686"/>
                </a:solidFill>
                <a:latin typeface="Calibri" pitchFamily="34" charset="0"/>
                <a:ea typeface="Calibri" pitchFamily="34" charset="-122"/>
                <a:cs typeface="Calibri" pitchFamily="34" charset="-120"/>
              </a:rPr>
              <a:t>Sumber: Halaman Harga Privy — https://privy.id/pricing  •  Perbandingan Paket — https://privy.id/compare-plan</a:t>
            </a:r>
            <a:endParaRPr lang="en-US" sz="850" dirty="0"/>
          </a:p>
        </p:txBody>
      </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name="Slide 96">
    <p:bg>
      <p:bgPr>
        <a:solidFill>
          <a:srgbClr val="EAF0F8"/>
        </a:solidFill>
      </p:bgPr>
    </p:bg>
    <p:spTree>
      <p:nvGrpSpPr>
        <p:cNvPr id="1" name=""/>
        <p:cNvGrpSpPr/>
        <p:nvPr/>
      </p:nvGrpSpPr>
      <p:grpSpPr>
        <a:xfrm>
          <a:off x="0" y="0"/>
          <a:ext cx="0" cy="0"/>
          <a:chOff x="0" y="0"/>
          <a:chExt cx="0" cy="0"/>
        </a:xfrm>
      </p:grpSpPr>
      <p:sp>
        <p:nvSpPr>
          <p:cNvPr id="2" name="Text 0"/>
          <p:cNvSpPr/>
          <p:nvPr/>
        </p:nvSpPr>
        <p:spPr>
          <a:xfrm>
            <a:off x="822960" y="2423160"/>
            <a:ext cx="7315200" cy="365760"/>
          </a:xfrm>
          <a:prstGeom prst="rect">
            <a:avLst/>
          </a:prstGeom>
          <a:noFill/>
          <a:ln/>
        </p:spPr>
        <p:txBody>
          <a:bodyPr wrap="square" lIns="0" tIns="0" rIns="0" bIns="0" rtlCol="0" anchor="ctr"/>
          <a:lstStyle/>
          <a:p>
            <a:pPr indent="0" marL="0">
              <a:buNone/>
            </a:pPr>
            <a:r>
              <a:rPr lang="en-US" sz="1200" b="1" spc="200" kern="0" dirty="0">
                <a:solidFill>
                  <a:srgbClr val="C9962C"/>
                </a:solidFill>
                <a:latin typeface="Calibri" pitchFamily="34" charset="0"/>
                <a:ea typeface="Calibri" pitchFamily="34" charset="-122"/>
                <a:cs typeface="Calibri" pitchFamily="34" charset="-120"/>
              </a:rPr>
              <a:t>PRIVY</a:t>
            </a:r>
            <a:endParaRPr lang="en-US" sz="1200" dirty="0"/>
          </a:p>
        </p:txBody>
      </p:sp>
      <p:sp>
        <p:nvSpPr>
          <p:cNvPr id="3" name="Shape 1"/>
          <p:cNvSpPr/>
          <p:nvPr/>
        </p:nvSpPr>
        <p:spPr>
          <a:xfrm>
            <a:off x="804672" y="2788920"/>
            <a:ext cx="822960" cy="822960"/>
          </a:xfrm>
          <a:prstGeom prst="roundRect">
            <a:avLst>
              <a:gd name="adj" fmla="val 15556"/>
            </a:avLst>
          </a:prstGeom>
          <a:solidFill>
            <a:srgbClr val="1B2A4A"/>
          </a:solidFill>
          <a:ln/>
        </p:spPr>
      </p:sp>
      <p:sp>
        <p:nvSpPr>
          <p:cNvPr id="4" name="Text 2"/>
          <p:cNvSpPr/>
          <p:nvPr/>
        </p:nvSpPr>
        <p:spPr>
          <a:xfrm>
            <a:off x="804672" y="2788920"/>
            <a:ext cx="822960" cy="822960"/>
          </a:xfrm>
          <a:prstGeom prst="rect">
            <a:avLst/>
          </a:prstGeom>
          <a:noFill/>
          <a:ln/>
        </p:spPr>
        <p:txBody>
          <a:bodyPr wrap="square" lIns="0" tIns="0" rIns="0" bIns="0" rtlCol="0" anchor="ctr"/>
          <a:lstStyle/>
          <a:p>
            <a:pPr algn="ctr" indent="0" marL="0">
              <a:buNone/>
            </a:pPr>
            <a:r>
              <a:rPr lang="en-US" sz="3000" b="1" dirty="0">
                <a:solidFill>
                  <a:srgbClr val="C9962C"/>
                </a:solidFill>
                <a:latin typeface="Calibri" pitchFamily="34" charset="0"/>
                <a:ea typeface="Calibri" pitchFamily="34" charset="-122"/>
                <a:cs typeface="Calibri" pitchFamily="34" charset="-120"/>
              </a:rPr>
              <a:t>L</a:t>
            </a:r>
            <a:endParaRPr lang="en-US" sz="3000" dirty="0"/>
          </a:p>
        </p:txBody>
      </p:sp>
      <p:sp>
        <p:nvSpPr>
          <p:cNvPr id="5" name="Text 3"/>
          <p:cNvSpPr/>
          <p:nvPr/>
        </p:nvSpPr>
        <p:spPr>
          <a:xfrm>
            <a:off x="1828800" y="2880360"/>
            <a:ext cx="8686800" cy="685800"/>
          </a:xfrm>
          <a:prstGeom prst="rect">
            <a:avLst/>
          </a:prstGeom>
          <a:noFill/>
          <a:ln/>
        </p:spPr>
        <p:txBody>
          <a:bodyPr wrap="square" lIns="0" tIns="0" rIns="0" bIns="0" rtlCol="0" anchor="ctr"/>
          <a:lstStyle/>
          <a:p>
            <a:pPr indent="0" marL="0">
              <a:buNone/>
            </a:pPr>
            <a:r>
              <a:rPr lang="en-US" sz="3000" b="1" dirty="0">
                <a:solidFill>
                  <a:srgbClr val="1B2A4A"/>
                </a:solidFill>
                <a:latin typeface="Calibri" pitchFamily="34" charset="0"/>
                <a:ea typeface="Calibri" pitchFamily="34" charset="-122"/>
                <a:cs typeface="Calibri" pitchFamily="34" charset="-120"/>
              </a:rPr>
              <a:t>Limitation</a:t>
            </a:r>
            <a:endParaRPr lang="en-US" sz="3000" dirty="0"/>
          </a:p>
        </p:txBody>
      </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name="Slide 97">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502920" y="320040"/>
            <a:ext cx="8229600" cy="320040"/>
          </a:xfrm>
          <a:prstGeom prst="rect">
            <a:avLst/>
          </a:prstGeom>
          <a:noFill/>
          <a:ln/>
        </p:spPr>
        <p:txBody>
          <a:bodyPr wrap="square" lIns="0" tIns="0" rIns="0" bIns="0" rtlCol="0" anchor="ctr"/>
          <a:lstStyle/>
          <a:p>
            <a:pPr indent="0" marL="0">
              <a:buNone/>
            </a:pPr>
            <a:r>
              <a:rPr lang="en-US" sz="1150" b="1" spc="150" kern="0" dirty="0">
                <a:solidFill>
                  <a:srgbClr val="C9962C"/>
                </a:solidFill>
                <a:latin typeface="Calibri" pitchFamily="34" charset="0"/>
                <a:ea typeface="Calibri" pitchFamily="34" charset="-122"/>
                <a:cs typeface="Calibri" pitchFamily="34" charset="-120"/>
              </a:rPr>
              <a:t>PRIVY</a:t>
            </a:r>
            <a:endParaRPr lang="en-US" sz="1150" dirty="0"/>
          </a:p>
        </p:txBody>
      </p:sp>
      <p:sp>
        <p:nvSpPr>
          <p:cNvPr id="3" name="Text 1"/>
          <p:cNvSpPr/>
          <p:nvPr/>
        </p:nvSpPr>
        <p:spPr>
          <a:xfrm>
            <a:off x="502920" y="621792"/>
            <a:ext cx="10515600" cy="566928"/>
          </a:xfrm>
          <a:prstGeom prst="rect">
            <a:avLst/>
          </a:prstGeom>
          <a:noFill/>
          <a:ln/>
        </p:spPr>
        <p:txBody>
          <a:bodyPr wrap="square" lIns="0" tIns="0" rIns="0" bIns="0" rtlCol="0" anchor="ctr"/>
          <a:lstStyle/>
          <a:p>
            <a:pPr indent="0" marL="0">
              <a:buNone/>
            </a:pPr>
            <a:r>
              <a:rPr lang="en-US" sz="2500" b="1" dirty="0">
                <a:solidFill>
                  <a:srgbClr val="1B2A4A"/>
                </a:solidFill>
                <a:latin typeface="Calibri" pitchFamily="34" charset="0"/>
                <a:ea typeface="Calibri" pitchFamily="34" charset="-122"/>
                <a:cs typeface="Calibri" pitchFamily="34" charset="-120"/>
              </a:rPr>
              <a:t>Limitation Privy</a:t>
            </a:r>
            <a:endParaRPr lang="en-US" sz="2500" dirty="0"/>
          </a:p>
        </p:txBody>
      </p:sp>
      <p:sp>
        <p:nvSpPr>
          <p:cNvPr id="4" name="Shape 2"/>
          <p:cNvSpPr/>
          <p:nvPr/>
        </p:nvSpPr>
        <p:spPr>
          <a:xfrm>
            <a:off x="502920" y="1325880"/>
            <a:ext cx="11183112" cy="1452232"/>
          </a:xfrm>
          <a:prstGeom prst="roundRect">
            <a:avLst>
              <a:gd name="adj" fmla="val 3778"/>
            </a:avLst>
          </a:prstGeom>
          <a:solidFill>
            <a:srgbClr val="EAF0F8"/>
          </a:solidFill>
          <a:ln/>
        </p:spPr>
      </p:sp>
      <p:sp>
        <p:nvSpPr>
          <p:cNvPr id="5" name="Text 3"/>
          <p:cNvSpPr/>
          <p:nvPr/>
        </p:nvSpPr>
        <p:spPr>
          <a:xfrm>
            <a:off x="685800" y="1453896"/>
            <a:ext cx="10817352" cy="289116"/>
          </a:xfrm>
          <a:prstGeom prst="rect">
            <a:avLst/>
          </a:prstGeom>
          <a:noFill/>
          <a:ln/>
        </p:spPr>
        <p:txBody>
          <a:bodyPr wrap="square" lIns="0" tIns="0" rIns="0" bIns="0" rtlCol="0" anchor="t"/>
          <a:lstStyle/>
          <a:p>
            <a:pPr indent="0" marL="0">
              <a:buNone/>
            </a:pPr>
            <a:r>
              <a:rPr lang="en-US" sz="1130" b="1" dirty="0">
                <a:solidFill>
                  <a:srgbClr val="1B2A4A"/>
                </a:solidFill>
                <a:latin typeface="Calibri" pitchFamily="34" charset="0"/>
                <a:ea typeface="Calibri" pitchFamily="34" charset="-122"/>
                <a:cs typeface="Calibri" pitchFamily="34" charset="-120"/>
              </a:rPr>
              <a:t>Keterbatasan Utama</a:t>
            </a:r>
            <a:endParaRPr lang="en-US" sz="1130" dirty="0"/>
          </a:p>
        </p:txBody>
      </p:sp>
      <p:sp>
        <p:nvSpPr>
          <p:cNvPr id="6" name="Text 4"/>
          <p:cNvSpPr/>
          <p:nvPr/>
        </p:nvSpPr>
        <p:spPr>
          <a:xfrm>
            <a:off x="685800" y="1779587"/>
            <a:ext cx="10817352" cy="907085"/>
          </a:xfrm>
          <a:prstGeom prst="rect">
            <a:avLst/>
          </a:prstGeom>
          <a:noFill/>
          <a:ln/>
        </p:spPr>
        <p:txBody>
          <a:bodyPr wrap="square" lIns="0" tIns="0" rIns="0" bIns="0" rtlCol="0" anchor="t"/>
          <a:lstStyle/>
          <a:p>
            <a:pPr indent="0" marL="0">
              <a:lnSpc>
                <a:spcPct val="114000"/>
              </a:lnSpc>
              <a:buNone/>
            </a:pPr>
            <a:r>
              <a:rPr lang="en-US" sz="930" dirty="0">
                <a:solidFill>
                  <a:srgbClr val="3A4152"/>
                </a:solidFill>
                <a:latin typeface="Calibri" pitchFamily="34" charset="0"/>
                <a:ea typeface="Calibri" pitchFamily="34" charset="-122"/>
                <a:cs typeface="Calibri" pitchFamily="34" charset="-120"/>
              </a:rPr>
              <a:t>Bukan sistem manajemen arsip — tidak menyediakan repositori arsip, jadwal retensi, maupun proses pemusnahan dokumen yang terstruktur.  Tidak ada digitisasi arsip fisik — tidak tersedia modul scanner, batch OCR, quality control hasil pindai, dan media transfer untuk dokumen kertas.  Metadata terbatas — pengelompokan berhenti pada kategori dokumen, bukan skema metadata yang bisa dikonfigurasi sesuai klasifikasi arsip.  Workflow sempit — alur kerja hanya mencakup ulasan dan tanda tangan, tidak mencakup proses operasional multi-tahap lintas unit.  Storage bukan arsip — enterprise storage ditujukan menyimpan dokumen yang sudah ditandatangani, bukan mengelola siklus hidup dokumen.  Biaya add-on — fitur penting seperti bulk sign ditagihkan terpisah sehingga biaya sebenarnya bisa lebih tinggi dari harga daftar.  Terikat regulasi nasional — keunggulan berbasis PSrE Indonesia justru menyulitkan replikasi model di negara lain.</a:t>
            </a:r>
            <a:endParaRPr lang="en-US" sz="930" dirty="0"/>
          </a:p>
        </p:txBody>
      </p:sp>
      <p:sp>
        <p:nvSpPr>
          <p:cNvPr id="7" name="Shape 5"/>
          <p:cNvSpPr/>
          <p:nvPr/>
        </p:nvSpPr>
        <p:spPr>
          <a:xfrm>
            <a:off x="502920" y="2960992"/>
            <a:ext cx="11183112" cy="998690"/>
          </a:xfrm>
          <a:prstGeom prst="roundRect">
            <a:avLst>
              <a:gd name="adj" fmla="val 5494"/>
            </a:avLst>
          </a:prstGeom>
          <a:solidFill>
            <a:srgbClr val="EAF0F8"/>
          </a:solidFill>
          <a:ln/>
        </p:spPr>
      </p:sp>
      <p:sp>
        <p:nvSpPr>
          <p:cNvPr id="8" name="Text 6"/>
          <p:cNvSpPr/>
          <p:nvPr/>
        </p:nvSpPr>
        <p:spPr>
          <a:xfrm>
            <a:off x="685800" y="3089008"/>
            <a:ext cx="10817352" cy="289116"/>
          </a:xfrm>
          <a:prstGeom prst="rect">
            <a:avLst/>
          </a:prstGeom>
          <a:noFill/>
          <a:ln/>
        </p:spPr>
        <p:txBody>
          <a:bodyPr wrap="square" lIns="0" tIns="0" rIns="0" bIns="0" rtlCol="0" anchor="t"/>
          <a:lstStyle/>
          <a:p>
            <a:pPr indent="0" marL="0">
              <a:buNone/>
            </a:pPr>
            <a:r>
              <a:rPr lang="en-US" sz="1130" b="1" dirty="0">
                <a:solidFill>
                  <a:srgbClr val="1B2A4A"/>
                </a:solidFill>
                <a:latin typeface="Calibri" pitchFamily="34" charset="0"/>
                <a:ea typeface="Calibri" pitchFamily="34" charset="-122"/>
                <a:cs typeface="Calibri" pitchFamily="34" charset="-120"/>
              </a:rPr>
              <a:t>Perbandingan dengan ProVue</a:t>
            </a:r>
            <a:endParaRPr lang="en-US" sz="1130" dirty="0"/>
          </a:p>
        </p:txBody>
      </p:sp>
      <p:sp>
        <p:nvSpPr>
          <p:cNvPr id="9" name="Text 7"/>
          <p:cNvSpPr/>
          <p:nvPr/>
        </p:nvSpPr>
        <p:spPr>
          <a:xfrm>
            <a:off x="685800" y="3414700"/>
            <a:ext cx="10817352" cy="453542"/>
          </a:xfrm>
          <a:prstGeom prst="rect">
            <a:avLst/>
          </a:prstGeom>
          <a:noFill/>
          <a:ln/>
        </p:spPr>
        <p:txBody>
          <a:bodyPr wrap="square" lIns="0" tIns="0" rIns="0" bIns="0" rtlCol="0" anchor="t"/>
          <a:lstStyle/>
          <a:p>
            <a:pPr indent="0" marL="0">
              <a:lnSpc>
                <a:spcPct val="114000"/>
              </a:lnSpc>
              <a:buNone/>
            </a:pPr>
            <a:r>
              <a:rPr lang="en-US" sz="930" dirty="0">
                <a:solidFill>
                  <a:srgbClr val="3A4152"/>
                </a:solidFill>
                <a:latin typeface="Calibri" pitchFamily="34" charset="0"/>
                <a:ea typeface="Calibri" pitchFamily="34" charset="-122"/>
                <a:cs typeface="Calibri" pitchFamily="34" charset="-120"/>
              </a:rPr>
              <a:t>Cakupan ProVue — mengelola seluruh siklus hidup dokumen mulai penangkapan, pengindeksan, penyimpanan, workflow, versioning, jejak audit, retensi, hingga pemusnahan, ditambah KMS AI dan Document AI.  Cakupan Privy — berfokus pada lapisan kepercayaan, yaitu memastikan siapa yang menandatangani dan apakah dokumen sah secara hukum.  Perbedaan mendasar — ProVue menjawab pertanyaan di mana dokumen disimpan dan bagaimana dikelola; Privy menjawab pertanyaan apakah dokumen ini sah.</a:t>
            </a:r>
            <a:endParaRPr lang="en-US" sz="930" dirty="0"/>
          </a:p>
        </p:txBody>
      </p:sp>
      <p:sp>
        <p:nvSpPr>
          <p:cNvPr id="10" name="Text 8"/>
          <p:cNvSpPr/>
          <p:nvPr/>
        </p:nvSpPr>
        <p:spPr>
          <a:xfrm>
            <a:off x="502920" y="6492240"/>
            <a:ext cx="11155680" cy="274320"/>
          </a:xfrm>
          <a:prstGeom prst="rect">
            <a:avLst/>
          </a:prstGeom>
          <a:noFill/>
          <a:ln/>
        </p:spPr>
        <p:txBody>
          <a:bodyPr wrap="square" lIns="0" tIns="0" rIns="0" bIns="0" rtlCol="0" anchor="ctr"/>
          <a:lstStyle/>
          <a:p>
            <a:pPr indent="0" marL="0">
              <a:buNone/>
            </a:pPr>
            <a:r>
              <a:rPr lang="en-US" sz="850" i="1" dirty="0">
                <a:solidFill>
                  <a:srgbClr val="6B7686"/>
                </a:solidFill>
                <a:latin typeface="Calibri" pitchFamily="34" charset="0"/>
                <a:ea typeface="Calibri" pitchFamily="34" charset="-122"/>
                <a:cs typeface="Calibri" pitchFamily="34" charset="-120"/>
              </a:rPr>
              <a:t>Sumber: Perbandingan Paket Privy — https://privy.id/compare-plan</a:t>
            </a:r>
            <a:endParaRPr lang="en-US" sz="850" dirty="0"/>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name="Slide 98">
    <p:bg>
      <p:bgPr>
        <a:solidFill>
          <a:srgbClr val="EAF0F8"/>
        </a:solidFill>
      </p:bgPr>
    </p:bg>
    <p:spTree>
      <p:nvGrpSpPr>
        <p:cNvPr id="1" name=""/>
        <p:cNvGrpSpPr/>
        <p:nvPr/>
      </p:nvGrpSpPr>
      <p:grpSpPr>
        <a:xfrm>
          <a:off x="0" y="0"/>
          <a:ext cx="0" cy="0"/>
          <a:chOff x="0" y="0"/>
          <a:chExt cx="0" cy="0"/>
        </a:xfrm>
      </p:grpSpPr>
      <p:sp>
        <p:nvSpPr>
          <p:cNvPr id="2" name="Text 0"/>
          <p:cNvSpPr/>
          <p:nvPr/>
        </p:nvSpPr>
        <p:spPr>
          <a:xfrm>
            <a:off x="822960" y="2423160"/>
            <a:ext cx="7315200" cy="365760"/>
          </a:xfrm>
          <a:prstGeom prst="rect">
            <a:avLst/>
          </a:prstGeom>
          <a:noFill/>
          <a:ln/>
        </p:spPr>
        <p:txBody>
          <a:bodyPr wrap="square" lIns="0" tIns="0" rIns="0" bIns="0" rtlCol="0" anchor="ctr"/>
          <a:lstStyle/>
          <a:p>
            <a:pPr indent="0" marL="0">
              <a:buNone/>
            </a:pPr>
            <a:r>
              <a:rPr lang="en-US" sz="1200" b="1" spc="200" kern="0" dirty="0">
                <a:solidFill>
                  <a:srgbClr val="C9962C"/>
                </a:solidFill>
                <a:latin typeface="Calibri" pitchFamily="34" charset="0"/>
                <a:ea typeface="Calibri" pitchFamily="34" charset="-122"/>
                <a:cs typeface="Calibri" pitchFamily="34" charset="-120"/>
              </a:rPr>
              <a:t>PRIVY</a:t>
            </a:r>
            <a:endParaRPr lang="en-US" sz="1200" dirty="0"/>
          </a:p>
        </p:txBody>
      </p:sp>
      <p:sp>
        <p:nvSpPr>
          <p:cNvPr id="3" name="Shape 1"/>
          <p:cNvSpPr/>
          <p:nvPr/>
        </p:nvSpPr>
        <p:spPr>
          <a:xfrm>
            <a:off x="804672" y="2788920"/>
            <a:ext cx="822960" cy="822960"/>
          </a:xfrm>
          <a:prstGeom prst="roundRect">
            <a:avLst>
              <a:gd name="adj" fmla="val 15556"/>
            </a:avLst>
          </a:prstGeom>
          <a:solidFill>
            <a:srgbClr val="1B2A4A"/>
          </a:solidFill>
          <a:ln/>
        </p:spPr>
      </p:sp>
      <p:sp>
        <p:nvSpPr>
          <p:cNvPr id="4" name="Text 2"/>
          <p:cNvSpPr/>
          <p:nvPr/>
        </p:nvSpPr>
        <p:spPr>
          <a:xfrm>
            <a:off x="804672" y="2788920"/>
            <a:ext cx="822960" cy="822960"/>
          </a:xfrm>
          <a:prstGeom prst="rect">
            <a:avLst/>
          </a:prstGeom>
          <a:noFill/>
          <a:ln/>
        </p:spPr>
        <p:txBody>
          <a:bodyPr wrap="square" lIns="0" tIns="0" rIns="0" bIns="0" rtlCol="0" anchor="ctr"/>
          <a:lstStyle/>
          <a:p>
            <a:pPr algn="ctr" indent="0" marL="0">
              <a:buNone/>
            </a:pPr>
            <a:r>
              <a:rPr lang="en-US" sz="3000" b="1" dirty="0">
                <a:solidFill>
                  <a:srgbClr val="C9962C"/>
                </a:solidFill>
                <a:latin typeface="Calibri" pitchFamily="34" charset="0"/>
                <a:ea typeface="Calibri" pitchFamily="34" charset="-122"/>
                <a:cs typeface="Calibri" pitchFamily="34" charset="-120"/>
              </a:rPr>
              <a:t>G</a:t>
            </a:r>
            <a:endParaRPr lang="en-US" sz="3000" dirty="0"/>
          </a:p>
        </p:txBody>
      </p:sp>
      <p:sp>
        <p:nvSpPr>
          <p:cNvPr id="5" name="Text 3"/>
          <p:cNvSpPr/>
          <p:nvPr/>
        </p:nvSpPr>
        <p:spPr>
          <a:xfrm>
            <a:off x="1828800" y="2880360"/>
            <a:ext cx="8686800" cy="685800"/>
          </a:xfrm>
          <a:prstGeom prst="rect">
            <a:avLst/>
          </a:prstGeom>
          <a:noFill/>
          <a:ln/>
        </p:spPr>
        <p:txBody>
          <a:bodyPr wrap="square" lIns="0" tIns="0" rIns="0" bIns="0" rtlCol="0" anchor="ctr"/>
          <a:lstStyle/>
          <a:p>
            <a:pPr indent="0" marL="0">
              <a:buNone/>
            </a:pPr>
            <a:r>
              <a:rPr lang="en-US" sz="3000" b="1" dirty="0">
                <a:solidFill>
                  <a:srgbClr val="1B2A4A"/>
                </a:solidFill>
                <a:latin typeface="Calibri" pitchFamily="34" charset="0"/>
                <a:ea typeface="Calibri" pitchFamily="34" charset="-122"/>
                <a:cs typeface="Calibri" pitchFamily="34" charset="-120"/>
              </a:rPr>
              <a:t>GTM</a:t>
            </a:r>
            <a:endParaRPr lang="en-US" sz="3000" dirty="0"/>
          </a:p>
        </p:txBody>
      </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name="Slide 99">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502920" y="320040"/>
            <a:ext cx="8229600" cy="320040"/>
          </a:xfrm>
          <a:prstGeom prst="rect">
            <a:avLst/>
          </a:prstGeom>
          <a:noFill/>
          <a:ln/>
        </p:spPr>
        <p:txBody>
          <a:bodyPr wrap="square" lIns="0" tIns="0" rIns="0" bIns="0" rtlCol="0" anchor="ctr"/>
          <a:lstStyle/>
          <a:p>
            <a:pPr indent="0" marL="0">
              <a:buNone/>
            </a:pPr>
            <a:r>
              <a:rPr lang="en-US" sz="1150" b="1" spc="150" kern="0" dirty="0">
                <a:solidFill>
                  <a:srgbClr val="C9962C"/>
                </a:solidFill>
                <a:latin typeface="Calibri" pitchFamily="34" charset="0"/>
                <a:ea typeface="Calibri" pitchFamily="34" charset="-122"/>
                <a:cs typeface="Calibri" pitchFamily="34" charset="-120"/>
              </a:rPr>
              <a:t>PRIVY</a:t>
            </a:r>
            <a:endParaRPr lang="en-US" sz="1150" dirty="0"/>
          </a:p>
        </p:txBody>
      </p:sp>
      <p:sp>
        <p:nvSpPr>
          <p:cNvPr id="3" name="Text 1"/>
          <p:cNvSpPr/>
          <p:nvPr/>
        </p:nvSpPr>
        <p:spPr>
          <a:xfrm>
            <a:off x="502920" y="621792"/>
            <a:ext cx="10515600" cy="566928"/>
          </a:xfrm>
          <a:prstGeom prst="rect">
            <a:avLst/>
          </a:prstGeom>
          <a:noFill/>
          <a:ln/>
        </p:spPr>
        <p:txBody>
          <a:bodyPr wrap="square" lIns="0" tIns="0" rIns="0" bIns="0" rtlCol="0" anchor="ctr"/>
          <a:lstStyle/>
          <a:p>
            <a:pPr indent="0" marL="0">
              <a:buNone/>
            </a:pPr>
            <a:r>
              <a:rPr lang="en-US" sz="2500" b="1" dirty="0">
                <a:solidFill>
                  <a:srgbClr val="1B2A4A"/>
                </a:solidFill>
                <a:latin typeface="Calibri" pitchFamily="34" charset="0"/>
                <a:ea typeface="Calibri" pitchFamily="34" charset="-122"/>
                <a:cs typeface="Calibri" pitchFamily="34" charset="-120"/>
              </a:rPr>
              <a:t>GTM Privy</a:t>
            </a:r>
            <a:endParaRPr lang="en-US" sz="2500" dirty="0"/>
          </a:p>
        </p:txBody>
      </p:sp>
      <p:sp>
        <p:nvSpPr>
          <p:cNvPr id="4" name="Shape 2"/>
          <p:cNvSpPr/>
          <p:nvPr/>
        </p:nvSpPr>
        <p:spPr>
          <a:xfrm>
            <a:off x="502920" y="1325880"/>
            <a:ext cx="5500116" cy="1754594"/>
          </a:xfrm>
          <a:prstGeom prst="roundRect">
            <a:avLst>
              <a:gd name="adj" fmla="val 3127"/>
            </a:avLst>
          </a:prstGeom>
          <a:solidFill>
            <a:srgbClr val="EAF0F8"/>
          </a:solidFill>
          <a:ln/>
        </p:spPr>
      </p:sp>
      <p:sp>
        <p:nvSpPr>
          <p:cNvPr id="5" name="Text 3"/>
          <p:cNvSpPr/>
          <p:nvPr/>
        </p:nvSpPr>
        <p:spPr>
          <a:xfrm>
            <a:off x="685800" y="1453896"/>
            <a:ext cx="5134356" cy="289116"/>
          </a:xfrm>
          <a:prstGeom prst="rect">
            <a:avLst/>
          </a:prstGeom>
          <a:noFill/>
          <a:ln/>
        </p:spPr>
        <p:txBody>
          <a:bodyPr wrap="square" lIns="0" tIns="0" rIns="0" bIns="0" rtlCol="0" anchor="t"/>
          <a:lstStyle/>
          <a:p>
            <a:pPr indent="0" marL="0">
              <a:buNone/>
            </a:pPr>
            <a:r>
              <a:rPr lang="en-US" sz="1130" b="1" dirty="0">
                <a:solidFill>
                  <a:srgbClr val="1B2A4A"/>
                </a:solidFill>
                <a:latin typeface="Calibri" pitchFamily="34" charset="0"/>
                <a:ea typeface="Calibri" pitchFamily="34" charset="-122"/>
                <a:cs typeface="Calibri" pitchFamily="34" charset="-120"/>
              </a:rPr>
              <a:t>Cara Masuk ke Pasar</a:t>
            </a:r>
            <a:endParaRPr lang="en-US" sz="1130" dirty="0"/>
          </a:p>
        </p:txBody>
      </p:sp>
      <p:sp>
        <p:nvSpPr>
          <p:cNvPr id="6" name="Text 4"/>
          <p:cNvSpPr/>
          <p:nvPr/>
        </p:nvSpPr>
        <p:spPr>
          <a:xfrm>
            <a:off x="685800" y="1779587"/>
            <a:ext cx="5134356" cy="1209446"/>
          </a:xfrm>
          <a:prstGeom prst="rect">
            <a:avLst/>
          </a:prstGeom>
          <a:noFill/>
          <a:ln/>
        </p:spPr>
        <p:txBody>
          <a:bodyPr wrap="square" lIns="0" tIns="0" rIns="0" bIns="0" rtlCol="0" anchor="t"/>
          <a:lstStyle/>
          <a:p>
            <a:pPr indent="0" marL="0">
              <a:lnSpc>
                <a:spcPct val="114000"/>
              </a:lnSpc>
              <a:buNone/>
            </a:pPr>
            <a:r>
              <a:rPr lang="en-US" sz="930" dirty="0">
                <a:solidFill>
                  <a:srgbClr val="3A4152"/>
                </a:solidFill>
                <a:latin typeface="Calibri" pitchFamily="34" charset="0"/>
                <a:ea typeface="Calibri" pitchFamily="34" charset="-122"/>
                <a:cs typeface="Calibri" pitchFamily="34" charset="-120"/>
              </a:rPr>
              <a:t>Privy memakai dua mesin sekaligus: adopsi massal dari bawah dan penjualan enterprise dari atas.  Product-led growth — Free Plan menjadi pintu masuk, lalu pengguna naik ke Personal, Enterprise, hingga Custom Plan tanpa perlu bertemu tim penjualan.  Enterprise sales dan API — tim penjualan langsung menggarap bank, multifinance, asuransi, dan korporasi besar dengan integrasi API ke sistem mereka.  Distribusi app store — kehadiran di Google Play dan App Store menjangkau pengguna individu dalam jumlah masif dengan biaya akuisisi rendah.  Kemitraan distribusi — penjualan melalui mitra seperti Indibiz Telkom memperluas jangkauan ke pelaku usaha daerah.</a:t>
            </a:r>
            <a:endParaRPr lang="en-US" sz="930" dirty="0"/>
          </a:p>
        </p:txBody>
      </p:sp>
      <p:sp>
        <p:nvSpPr>
          <p:cNvPr id="7" name="Shape 5"/>
          <p:cNvSpPr/>
          <p:nvPr/>
        </p:nvSpPr>
        <p:spPr>
          <a:xfrm>
            <a:off x="502920" y="3263354"/>
            <a:ext cx="5500116" cy="1301052"/>
          </a:xfrm>
          <a:prstGeom prst="roundRect">
            <a:avLst>
              <a:gd name="adj" fmla="val 4217"/>
            </a:avLst>
          </a:prstGeom>
          <a:solidFill>
            <a:srgbClr val="EAF0F8"/>
          </a:solidFill>
          <a:ln/>
        </p:spPr>
      </p:sp>
      <p:sp>
        <p:nvSpPr>
          <p:cNvPr id="8" name="Text 6"/>
          <p:cNvSpPr/>
          <p:nvPr/>
        </p:nvSpPr>
        <p:spPr>
          <a:xfrm>
            <a:off x="685800" y="3391370"/>
            <a:ext cx="5134356" cy="289116"/>
          </a:xfrm>
          <a:prstGeom prst="rect">
            <a:avLst/>
          </a:prstGeom>
          <a:noFill/>
          <a:ln/>
        </p:spPr>
        <p:txBody>
          <a:bodyPr wrap="square" lIns="0" tIns="0" rIns="0" bIns="0" rtlCol="0" anchor="t"/>
          <a:lstStyle/>
          <a:p>
            <a:pPr indent="0" marL="0">
              <a:buNone/>
            </a:pPr>
            <a:r>
              <a:rPr lang="en-US" sz="1130" b="1" dirty="0">
                <a:solidFill>
                  <a:srgbClr val="1B2A4A"/>
                </a:solidFill>
                <a:latin typeface="Calibri" pitchFamily="34" charset="0"/>
                <a:ea typeface="Calibri" pitchFamily="34" charset="-122"/>
                <a:cs typeface="Calibri" pitchFamily="34" charset="-120"/>
              </a:rPr>
              <a:t>Ekspansi &amp; Retensi</a:t>
            </a:r>
            <a:endParaRPr lang="en-US" sz="1130" dirty="0"/>
          </a:p>
        </p:txBody>
      </p:sp>
      <p:sp>
        <p:nvSpPr>
          <p:cNvPr id="9" name="Text 7"/>
          <p:cNvSpPr/>
          <p:nvPr/>
        </p:nvSpPr>
        <p:spPr>
          <a:xfrm>
            <a:off x="685800" y="3717061"/>
            <a:ext cx="5134356" cy="755904"/>
          </a:xfrm>
          <a:prstGeom prst="rect">
            <a:avLst/>
          </a:prstGeom>
          <a:noFill/>
          <a:ln/>
        </p:spPr>
        <p:txBody>
          <a:bodyPr wrap="square" lIns="0" tIns="0" rIns="0" bIns="0" rtlCol="0" anchor="t"/>
          <a:lstStyle/>
          <a:p>
            <a:pPr indent="0" marL="0">
              <a:lnSpc>
                <a:spcPct val="114000"/>
              </a:lnSpc>
              <a:buNone/>
            </a:pPr>
            <a:r>
              <a:rPr lang="en-US" sz="930" dirty="0">
                <a:solidFill>
                  <a:srgbClr val="3A4152"/>
                </a:solidFill>
                <a:latin typeface="Calibri" pitchFamily="34" charset="0"/>
                <a:ea typeface="Calibri" pitchFamily="34" charset="-122"/>
                <a:cs typeface="Calibri" pitchFamily="34" charset="-120"/>
              </a:rPr>
              <a:t>Diskon tahunan — penghematan hingga 39% dipakai untuk menahan pelanggan agar tidak berpindah.  Perluasan lini layanan — produk baru seperti Verifikasi Dokumen dan Enterprise Affiliate Certificate memperdalam ketergantungan pelanggan.  Ekspansi global — mulai merambah pasar luar negeri sebagai penyedia identitas digital asal Indonesia.</a:t>
            </a:r>
            <a:endParaRPr lang="en-US" sz="930" dirty="0"/>
          </a:p>
        </p:txBody>
      </p:sp>
      <p:sp>
        <p:nvSpPr>
          <p:cNvPr id="10" name="Shape 8"/>
          <p:cNvSpPr/>
          <p:nvPr/>
        </p:nvSpPr>
        <p:spPr>
          <a:xfrm>
            <a:off x="6185916" y="1325880"/>
            <a:ext cx="5500116" cy="1754594"/>
          </a:xfrm>
          <a:prstGeom prst="roundRect">
            <a:avLst>
              <a:gd name="adj" fmla="val 3127"/>
            </a:avLst>
          </a:prstGeom>
          <a:solidFill>
            <a:srgbClr val="EAF0F8"/>
          </a:solidFill>
          <a:ln/>
        </p:spPr>
      </p:sp>
      <p:sp>
        <p:nvSpPr>
          <p:cNvPr id="11" name="Text 9"/>
          <p:cNvSpPr/>
          <p:nvPr/>
        </p:nvSpPr>
        <p:spPr>
          <a:xfrm>
            <a:off x="6368796" y="1453896"/>
            <a:ext cx="5134356" cy="289116"/>
          </a:xfrm>
          <a:prstGeom prst="rect">
            <a:avLst/>
          </a:prstGeom>
          <a:noFill/>
          <a:ln/>
        </p:spPr>
        <p:txBody>
          <a:bodyPr wrap="square" lIns="0" tIns="0" rIns="0" bIns="0" rtlCol="0" anchor="t"/>
          <a:lstStyle/>
          <a:p>
            <a:pPr indent="0" marL="0">
              <a:buNone/>
            </a:pPr>
            <a:r>
              <a:rPr lang="en-US" sz="1130" b="1" dirty="0">
                <a:solidFill>
                  <a:srgbClr val="1B2A4A"/>
                </a:solidFill>
                <a:latin typeface="Calibri" pitchFamily="34" charset="0"/>
                <a:ea typeface="Calibri" pitchFamily="34" charset="-122"/>
                <a:cs typeface="Calibri" pitchFamily="34" charset="-120"/>
              </a:rPr>
              <a:t>Marketing &amp; Positioning</a:t>
            </a:r>
            <a:endParaRPr lang="en-US" sz="1130" dirty="0"/>
          </a:p>
        </p:txBody>
      </p:sp>
      <p:sp>
        <p:nvSpPr>
          <p:cNvPr id="12" name="Text 10"/>
          <p:cNvSpPr/>
          <p:nvPr/>
        </p:nvSpPr>
        <p:spPr>
          <a:xfrm>
            <a:off x="6368796" y="1779587"/>
            <a:ext cx="5134356" cy="1209446"/>
          </a:xfrm>
          <a:prstGeom prst="rect">
            <a:avLst/>
          </a:prstGeom>
          <a:noFill/>
          <a:ln/>
        </p:spPr>
        <p:txBody>
          <a:bodyPr wrap="square" lIns="0" tIns="0" rIns="0" bIns="0" rtlCol="0" anchor="t"/>
          <a:lstStyle/>
          <a:p>
            <a:pPr indent="0" marL="0">
              <a:lnSpc>
                <a:spcPct val="114000"/>
              </a:lnSpc>
              <a:buNone/>
            </a:pPr>
            <a:r>
              <a:rPr lang="en-US" sz="930" dirty="0">
                <a:solidFill>
                  <a:srgbClr val="3A4152"/>
                </a:solidFill>
                <a:latin typeface="Calibri" pitchFamily="34" charset="0"/>
                <a:ea typeface="Calibri" pitchFamily="34" charset="-122"/>
                <a:cs typeface="Calibri" pitchFamily="34" charset="-120"/>
              </a:rPr>
              <a:t>Regulasi sebagai pembeda — status PSrE dan kepatuhan UU ITE dipakai sebagai pesan utama sekaligus penghalang masuk bagi pesaing.  Trust marketing — Certificate Warranty hingga Rp1 miliar diangkat sebagai bukti keberanian menjamin keaslian dokumen.  Kampanye edukasi publik — gerakan seperti #CekDuluBaruPercaya mendorong masyarakat memverifikasi dokumen, sekaligus memperkenalkan produk Verifikasi Dokumen.  Publikasi media nasional — rilis rutin soal pertumbuhan dan inisiatif bersama Komdigi menjaga posisi sebagai rujukan industri.  Halaman solusi per industri — menangkap pencarian spesifik dari calon klien yang sudah tahu kebutuhannya.</a:t>
            </a:r>
            <a:endParaRPr lang="en-US" sz="930" dirty="0"/>
          </a:p>
        </p:txBody>
      </p:sp>
      <p:sp>
        <p:nvSpPr>
          <p:cNvPr id="13" name="Shape 11"/>
          <p:cNvSpPr/>
          <p:nvPr/>
        </p:nvSpPr>
        <p:spPr>
          <a:xfrm>
            <a:off x="6185916" y="3263354"/>
            <a:ext cx="5500116" cy="1754594"/>
          </a:xfrm>
          <a:prstGeom prst="roundRect">
            <a:avLst>
              <a:gd name="adj" fmla="val 3127"/>
            </a:avLst>
          </a:prstGeom>
          <a:solidFill>
            <a:srgbClr val="EAF0F8"/>
          </a:solidFill>
          <a:ln/>
        </p:spPr>
      </p:sp>
      <p:sp>
        <p:nvSpPr>
          <p:cNvPr id="14" name="Text 12"/>
          <p:cNvSpPr/>
          <p:nvPr/>
        </p:nvSpPr>
        <p:spPr>
          <a:xfrm>
            <a:off x="6368796" y="3391370"/>
            <a:ext cx="5134356" cy="289116"/>
          </a:xfrm>
          <a:prstGeom prst="rect">
            <a:avLst/>
          </a:prstGeom>
          <a:noFill/>
          <a:ln/>
        </p:spPr>
        <p:txBody>
          <a:bodyPr wrap="square" lIns="0" tIns="0" rIns="0" bIns="0" rtlCol="0" anchor="t"/>
          <a:lstStyle/>
          <a:p>
            <a:pPr indent="0" marL="0">
              <a:buNone/>
            </a:pPr>
            <a:r>
              <a:rPr lang="en-US" sz="1130" b="1" dirty="0">
                <a:solidFill>
                  <a:srgbClr val="1B2A4A"/>
                </a:solidFill>
                <a:latin typeface="Calibri" pitchFamily="34" charset="0"/>
                <a:ea typeface="Calibri" pitchFamily="34" charset="-122"/>
                <a:cs typeface="Calibri" pitchFamily="34" charset="-120"/>
              </a:rPr>
              <a:t>Kesimpulan</a:t>
            </a:r>
            <a:endParaRPr lang="en-US" sz="1130" dirty="0"/>
          </a:p>
        </p:txBody>
      </p:sp>
      <p:sp>
        <p:nvSpPr>
          <p:cNvPr id="15" name="Text 13"/>
          <p:cNvSpPr/>
          <p:nvPr/>
        </p:nvSpPr>
        <p:spPr>
          <a:xfrm>
            <a:off x="6368796" y="3717061"/>
            <a:ext cx="5134356" cy="1209446"/>
          </a:xfrm>
          <a:prstGeom prst="rect">
            <a:avLst/>
          </a:prstGeom>
          <a:noFill/>
          <a:ln/>
        </p:spPr>
        <p:txBody>
          <a:bodyPr wrap="square" lIns="0" tIns="0" rIns="0" bIns="0" rtlCol="0" anchor="t"/>
          <a:lstStyle/>
          <a:p>
            <a:pPr indent="0" marL="0">
              <a:lnSpc>
                <a:spcPct val="114000"/>
              </a:lnSpc>
              <a:buNone/>
            </a:pPr>
            <a:r>
              <a:rPr lang="en-US" sz="930" dirty="0">
                <a:solidFill>
                  <a:srgbClr val="3A4152"/>
                </a:solidFill>
                <a:latin typeface="Calibri" pitchFamily="34" charset="0"/>
                <a:ea typeface="Calibri" pitchFamily="34" charset="-122"/>
                <a:cs typeface="Calibri" pitchFamily="34" charset="-120"/>
              </a:rPr>
              <a:t>Privy menerapkan strategi pertumbuhan ganda dengan mengombinasikan adopsi pengguna individu melalui aplikasi seluler (product-led growth) dan penjualan langsung ke korporasi (enterprise sales) serta kemitraan distribusi. Positioning Privy sangat kuat karena didukung oleh kepatuhan regulasi PSrE/UU ITE, jaminan Certificate Warranty hingga Rp1 miliar, serta edukasi publik yang konsisten untuk membangun kepercayaan pasar. Untuk mempertahankan dan memperluas bisnis, Privy menawarkan diskon tahunan hingga 39%, menambah lini layanan seperti Verifikasi Dokumen, dan mulai merambah pasar luar negeri sebagai penyedia identitas digital nasional.  </a:t>
            </a:r>
            <a:endParaRPr lang="en-US" sz="930" dirty="0"/>
          </a:p>
        </p:txBody>
      </p:sp>
      <p:sp>
        <p:nvSpPr>
          <p:cNvPr id="16" name="Text 14"/>
          <p:cNvSpPr/>
          <p:nvPr/>
        </p:nvSpPr>
        <p:spPr>
          <a:xfrm>
            <a:off x="502920" y="6492240"/>
            <a:ext cx="11155680" cy="274320"/>
          </a:xfrm>
          <a:prstGeom prst="rect">
            <a:avLst/>
          </a:prstGeom>
          <a:noFill/>
          <a:ln/>
        </p:spPr>
        <p:txBody>
          <a:bodyPr wrap="square" lIns="0" tIns="0" rIns="0" bIns="0" rtlCol="0" anchor="ctr"/>
          <a:lstStyle/>
          <a:p>
            <a:pPr indent="0" marL="0">
              <a:buNone/>
            </a:pPr>
            <a:r>
              <a:rPr lang="en-US" sz="850" i="1" dirty="0">
                <a:solidFill>
                  <a:srgbClr val="6B7686"/>
                </a:solidFill>
                <a:latin typeface="Calibri" pitchFamily="34" charset="0"/>
                <a:ea typeface="Calibri" pitchFamily="34" charset="-122"/>
                <a:cs typeface="Calibri" pitchFamily="34" charset="-120"/>
              </a:rPr>
              <a:t>Sumber: Beranda Privy — https://privy.id/  •  Brosur Perusahaan — https://privy.id/company-brochure</a:t>
            </a:r>
            <a:endParaRPr lang="en-US" sz="850" dirty="0"/>
          </a:p>
        </p:txBody>
      </p:sp>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name="Slide 100">
    <p:bg>
      <p:bgPr>
        <a:solidFill>
          <a:srgbClr val="1B2A4A"/>
        </a:solidFill>
      </p:bgPr>
    </p:bg>
    <p:spTree>
      <p:nvGrpSpPr>
        <p:cNvPr id="1" name=""/>
        <p:cNvGrpSpPr/>
        <p:nvPr/>
      </p:nvGrpSpPr>
      <p:grpSpPr>
        <a:xfrm>
          <a:off x="0" y="0"/>
          <a:ext cx="0" cy="0"/>
          <a:chOff x="0" y="0"/>
          <a:chExt cx="0" cy="0"/>
        </a:xfrm>
      </p:grpSpPr>
      <p:sp>
        <p:nvSpPr>
          <p:cNvPr id="2" name="Shape 0"/>
          <p:cNvSpPr/>
          <p:nvPr/>
        </p:nvSpPr>
        <p:spPr>
          <a:xfrm>
            <a:off x="9692640" y="-1463040"/>
            <a:ext cx="4114800" cy="4114800"/>
          </a:xfrm>
          <a:prstGeom prst="ellipse">
            <a:avLst/>
          </a:prstGeom>
          <a:solidFill>
            <a:srgbClr val="121D33"/>
          </a:solidFill>
          <a:ln/>
        </p:spPr>
      </p:sp>
      <p:sp>
        <p:nvSpPr>
          <p:cNvPr id="3" name="Shape 1"/>
          <p:cNvSpPr/>
          <p:nvPr/>
        </p:nvSpPr>
        <p:spPr>
          <a:xfrm>
            <a:off x="-1280160" y="5120640"/>
            <a:ext cx="3108960" cy="3108960"/>
          </a:xfrm>
          <a:prstGeom prst="ellipse">
            <a:avLst/>
          </a:prstGeom>
          <a:solidFill>
            <a:srgbClr val="C9962C">
              <a:alpha val="12000"/>
            </a:srgbClr>
          </a:solidFill>
          <a:ln/>
        </p:spPr>
      </p:sp>
      <p:sp>
        <p:nvSpPr>
          <p:cNvPr id="4" name="Text 2"/>
          <p:cNvSpPr/>
          <p:nvPr/>
        </p:nvSpPr>
        <p:spPr>
          <a:xfrm>
            <a:off x="822960" y="2331720"/>
            <a:ext cx="8229600" cy="365760"/>
          </a:xfrm>
          <a:prstGeom prst="rect">
            <a:avLst/>
          </a:prstGeom>
          <a:noFill/>
          <a:ln/>
        </p:spPr>
        <p:txBody>
          <a:bodyPr wrap="square" lIns="0" tIns="0" rIns="0" bIns="0" rtlCol="0" anchor="ctr"/>
          <a:lstStyle/>
          <a:p>
            <a:pPr indent="0" marL="0">
              <a:buNone/>
            </a:pPr>
            <a:r>
              <a:rPr lang="en-US" sz="1300" b="1" spc="200" kern="0" dirty="0">
                <a:solidFill>
                  <a:srgbClr val="C9962C"/>
                </a:solidFill>
                <a:latin typeface="Calibri" pitchFamily="34" charset="0"/>
                <a:ea typeface="Calibri" pitchFamily="34" charset="-122"/>
                <a:cs typeface="Calibri" pitchFamily="34" charset="-120"/>
              </a:rPr>
              <a:t>BAGIAN 06</a:t>
            </a:r>
            <a:endParaRPr lang="en-US" sz="1300" dirty="0"/>
          </a:p>
        </p:txBody>
      </p:sp>
      <p:sp>
        <p:nvSpPr>
          <p:cNvPr id="5" name="Text 3"/>
          <p:cNvSpPr/>
          <p:nvPr/>
        </p:nvSpPr>
        <p:spPr>
          <a:xfrm>
            <a:off x="822960" y="2697480"/>
            <a:ext cx="9601200" cy="1005840"/>
          </a:xfrm>
          <a:prstGeom prst="rect">
            <a:avLst/>
          </a:prstGeom>
          <a:noFill/>
          <a:ln/>
        </p:spPr>
        <p:txBody>
          <a:bodyPr wrap="square" lIns="0" tIns="0" rIns="0" bIns="0" rtlCol="0" anchor="ctr"/>
          <a:lstStyle/>
          <a:p>
            <a:pPr indent="0" marL="0">
              <a:buNone/>
            </a:pPr>
            <a:r>
              <a:rPr lang="en-US" sz="3600" b="1" dirty="0">
                <a:solidFill>
                  <a:srgbClr val="FFFFFF"/>
                </a:solidFill>
                <a:latin typeface="Calibri" pitchFamily="34" charset="0"/>
                <a:ea typeface="Calibri" pitchFamily="34" charset="-122"/>
                <a:cs typeface="Calibri" pitchFamily="34" charset="-120"/>
              </a:rPr>
              <a:t>MEKARI OFFICELESS</a:t>
            </a:r>
            <a:endParaRPr lang="en-US" sz="3600" dirty="0"/>
          </a:p>
        </p:txBody>
      </p:sp>
      <p:sp>
        <p:nvSpPr>
          <p:cNvPr id="6" name="Text 4"/>
          <p:cNvSpPr/>
          <p:nvPr/>
        </p:nvSpPr>
        <p:spPr>
          <a:xfrm>
            <a:off x="822960" y="3611880"/>
            <a:ext cx="8412480" cy="548640"/>
          </a:xfrm>
          <a:prstGeom prst="rect">
            <a:avLst/>
          </a:prstGeom>
          <a:noFill/>
          <a:ln/>
        </p:spPr>
        <p:txBody>
          <a:bodyPr wrap="square" lIns="0" tIns="0" rIns="0" bIns="0" rtlCol="0" anchor="ctr"/>
          <a:lstStyle/>
          <a:p>
            <a:pPr indent="0" marL="0">
              <a:buNone/>
            </a:pPr>
            <a:r>
              <a:rPr lang="en-US" sz="1400" dirty="0">
                <a:solidFill>
                  <a:srgbClr val="EAF0F8"/>
                </a:solidFill>
                <a:latin typeface="Calibri" pitchFamily="34" charset="0"/>
                <a:ea typeface="Calibri" pitchFamily="34" charset="-122"/>
                <a:cs typeface="Calibri" pitchFamily="34" charset="-120"/>
              </a:rPr>
              <a:t>Platform low-code untuk membangun aplikasi internal termasuk modul DMS</a:t>
            </a:r>
            <a:endParaRPr lang="en-US" sz="1400" dirty="0"/>
          </a:p>
        </p:txBody>
      </p:sp>
      <p:sp>
        <p:nvSpPr>
          <p:cNvPr id="7" name="Shape 5"/>
          <p:cNvSpPr/>
          <p:nvPr/>
        </p:nvSpPr>
        <p:spPr>
          <a:xfrm>
            <a:off x="822960" y="4297680"/>
            <a:ext cx="2834640" cy="411480"/>
          </a:xfrm>
          <a:prstGeom prst="roundRect">
            <a:avLst>
              <a:gd name="adj" fmla="val 48889"/>
            </a:avLst>
          </a:prstGeom>
          <a:solidFill>
            <a:srgbClr val="121D33"/>
          </a:solidFill>
          <a:ln w="12700">
            <a:solidFill>
              <a:srgbClr val="C9962C"/>
            </a:solidFill>
            <a:prstDash val="solid"/>
          </a:ln>
        </p:spPr>
      </p:sp>
      <p:sp>
        <p:nvSpPr>
          <p:cNvPr id="8" name="Text 6"/>
          <p:cNvSpPr/>
          <p:nvPr/>
        </p:nvSpPr>
        <p:spPr>
          <a:xfrm>
            <a:off x="822960" y="4297680"/>
            <a:ext cx="2834640" cy="411480"/>
          </a:xfrm>
          <a:prstGeom prst="rect">
            <a:avLst/>
          </a:prstGeom>
          <a:noFill/>
          <a:ln/>
        </p:spPr>
        <p:txBody>
          <a:bodyPr wrap="square" lIns="0" tIns="0" rIns="0" bIns="0" rtlCol="0" anchor="ctr"/>
          <a:lstStyle/>
          <a:p>
            <a:pPr algn="ctr" indent="0" marL="0">
              <a:buNone/>
            </a:pPr>
            <a:r>
              <a:rPr lang="en-US" sz="1150" dirty="0">
                <a:solidFill>
                  <a:srgbClr val="C9962C"/>
                </a:solidFill>
                <a:latin typeface="Calibri" pitchFamily="34" charset="0"/>
                <a:ea typeface="Calibri" pitchFamily="34" charset="-122"/>
                <a:cs typeface="Calibri" pitchFamily="34" charset="-120"/>
              </a:rPr>
              <a:t>officeless.mekari.com</a:t>
            </a:r>
            <a:endParaRPr lang="en-US" sz="1150" dirty="0"/>
          </a:p>
        </p:txBody>
      </p:sp>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name="Slide 101">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502920" y="320040"/>
            <a:ext cx="8229600" cy="320040"/>
          </a:xfrm>
          <a:prstGeom prst="rect">
            <a:avLst/>
          </a:prstGeom>
          <a:noFill/>
          <a:ln/>
        </p:spPr>
        <p:txBody>
          <a:bodyPr wrap="square" lIns="0" tIns="0" rIns="0" bIns="0" rtlCol="0" anchor="ctr"/>
          <a:lstStyle/>
          <a:p>
            <a:pPr indent="0" marL="0">
              <a:buNone/>
            </a:pPr>
            <a:r>
              <a:rPr lang="en-US" sz="1150" b="1" spc="150" kern="0" dirty="0">
                <a:solidFill>
                  <a:srgbClr val="C9962C"/>
                </a:solidFill>
                <a:latin typeface="Calibri" pitchFamily="34" charset="0"/>
                <a:ea typeface="Calibri" pitchFamily="34" charset="-122"/>
                <a:cs typeface="Calibri" pitchFamily="34" charset="-120"/>
              </a:rPr>
              <a:t>MEKARI OFFICELESS</a:t>
            </a:r>
            <a:endParaRPr lang="en-US" sz="1150" dirty="0"/>
          </a:p>
        </p:txBody>
      </p:sp>
      <p:sp>
        <p:nvSpPr>
          <p:cNvPr id="3" name="Text 1"/>
          <p:cNvSpPr/>
          <p:nvPr/>
        </p:nvSpPr>
        <p:spPr>
          <a:xfrm>
            <a:off x="502920" y="621792"/>
            <a:ext cx="10515600" cy="566928"/>
          </a:xfrm>
          <a:prstGeom prst="rect">
            <a:avLst/>
          </a:prstGeom>
          <a:noFill/>
          <a:ln/>
        </p:spPr>
        <p:txBody>
          <a:bodyPr wrap="square" lIns="0" tIns="0" rIns="0" bIns="0" rtlCol="0" anchor="ctr"/>
          <a:lstStyle/>
          <a:p>
            <a:pPr indent="0" marL="0">
              <a:buNone/>
            </a:pPr>
            <a:r>
              <a:rPr lang="en-US" sz="2500" b="1" dirty="0">
                <a:solidFill>
                  <a:srgbClr val="1B2A4A"/>
                </a:solidFill>
                <a:latin typeface="Calibri" pitchFamily="34" charset="0"/>
                <a:ea typeface="Calibri" pitchFamily="34" charset="-122"/>
                <a:cs typeface="Calibri" pitchFamily="34" charset="-120"/>
              </a:rPr>
              <a:t>Tentang Mekari Officeless</a:t>
            </a:r>
            <a:endParaRPr lang="en-US" sz="2500" dirty="0"/>
          </a:p>
        </p:txBody>
      </p:sp>
      <p:sp>
        <p:nvSpPr>
          <p:cNvPr id="4" name="Shape 2"/>
          <p:cNvSpPr/>
          <p:nvPr/>
        </p:nvSpPr>
        <p:spPr>
          <a:xfrm>
            <a:off x="502920" y="1325880"/>
            <a:ext cx="11183112" cy="860755"/>
          </a:xfrm>
          <a:prstGeom prst="roundRect">
            <a:avLst>
              <a:gd name="adj" fmla="val 6374"/>
            </a:avLst>
          </a:prstGeom>
          <a:solidFill>
            <a:srgbClr val="EAF0F8"/>
          </a:solidFill>
          <a:ln/>
        </p:spPr>
      </p:sp>
      <p:sp>
        <p:nvSpPr>
          <p:cNvPr id="5" name="Text 3"/>
          <p:cNvSpPr/>
          <p:nvPr/>
        </p:nvSpPr>
        <p:spPr>
          <a:xfrm>
            <a:off x="685800" y="1453896"/>
            <a:ext cx="10817352" cy="641299"/>
          </a:xfrm>
          <a:prstGeom prst="rect">
            <a:avLst/>
          </a:prstGeom>
          <a:noFill/>
          <a:ln/>
        </p:spPr>
        <p:txBody>
          <a:bodyPr wrap="square" lIns="0" tIns="0" rIns="0" bIns="0" rtlCol="0" anchor="t"/>
          <a:lstStyle/>
          <a:p>
            <a:pPr indent="0" marL="0">
              <a:lnSpc>
                <a:spcPct val="114000"/>
              </a:lnSpc>
              <a:buNone/>
            </a:pPr>
            <a:r>
              <a:rPr lang="en-US" sz="930" dirty="0">
                <a:solidFill>
                  <a:srgbClr val="3A4152"/>
                </a:solidFill>
                <a:latin typeface="Calibri" pitchFamily="34" charset="0"/>
                <a:ea typeface="Calibri" pitchFamily="34" charset="-122"/>
                <a:cs typeface="Calibri" pitchFamily="34" charset="-120"/>
              </a:rPr>
              <a:t>Officeless bukanlah sebuah perusahaan yang berdiri sendiri, melainkan lini produk enterprise unggulan yang berada di dalam ekosistem Mekari (PT Mid Solusi Nusantara)—perusahaan SaaS terdepan di Indonesia. Berpusat di Mid Plaza 2 Jakarta Pusat serta didukung kantor operasional di Surabaya, Bandung, dan Medan, Officeless secara resmi menjadi bagian dari ekosistem Mekari melalui akuisisi Jojonomic beserta teknologi Officeless Operating System-nya pada tahun 2024. Untuk menjamin keamanan dan kepatuhan standar BUMN serta korporasi, Officeless telah mengantongi sertifikasi ISO 27001 dan terdaftar resmi sebagai Penyelenggara Sistem Elektronik (PSE) di Komdigi.</a:t>
            </a:r>
            <a:endParaRPr lang="en-US" sz="930" dirty="0"/>
          </a:p>
        </p:txBody>
      </p:sp>
      <p:sp>
        <p:nvSpPr>
          <p:cNvPr id="6" name="Shape 4"/>
          <p:cNvSpPr/>
          <p:nvPr/>
        </p:nvSpPr>
        <p:spPr>
          <a:xfrm>
            <a:off x="502920" y="2369515"/>
            <a:ext cx="11183112" cy="709574"/>
          </a:xfrm>
          <a:prstGeom prst="roundRect">
            <a:avLst>
              <a:gd name="adj" fmla="val 7732"/>
            </a:avLst>
          </a:prstGeom>
          <a:solidFill>
            <a:srgbClr val="EAF0F8"/>
          </a:solidFill>
          <a:ln/>
        </p:spPr>
      </p:sp>
      <p:sp>
        <p:nvSpPr>
          <p:cNvPr id="7" name="Text 5"/>
          <p:cNvSpPr/>
          <p:nvPr/>
        </p:nvSpPr>
        <p:spPr>
          <a:xfrm>
            <a:off x="685800" y="2497531"/>
            <a:ext cx="10817352" cy="490118"/>
          </a:xfrm>
          <a:prstGeom prst="rect">
            <a:avLst/>
          </a:prstGeom>
          <a:noFill/>
          <a:ln/>
        </p:spPr>
        <p:txBody>
          <a:bodyPr wrap="square" lIns="0" tIns="0" rIns="0" bIns="0" rtlCol="0" anchor="t"/>
          <a:lstStyle/>
          <a:p>
            <a:pPr indent="0" marL="0">
              <a:lnSpc>
                <a:spcPct val="114000"/>
              </a:lnSpc>
              <a:buNone/>
            </a:pPr>
            <a:r>
              <a:rPr lang="en-US" sz="930" dirty="0">
                <a:solidFill>
                  <a:srgbClr val="3A4152"/>
                </a:solidFill>
                <a:latin typeface="Calibri" pitchFamily="34" charset="0"/>
                <a:ea typeface="Calibri" pitchFamily="34" charset="-122"/>
                <a:cs typeface="Calibri" pitchFamily="34" charset="-120"/>
              </a:rPr>
              <a:t>Officeless hadir untuk menyelesaikan masalah di area White Space—yaitu sekitar 20% proses bisnis bernilai tinggi yang tidak terfasilitasi oleh sistem bawaan seperti ERP, HRIS, atau CRM, dan biasanya berakhir di lembar spreadsheet manual. Dengan arsitektur terpisah (decoupled architecture), logika custom dijalankan pada lapisan tersendiri sehingga sistem inti perusahaan tetap bersih, terbebas dari technical debt, dan selalu mudah untuk diuji serta diperbarui secara berkala.</a:t>
            </a:r>
            <a:endParaRPr lang="en-US" sz="930" dirty="0"/>
          </a:p>
        </p:txBody>
      </p:sp>
      <p:sp>
        <p:nvSpPr>
          <p:cNvPr id="8" name="Text 6"/>
          <p:cNvSpPr/>
          <p:nvPr/>
        </p:nvSpPr>
        <p:spPr>
          <a:xfrm>
            <a:off x="502920" y="6492240"/>
            <a:ext cx="11155680" cy="274320"/>
          </a:xfrm>
          <a:prstGeom prst="rect">
            <a:avLst/>
          </a:prstGeom>
          <a:noFill/>
          <a:ln/>
        </p:spPr>
        <p:txBody>
          <a:bodyPr wrap="square" lIns="0" tIns="0" rIns="0" bIns="0" rtlCol="0" anchor="ctr"/>
          <a:lstStyle/>
          <a:p>
            <a:pPr indent="0" marL="0">
              <a:buNone/>
            </a:pPr>
            <a:r>
              <a:rPr lang="en-US" sz="850" i="1" dirty="0">
                <a:solidFill>
                  <a:srgbClr val="6B7686"/>
                </a:solidFill>
                <a:latin typeface="Calibri" pitchFamily="34" charset="0"/>
                <a:ea typeface="Calibri" pitchFamily="34" charset="-122"/>
                <a:cs typeface="Calibri" pitchFamily="34" charset="-120"/>
              </a:rPr>
              <a:t>Sumber: Mekari Officeless — Enterprise — https://officeless.mekari.com/enterprise  •  Tentang Mekari — https://mekari.com/en/about-us/</a:t>
            </a:r>
            <a:endParaRPr lang="en-US" sz="850" dirty="0"/>
          </a:p>
        </p:txBody>
      </p:sp>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name="Slide 102">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502920" y="320040"/>
            <a:ext cx="8229600" cy="320040"/>
          </a:xfrm>
          <a:prstGeom prst="rect">
            <a:avLst/>
          </a:prstGeom>
          <a:noFill/>
          <a:ln/>
        </p:spPr>
        <p:txBody>
          <a:bodyPr wrap="square" lIns="0" tIns="0" rIns="0" bIns="0" rtlCol="0" anchor="ctr"/>
          <a:lstStyle/>
          <a:p>
            <a:pPr indent="0" marL="0">
              <a:buNone/>
            </a:pPr>
            <a:r>
              <a:rPr lang="en-US" sz="1150" b="1" spc="150" kern="0" dirty="0">
                <a:solidFill>
                  <a:srgbClr val="C9962C"/>
                </a:solidFill>
                <a:latin typeface="Calibri" pitchFamily="34" charset="0"/>
                <a:ea typeface="Calibri" pitchFamily="34" charset="-122"/>
                <a:cs typeface="Calibri" pitchFamily="34" charset="-120"/>
              </a:rPr>
              <a:t>MEKARI OFFICELESS</a:t>
            </a:r>
            <a:endParaRPr lang="en-US" sz="1150" dirty="0"/>
          </a:p>
        </p:txBody>
      </p:sp>
      <p:sp>
        <p:nvSpPr>
          <p:cNvPr id="3" name="Text 1"/>
          <p:cNvSpPr/>
          <p:nvPr/>
        </p:nvSpPr>
        <p:spPr>
          <a:xfrm>
            <a:off x="502920" y="621792"/>
            <a:ext cx="10515600" cy="566928"/>
          </a:xfrm>
          <a:prstGeom prst="rect">
            <a:avLst/>
          </a:prstGeom>
          <a:noFill/>
          <a:ln/>
        </p:spPr>
        <p:txBody>
          <a:bodyPr wrap="square" lIns="0" tIns="0" rIns="0" bIns="0" rtlCol="0" anchor="ctr"/>
          <a:lstStyle/>
          <a:p>
            <a:pPr indent="0" marL="0">
              <a:buNone/>
            </a:pPr>
            <a:r>
              <a:rPr lang="en-US" sz="2500" b="1" dirty="0">
                <a:solidFill>
                  <a:srgbClr val="1B2A4A"/>
                </a:solidFill>
                <a:latin typeface="Calibri" pitchFamily="34" charset="0"/>
                <a:ea typeface="Calibri" pitchFamily="34" charset="-122"/>
                <a:cs typeface="Calibri" pitchFamily="34" charset="-120"/>
              </a:rPr>
              <a:t>Tentang Mekari Officeless</a:t>
            </a:r>
            <a:endParaRPr lang="en-US" sz="2500" dirty="0"/>
          </a:p>
        </p:txBody>
      </p:sp>
      <p:sp>
        <p:nvSpPr>
          <p:cNvPr id="4" name="Shape 2"/>
          <p:cNvSpPr/>
          <p:nvPr/>
        </p:nvSpPr>
        <p:spPr>
          <a:xfrm>
            <a:off x="502920" y="1325880"/>
            <a:ext cx="11183112" cy="709574"/>
          </a:xfrm>
          <a:prstGeom prst="roundRect">
            <a:avLst>
              <a:gd name="adj" fmla="val 7732"/>
            </a:avLst>
          </a:prstGeom>
          <a:solidFill>
            <a:srgbClr val="EAF0F8"/>
          </a:solidFill>
          <a:ln/>
        </p:spPr>
      </p:sp>
      <p:sp>
        <p:nvSpPr>
          <p:cNvPr id="5" name="Text 3"/>
          <p:cNvSpPr/>
          <p:nvPr/>
        </p:nvSpPr>
        <p:spPr>
          <a:xfrm>
            <a:off x="685800" y="1453896"/>
            <a:ext cx="10817352" cy="490118"/>
          </a:xfrm>
          <a:prstGeom prst="rect">
            <a:avLst/>
          </a:prstGeom>
          <a:noFill/>
          <a:ln/>
        </p:spPr>
        <p:txBody>
          <a:bodyPr wrap="square" lIns="0" tIns="0" rIns="0" bIns="0" rtlCol="0" anchor="t"/>
          <a:lstStyle/>
          <a:p>
            <a:pPr indent="0" marL="0">
              <a:lnSpc>
                <a:spcPct val="114000"/>
              </a:lnSpc>
              <a:buNone/>
            </a:pPr>
            <a:r>
              <a:rPr lang="en-US" sz="930" dirty="0">
                <a:solidFill>
                  <a:srgbClr val="3A4152"/>
                </a:solidFill>
                <a:latin typeface="Calibri" pitchFamily="34" charset="0"/>
                <a:ea typeface="Calibri" pitchFamily="34" charset="-122"/>
                <a:cs typeface="Calibri" pitchFamily="34" charset="-120"/>
              </a:rPr>
              <a:t>Kekuatan utama Officeless berakar pada solidnya ekosistem induk Mekari. Didukung oleh pendanaan sebesar USD 50 juta yang dipimpin oleh Money Forward Inc., serta deretan investor global dan nasional seperti MidPlaza Holding, Biznet, East Ventures, BEENEXT, Mandiri Capital, dan Prasetia, Officeless memiliki ruang investasi produk yang sangat luas. Saat ini, ekosistem Mekari telah menaungi lebih dari 55.000 bisnis dan 3,3 juta profesional, dengan target ambisius pada tahun 2030 untuk melayani hingga 5 juta profesional.</a:t>
            </a:r>
            <a:endParaRPr lang="en-US" sz="930" dirty="0"/>
          </a:p>
        </p:txBody>
      </p:sp>
      <p:sp>
        <p:nvSpPr>
          <p:cNvPr id="6" name="Shape 4"/>
          <p:cNvSpPr/>
          <p:nvPr/>
        </p:nvSpPr>
        <p:spPr>
          <a:xfrm>
            <a:off x="502920" y="2218334"/>
            <a:ext cx="11183112" cy="709574"/>
          </a:xfrm>
          <a:prstGeom prst="roundRect">
            <a:avLst>
              <a:gd name="adj" fmla="val 7732"/>
            </a:avLst>
          </a:prstGeom>
          <a:solidFill>
            <a:srgbClr val="EAF0F8"/>
          </a:solidFill>
          <a:ln/>
        </p:spPr>
      </p:sp>
      <p:sp>
        <p:nvSpPr>
          <p:cNvPr id="7" name="Text 5"/>
          <p:cNvSpPr/>
          <p:nvPr/>
        </p:nvSpPr>
        <p:spPr>
          <a:xfrm>
            <a:off x="685800" y="2346350"/>
            <a:ext cx="10817352" cy="490118"/>
          </a:xfrm>
          <a:prstGeom prst="rect">
            <a:avLst/>
          </a:prstGeom>
          <a:noFill/>
          <a:ln/>
        </p:spPr>
        <p:txBody>
          <a:bodyPr wrap="square" lIns="0" tIns="0" rIns="0" bIns="0" rtlCol="0" anchor="t"/>
          <a:lstStyle/>
          <a:p>
            <a:pPr indent="0" marL="0">
              <a:lnSpc>
                <a:spcPct val="114000"/>
              </a:lnSpc>
              <a:buNone/>
            </a:pPr>
            <a:r>
              <a:rPr lang="en-US" sz="930" dirty="0">
                <a:solidFill>
                  <a:srgbClr val="3A4152"/>
                </a:solidFill>
                <a:latin typeface="Calibri" pitchFamily="34" charset="0"/>
                <a:ea typeface="Calibri" pitchFamily="34" charset="-122"/>
                <a:cs typeface="Calibri" pitchFamily="34" charset="-120"/>
              </a:rPr>
              <a:t>Dalam suite produk Mekari—yang mencakup Talenta (HRIS), Jurnal (Akuntansi), Qontak (CRM), Klikpajak, Sign, Expense, Desty, POS, Flex, hingga Pay—Officeless berperan penting sebagai perekat antar-produk untuk mengintegrasikan alur kerja secara mulus. Keandalan ini dibuktikan lewat kepercayaan dari berbagai korporasi besar di Indonesia, seperti Telkomsel, Pertamina, Sinarmas, JNE, BRI Life, PLN Insurance, Bank Papua, Geo Dipa, hingga Putra Perkasa.</a:t>
            </a:r>
            <a:endParaRPr lang="en-US" sz="930" dirty="0"/>
          </a:p>
        </p:txBody>
      </p:sp>
      <p:sp>
        <p:nvSpPr>
          <p:cNvPr id="8" name="Text 6"/>
          <p:cNvSpPr/>
          <p:nvPr/>
        </p:nvSpPr>
        <p:spPr>
          <a:xfrm>
            <a:off x="502920" y="6492240"/>
            <a:ext cx="11155680" cy="274320"/>
          </a:xfrm>
          <a:prstGeom prst="rect">
            <a:avLst/>
          </a:prstGeom>
          <a:noFill/>
          <a:ln/>
        </p:spPr>
        <p:txBody>
          <a:bodyPr wrap="square" lIns="0" tIns="0" rIns="0" bIns="0" rtlCol="0" anchor="ctr"/>
          <a:lstStyle/>
          <a:p>
            <a:pPr indent="0" marL="0">
              <a:buNone/>
            </a:pPr>
            <a:r>
              <a:rPr lang="en-US" sz="850" i="1" dirty="0">
                <a:solidFill>
                  <a:srgbClr val="6B7686"/>
                </a:solidFill>
                <a:latin typeface="Calibri" pitchFamily="34" charset="0"/>
                <a:ea typeface="Calibri" pitchFamily="34" charset="-122"/>
                <a:cs typeface="Calibri" pitchFamily="34" charset="-120"/>
              </a:rPr>
              <a:t>Sumber: Mekari Officeless — Enterprise — https://officeless.mekari.com/enterprise  •  Tentang Mekari — https://mekari.com/en/about-us/</a:t>
            </a:r>
            <a:endParaRPr lang="en-US" sz="850" dirty="0"/>
          </a:p>
        </p:txBody>
      </p:sp>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name="Slide 103">
    <p:bg>
      <p:bgPr>
        <a:solidFill>
          <a:srgbClr val="EAF0F8"/>
        </a:solidFill>
      </p:bgPr>
    </p:bg>
    <p:spTree>
      <p:nvGrpSpPr>
        <p:cNvPr id="1" name=""/>
        <p:cNvGrpSpPr/>
        <p:nvPr/>
      </p:nvGrpSpPr>
      <p:grpSpPr>
        <a:xfrm>
          <a:off x="0" y="0"/>
          <a:ext cx="0" cy="0"/>
          <a:chOff x="0" y="0"/>
          <a:chExt cx="0" cy="0"/>
        </a:xfrm>
      </p:grpSpPr>
      <p:sp>
        <p:nvSpPr>
          <p:cNvPr id="2" name="Text 0"/>
          <p:cNvSpPr/>
          <p:nvPr/>
        </p:nvSpPr>
        <p:spPr>
          <a:xfrm>
            <a:off x="822960" y="2423160"/>
            <a:ext cx="7315200" cy="365760"/>
          </a:xfrm>
          <a:prstGeom prst="rect">
            <a:avLst/>
          </a:prstGeom>
          <a:noFill/>
          <a:ln/>
        </p:spPr>
        <p:txBody>
          <a:bodyPr wrap="square" lIns="0" tIns="0" rIns="0" bIns="0" rtlCol="0" anchor="ctr"/>
          <a:lstStyle/>
          <a:p>
            <a:pPr indent="0" marL="0">
              <a:buNone/>
            </a:pPr>
            <a:r>
              <a:rPr lang="en-US" sz="1200" b="1" spc="200" kern="0" dirty="0">
                <a:solidFill>
                  <a:srgbClr val="C9962C"/>
                </a:solidFill>
                <a:latin typeface="Calibri" pitchFamily="34" charset="0"/>
                <a:ea typeface="Calibri" pitchFamily="34" charset="-122"/>
                <a:cs typeface="Calibri" pitchFamily="34" charset="-120"/>
              </a:rPr>
              <a:t>MEKARI OFFICELESS</a:t>
            </a:r>
            <a:endParaRPr lang="en-US" sz="1200" dirty="0"/>
          </a:p>
        </p:txBody>
      </p:sp>
      <p:sp>
        <p:nvSpPr>
          <p:cNvPr id="3" name="Shape 1"/>
          <p:cNvSpPr/>
          <p:nvPr/>
        </p:nvSpPr>
        <p:spPr>
          <a:xfrm>
            <a:off x="804672" y="2788920"/>
            <a:ext cx="822960" cy="822960"/>
          </a:xfrm>
          <a:prstGeom prst="roundRect">
            <a:avLst>
              <a:gd name="adj" fmla="val 15556"/>
            </a:avLst>
          </a:prstGeom>
          <a:solidFill>
            <a:srgbClr val="1B2A4A"/>
          </a:solidFill>
          <a:ln/>
        </p:spPr>
      </p:sp>
      <p:sp>
        <p:nvSpPr>
          <p:cNvPr id="4" name="Text 2"/>
          <p:cNvSpPr/>
          <p:nvPr/>
        </p:nvSpPr>
        <p:spPr>
          <a:xfrm>
            <a:off x="804672" y="2788920"/>
            <a:ext cx="822960" cy="822960"/>
          </a:xfrm>
          <a:prstGeom prst="rect">
            <a:avLst/>
          </a:prstGeom>
          <a:noFill/>
          <a:ln/>
        </p:spPr>
        <p:txBody>
          <a:bodyPr wrap="square" lIns="0" tIns="0" rIns="0" bIns="0" rtlCol="0" anchor="ctr"/>
          <a:lstStyle/>
          <a:p>
            <a:pPr algn="ctr" indent="0" marL="0">
              <a:buNone/>
            </a:pPr>
            <a:r>
              <a:rPr lang="en-US" sz="3000" b="1" dirty="0">
                <a:solidFill>
                  <a:srgbClr val="C9962C"/>
                </a:solidFill>
                <a:latin typeface="Calibri" pitchFamily="34" charset="0"/>
                <a:ea typeface="Calibri" pitchFamily="34" charset="-122"/>
                <a:cs typeface="Calibri" pitchFamily="34" charset="-120"/>
              </a:rPr>
              <a:t>P</a:t>
            </a:r>
            <a:endParaRPr lang="en-US" sz="3000" dirty="0"/>
          </a:p>
        </p:txBody>
      </p:sp>
      <p:sp>
        <p:nvSpPr>
          <p:cNvPr id="5" name="Text 3"/>
          <p:cNvSpPr/>
          <p:nvPr/>
        </p:nvSpPr>
        <p:spPr>
          <a:xfrm>
            <a:off x="1828800" y="2880360"/>
            <a:ext cx="8686800" cy="685800"/>
          </a:xfrm>
          <a:prstGeom prst="rect">
            <a:avLst/>
          </a:prstGeom>
          <a:noFill/>
          <a:ln/>
        </p:spPr>
        <p:txBody>
          <a:bodyPr wrap="square" lIns="0" tIns="0" rIns="0" bIns="0" rtlCol="0" anchor="ctr"/>
          <a:lstStyle/>
          <a:p>
            <a:pPr indent="0" marL="0">
              <a:buNone/>
            </a:pPr>
            <a:r>
              <a:rPr lang="en-US" sz="3000" b="1" dirty="0">
                <a:solidFill>
                  <a:srgbClr val="1B2A4A"/>
                </a:solidFill>
                <a:latin typeface="Calibri" pitchFamily="34" charset="0"/>
                <a:ea typeface="Calibri" pitchFamily="34" charset="-122"/>
                <a:cs typeface="Calibri" pitchFamily="34" charset="-120"/>
              </a:rPr>
              <a:t>Produk dan Layanan</a:t>
            </a:r>
            <a:endParaRPr lang="en-US" sz="3000" dirty="0"/>
          </a:p>
        </p:txBody>
      </p:sp>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name="Slide 104">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502920" y="320040"/>
            <a:ext cx="8229600" cy="320040"/>
          </a:xfrm>
          <a:prstGeom prst="rect">
            <a:avLst/>
          </a:prstGeom>
          <a:noFill/>
          <a:ln/>
        </p:spPr>
        <p:txBody>
          <a:bodyPr wrap="square" lIns="0" tIns="0" rIns="0" bIns="0" rtlCol="0" anchor="ctr"/>
          <a:lstStyle/>
          <a:p>
            <a:pPr indent="0" marL="0">
              <a:buNone/>
            </a:pPr>
            <a:r>
              <a:rPr lang="en-US" sz="1150" b="1" spc="150" kern="0" dirty="0">
                <a:solidFill>
                  <a:srgbClr val="C9962C"/>
                </a:solidFill>
                <a:latin typeface="Calibri" pitchFamily="34" charset="0"/>
                <a:ea typeface="Calibri" pitchFamily="34" charset="-122"/>
                <a:cs typeface="Calibri" pitchFamily="34" charset="-120"/>
              </a:rPr>
              <a:t>MEKARI OFFICELESS</a:t>
            </a:r>
            <a:endParaRPr lang="en-US" sz="1150" dirty="0"/>
          </a:p>
        </p:txBody>
      </p:sp>
      <p:sp>
        <p:nvSpPr>
          <p:cNvPr id="3" name="Text 1"/>
          <p:cNvSpPr/>
          <p:nvPr/>
        </p:nvSpPr>
        <p:spPr>
          <a:xfrm>
            <a:off x="502920" y="621792"/>
            <a:ext cx="10515600" cy="566928"/>
          </a:xfrm>
          <a:prstGeom prst="rect">
            <a:avLst/>
          </a:prstGeom>
          <a:noFill/>
          <a:ln/>
        </p:spPr>
        <p:txBody>
          <a:bodyPr wrap="square" lIns="0" tIns="0" rIns="0" bIns="0" rtlCol="0" anchor="ctr"/>
          <a:lstStyle/>
          <a:p>
            <a:pPr indent="0" marL="0">
              <a:buNone/>
            </a:pPr>
            <a:r>
              <a:rPr lang="en-US" sz="2500" b="1" dirty="0">
                <a:solidFill>
                  <a:srgbClr val="1B2A4A"/>
                </a:solidFill>
                <a:latin typeface="Calibri" pitchFamily="34" charset="0"/>
                <a:ea typeface="Calibri" pitchFamily="34" charset="-122"/>
                <a:cs typeface="Calibri" pitchFamily="34" charset="-120"/>
              </a:rPr>
              <a:t>Produk &amp; Layanan Mekari Officeless</a:t>
            </a:r>
            <a:endParaRPr lang="en-US" sz="2500" dirty="0"/>
          </a:p>
        </p:txBody>
      </p:sp>
      <p:sp>
        <p:nvSpPr>
          <p:cNvPr id="4" name="Shape 2"/>
          <p:cNvSpPr/>
          <p:nvPr/>
        </p:nvSpPr>
        <p:spPr>
          <a:xfrm>
            <a:off x="502920" y="1325880"/>
            <a:ext cx="5500116" cy="1452232"/>
          </a:xfrm>
          <a:prstGeom prst="roundRect">
            <a:avLst>
              <a:gd name="adj" fmla="val 3778"/>
            </a:avLst>
          </a:prstGeom>
          <a:solidFill>
            <a:srgbClr val="EAF0F8"/>
          </a:solidFill>
          <a:ln/>
        </p:spPr>
      </p:sp>
      <p:sp>
        <p:nvSpPr>
          <p:cNvPr id="5" name="Text 3"/>
          <p:cNvSpPr/>
          <p:nvPr/>
        </p:nvSpPr>
        <p:spPr>
          <a:xfrm>
            <a:off x="685800" y="1453896"/>
            <a:ext cx="5134356" cy="289116"/>
          </a:xfrm>
          <a:prstGeom prst="rect">
            <a:avLst/>
          </a:prstGeom>
          <a:noFill/>
          <a:ln/>
        </p:spPr>
        <p:txBody>
          <a:bodyPr wrap="square" lIns="0" tIns="0" rIns="0" bIns="0" rtlCol="0" anchor="t"/>
          <a:lstStyle/>
          <a:p>
            <a:pPr indent="0" marL="0">
              <a:buNone/>
            </a:pPr>
            <a:r>
              <a:rPr lang="en-US" sz="1130" b="1" dirty="0">
                <a:solidFill>
                  <a:srgbClr val="1B2A4A"/>
                </a:solidFill>
                <a:latin typeface="Calibri" pitchFamily="34" charset="0"/>
                <a:ea typeface="Calibri" pitchFamily="34" charset="-122"/>
                <a:cs typeface="Calibri" pitchFamily="34" charset="-120"/>
              </a:rPr>
              <a:t>Services</a:t>
            </a:r>
            <a:endParaRPr lang="en-US" sz="1130" dirty="0"/>
          </a:p>
        </p:txBody>
      </p:sp>
      <p:sp>
        <p:nvSpPr>
          <p:cNvPr id="6" name="Text 4"/>
          <p:cNvSpPr/>
          <p:nvPr/>
        </p:nvSpPr>
        <p:spPr>
          <a:xfrm>
            <a:off x="685800" y="1779587"/>
            <a:ext cx="5134356" cy="907085"/>
          </a:xfrm>
          <a:prstGeom prst="rect">
            <a:avLst/>
          </a:prstGeom>
          <a:noFill/>
          <a:ln/>
        </p:spPr>
        <p:txBody>
          <a:bodyPr wrap="square" lIns="0" tIns="0" rIns="0" bIns="0" rtlCol="0" anchor="t"/>
          <a:lstStyle/>
          <a:p>
            <a:pPr indent="0" marL="0">
              <a:lnSpc>
                <a:spcPct val="114000"/>
              </a:lnSpc>
              <a:buNone/>
            </a:pPr>
            <a:r>
              <a:rPr lang="en-US" sz="930" dirty="0">
                <a:solidFill>
                  <a:srgbClr val="3A4152"/>
                </a:solidFill>
                <a:latin typeface="Calibri" pitchFamily="34" charset="0"/>
                <a:ea typeface="Calibri" pitchFamily="34" charset="-122"/>
                <a:cs typeface="Calibri" pitchFamily="34" charset="-120"/>
              </a:rPr>
              <a:t>Jalur jasa profesional untuk klien yang tidak ingin membangun sendiri.  Custom software service — pengembangan software enterprise yang dibuat khusus, mirip model software house namun berjalan di atas platform Officeless.  Workflow service — layanan otomatisasi dan integrasi antar sistem untuk menyambungkan proses yang selama ini terputus.  Analytics service — penyusunan dashboard data terintegrasi agar manajemen memperoleh visibilitas lintas sistem.</a:t>
            </a:r>
            <a:endParaRPr lang="en-US" sz="930" dirty="0"/>
          </a:p>
        </p:txBody>
      </p:sp>
      <p:sp>
        <p:nvSpPr>
          <p:cNvPr id="7" name="Shape 5"/>
          <p:cNvSpPr/>
          <p:nvPr/>
        </p:nvSpPr>
        <p:spPr>
          <a:xfrm>
            <a:off x="502920" y="2960992"/>
            <a:ext cx="5500116" cy="1149871"/>
          </a:xfrm>
          <a:prstGeom prst="roundRect">
            <a:avLst>
              <a:gd name="adj" fmla="val 4771"/>
            </a:avLst>
          </a:prstGeom>
          <a:solidFill>
            <a:srgbClr val="EAF0F8"/>
          </a:solidFill>
          <a:ln/>
        </p:spPr>
      </p:sp>
      <p:sp>
        <p:nvSpPr>
          <p:cNvPr id="8" name="Text 6"/>
          <p:cNvSpPr/>
          <p:nvPr/>
        </p:nvSpPr>
        <p:spPr>
          <a:xfrm>
            <a:off x="685800" y="3089008"/>
            <a:ext cx="5134356" cy="289116"/>
          </a:xfrm>
          <a:prstGeom prst="rect">
            <a:avLst/>
          </a:prstGeom>
          <a:noFill/>
          <a:ln/>
        </p:spPr>
        <p:txBody>
          <a:bodyPr wrap="square" lIns="0" tIns="0" rIns="0" bIns="0" rtlCol="0" anchor="t"/>
          <a:lstStyle/>
          <a:p>
            <a:pPr indent="0" marL="0">
              <a:buNone/>
            </a:pPr>
            <a:r>
              <a:rPr lang="en-US" sz="1130" b="1" dirty="0">
                <a:solidFill>
                  <a:srgbClr val="1B2A4A"/>
                </a:solidFill>
                <a:latin typeface="Calibri" pitchFamily="34" charset="0"/>
                <a:ea typeface="Calibri" pitchFamily="34" charset="-122"/>
                <a:cs typeface="Calibri" pitchFamily="34" charset="-120"/>
              </a:rPr>
              <a:t>Platform</a:t>
            </a:r>
            <a:endParaRPr lang="en-US" sz="1130" dirty="0"/>
          </a:p>
        </p:txBody>
      </p:sp>
      <p:sp>
        <p:nvSpPr>
          <p:cNvPr id="9" name="Text 7"/>
          <p:cNvSpPr/>
          <p:nvPr/>
        </p:nvSpPr>
        <p:spPr>
          <a:xfrm>
            <a:off x="685800" y="3414700"/>
            <a:ext cx="5134356" cy="604723"/>
          </a:xfrm>
          <a:prstGeom prst="rect">
            <a:avLst/>
          </a:prstGeom>
          <a:noFill/>
          <a:ln/>
        </p:spPr>
        <p:txBody>
          <a:bodyPr wrap="square" lIns="0" tIns="0" rIns="0" bIns="0" rtlCol="0" anchor="t"/>
          <a:lstStyle/>
          <a:p>
            <a:pPr indent="0" marL="0">
              <a:lnSpc>
                <a:spcPct val="114000"/>
              </a:lnSpc>
              <a:buNone/>
            </a:pPr>
            <a:r>
              <a:rPr lang="en-US" sz="930" dirty="0">
                <a:solidFill>
                  <a:srgbClr val="3A4152"/>
                </a:solidFill>
                <a:latin typeface="Calibri" pitchFamily="34" charset="0"/>
                <a:ea typeface="Calibri" pitchFamily="34" charset="-122"/>
                <a:cs typeface="Calibri" pitchFamily="34" charset="-120"/>
              </a:rPr>
              <a:t>Platform as a Service — kapabilitas low-code dan no-code yang memungkinkan klien membangun aplikasi sendiri tanpa menunggu vendor.  Marketplace — katalog solusi siap deploy yang dapat difilter per industri dan domain, berfungsi sebagai etalase sekaligus alat penjualan.</a:t>
            </a:r>
            <a:endParaRPr lang="en-US" sz="930" dirty="0"/>
          </a:p>
        </p:txBody>
      </p:sp>
      <p:sp>
        <p:nvSpPr>
          <p:cNvPr id="10" name="Shape 8"/>
          <p:cNvSpPr/>
          <p:nvPr/>
        </p:nvSpPr>
        <p:spPr>
          <a:xfrm>
            <a:off x="502920" y="4293743"/>
            <a:ext cx="5500116" cy="847509"/>
          </a:xfrm>
          <a:prstGeom prst="roundRect">
            <a:avLst>
              <a:gd name="adj" fmla="val 6474"/>
            </a:avLst>
          </a:prstGeom>
          <a:solidFill>
            <a:srgbClr val="EAF0F8"/>
          </a:solidFill>
          <a:ln/>
        </p:spPr>
      </p:sp>
      <p:sp>
        <p:nvSpPr>
          <p:cNvPr id="11" name="Text 9"/>
          <p:cNvSpPr/>
          <p:nvPr/>
        </p:nvSpPr>
        <p:spPr>
          <a:xfrm>
            <a:off x="685800" y="4421759"/>
            <a:ext cx="5134356" cy="289116"/>
          </a:xfrm>
          <a:prstGeom prst="rect">
            <a:avLst/>
          </a:prstGeom>
          <a:noFill/>
          <a:ln/>
        </p:spPr>
        <p:txBody>
          <a:bodyPr wrap="square" lIns="0" tIns="0" rIns="0" bIns="0" rtlCol="0" anchor="t"/>
          <a:lstStyle/>
          <a:p>
            <a:pPr indent="0" marL="0">
              <a:buNone/>
            </a:pPr>
            <a:r>
              <a:rPr lang="en-US" sz="1130" b="1" dirty="0">
                <a:solidFill>
                  <a:srgbClr val="1B2A4A"/>
                </a:solidFill>
                <a:latin typeface="Calibri" pitchFamily="34" charset="0"/>
                <a:ea typeface="Calibri" pitchFamily="34" charset="-122"/>
                <a:cs typeface="Calibri" pitchFamily="34" charset="-120"/>
              </a:rPr>
              <a:t>Pembeda</a:t>
            </a:r>
            <a:endParaRPr lang="en-US" sz="1130" dirty="0"/>
          </a:p>
        </p:txBody>
      </p:sp>
      <p:sp>
        <p:nvSpPr>
          <p:cNvPr id="12" name="Text 10"/>
          <p:cNvSpPr/>
          <p:nvPr/>
        </p:nvSpPr>
        <p:spPr>
          <a:xfrm>
            <a:off x="685800" y="4747451"/>
            <a:ext cx="5134356" cy="302362"/>
          </a:xfrm>
          <a:prstGeom prst="rect">
            <a:avLst/>
          </a:prstGeom>
          <a:noFill/>
          <a:ln/>
        </p:spPr>
        <p:txBody>
          <a:bodyPr wrap="square" lIns="0" tIns="0" rIns="0" bIns="0" rtlCol="0" anchor="t"/>
          <a:lstStyle/>
          <a:p>
            <a:pPr indent="0" marL="0">
              <a:lnSpc>
                <a:spcPct val="114000"/>
              </a:lnSpc>
              <a:buNone/>
            </a:pPr>
            <a:r>
              <a:rPr lang="en-US" sz="930" dirty="0">
                <a:solidFill>
                  <a:srgbClr val="3A4152"/>
                </a:solidFill>
                <a:latin typeface="Calibri" pitchFamily="34" charset="0"/>
                <a:ea typeface="Calibri" pitchFamily="34" charset="-122"/>
                <a:cs typeface="Calibri" pitchFamily="34" charset="-120"/>
              </a:rPr>
              <a:t>Bukan template kosong — solution accelerator berupa aplikasi yang sudah berfungsi, sehingga bisa live dalam hitungan hari, lalu dikustomisasi 100%.</a:t>
            </a:r>
            <a:endParaRPr lang="en-US" sz="930" dirty="0"/>
          </a:p>
        </p:txBody>
      </p:sp>
      <p:sp>
        <p:nvSpPr>
          <p:cNvPr id="13" name="Shape 11"/>
          <p:cNvSpPr/>
          <p:nvPr/>
        </p:nvSpPr>
        <p:spPr>
          <a:xfrm>
            <a:off x="6185916" y="1325880"/>
            <a:ext cx="5500116" cy="1603413"/>
          </a:xfrm>
          <a:prstGeom prst="roundRect">
            <a:avLst>
              <a:gd name="adj" fmla="val 3422"/>
            </a:avLst>
          </a:prstGeom>
          <a:solidFill>
            <a:srgbClr val="EAF0F8"/>
          </a:solidFill>
          <a:ln/>
        </p:spPr>
      </p:sp>
      <p:sp>
        <p:nvSpPr>
          <p:cNvPr id="14" name="Text 12"/>
          <p:cNvSpPr/>
          <p:nvPr/>
        </p:nvSpPr>
        <p:spPr>
          <a:xfrm>
            <a:off x="6368796" y="1453896"/>
            <a:ext cx="5134356" cy="289116"/>
          </a:xfrm>
          <a:prstGeom prst="rect">
            <a:avLst/>
          </a:prstGeom>
          <a:noFill/>
          <a:ln/>
        </p:spPr>
        <p:txBody>
          <a:bodyPr wrap="square" lIns="0" tIns="0" rIns="0" bIns="0" rtlCol="0" anchor="t"/>
          <a:lstStyle/>
          <a:p>
            <a:pPr indent="0" marL="0">
              <a:buNone/>
            </a:pPr>
            <a:r>
              <a:rPr lang="en-US" sz="1130" b="1" dirty="0">
                <a:solidFill>
                  <a:srgbClr val="1B2A4A"/>
                </a:solidFill>
                <a:latin typeface="Calibri" pitchFamily="34" charset="0"/>
                <a:ea typeface="Calibri" pitchFamily="34" charset="-122"/>
                <a:cs typeface="Calibri" pitchFamily="34" charset="-120"/>
              </a:rPr>
              <a:t>Solution Accelerator</a:t>
            </a:r>
            <a:endParaRPr lang="en-US" sz="1130" dirty="0"/>
          </a:p>
        </p:txBody>
      </p:sp>
      <p:sp>
        <p:nvSpPr>
          <p:cNvPr id="15" name="Text 13"/>
          <p:cNvSpPr/>
          <p:nvPr/>
        </p:nvSpPr>
        <p:spPr>
          <a:xfrm>
            <a:off x="6368796" y="1779587"/>
            <a:ext cx="5134356" cy="1058266"/>
          </a:xfrm>
          <a:prstGeom prst="rect">
            <a:avLst/>
          </a:prstGeom>
          <a:noFill/>
          <a:ln/>
        </p:spPr>
        <p:txBody>
          <a:bodyPr wrap="square" lIns="0" tIns="0" rIns="0" bIns="0" rtlCol="0" anchor="t"/>
          <a:lstStyle/>
          <a:p>
            <a:pPr indent="0" marL="0">
              <a:lnSpc>
                <a:spcPct val="114000"/>
              </a:lnSpc>
              <a:buNone/>
            </a:pPr>
            <a:r>
              <a:rPr lang="en-US" sz="930" dirty="0">
                <a:solidFill>
                  <a:srgbClr val="3A4152"/>
                </a:solidFill>
                <a:latin typeface="Calibri" pitchFamily="34" charset="0"/>
                <a:ea typeface="Calibri" pitchFamily="34" charset="-122"/>
                <a:cs typeface="Calibri" pitchFamily="34" charset="-120"/>
              </a:rPr>
              <a:t>Aplikasi yang sudah jadi dan tinggal disesuaikan, menjadi pembeda utama Officeless.  Document Management System — database dokumen dan workflow terpusat yang dapat dikustomisasi. Ini modul yang berhadapan langsung dengan ProVue.  Source-to-Pay Management — pengelolaan vendor, procurement, dan purchasing dari permintaan hingga pembayaran.  Sistem Manajemen HSE — sentralisasi pelaporan insiden, penilaian risiko, dan tindak lanjut CAPA untuk industri yang berisiko tinggi.  Checklist Operasional — penjadwalan inspeksi, penilaian checklist, dan penyelesaian isu lapangan.</a:t>
            </a:r>
            <a:endParaRPr lang="en-US" sz="930" dirty="0"/>
          </a:p>
        </p:txBody>
      </p:sp>
      <p:sp>
        <p:nvSpPr>
          <p:cNvPr id="16" name="Shape 14"/>
          <p:cNvSpPr/>
          <p:nvPr/>
        </p:nvSpPr>
        <p:spPr>
          <a:xfrm>
            <a:off x="6185916" y="3112173"/>
            <a:ext cx="5500116" cy="1452232"/>
          </a:xfrm>
          <a:prstGeom prst="roundRect">
            <a:avLst>
              <a:gd name="adj" fmla="val 3778"/>
            </a:avLst>
          </a:prstGeom>
          <a:solidFill>
            <a:srgbClr val="EAF0F8"/>
          </a:solidFill>
          <a:ln/>
        </p:spPr>
      </p:sp>
      <p:sp>
        <p:nvSpPr>
          <p:cNvPr id="17" name="Text 15"/>
          <p:cNvSpPr/>
          <p:nvPr/>
        </p:nvSpPr>
        <p:spPr>
          <a:xfrm>
            <a:off x="6368796" y="3240189"/>
            <a:ext cx="5134356" cy="289116"/>
          </a:xfrm>
          <a:prstGeom prst="rect">
            <a:avLst/>
          </a:prstGeom>
          <a:noFill/>
          <a:ln/>
        </p:spPr>
        <p:txBody>
          <a:bodyPr wrap="square" lIns="0" tIns="0" rIns="0" bIns="0" rtlCol="0" anchor="t"/>
          <a:lstStyle/>
          <a:p>
            <a:pPr indent="0" marL="0">
              <a:buNone/>
            </a:pPr>
            <a:r>
              <a:rPr lang="en-US" sz="1130" b="1" dirty="0">
                <a:solidFill>
                  <a:srgbClr val="1B2A4A"/>
                </a:solidFill>
                <a:latin typeface="Calibri" pitchFamily="34" charset="0"/>
                <a:ea typeface="Calibri" pitchFamily="34" charset="-122"/>
                <a:cs typeface="Calibri" pitchFamily="34" charset="-120"/>
              </a:rPr>
              <a:t>Cakupan Solusi per Domain</a:t>
            </a:r>
            <a:endParaRPr lang="en-US" sz="1130" dirty="0"/>
          </a:p>
        </p:txBody>
      </p:sp>
      <p:sp>
        <p:nvSpPr>
          <p:cNvPr id="18" name="Text 16"/>
          <p:cNvSpPr/>
          <p:nvPr/>
        </p:nvSpPr>
        <p:spPr>
          <a:xfrm>
            <a:off x="6368796" y="3565881"/>
            <a:ext cx="5134356" cy="907085"/>
          </a:xfrm>
          <a:prstGeom prst="rect">
            <a:avLst/>
          </a:prstGeom>
          <a:noFill/>
          <a:ln/>
        </p:spPr>
        <p:txBody>
          <a:bodyPr wrap="square" lIns="0" tIns="0" rIns="0" bIns="0" rtlCol="0" anchor="t"/>
          <a:lstStyle/>
          <a:p>
            <a:pPr indent="0" marL="0">
              <a:lnSpc>
                <a:spcPct val="114000"/>
              </a:lnSpc>
              <a:buNone/>
            </a:pPr>
            <a:r>
              <a:rPr lang="en-US" sz="930" dirty="0">
                <a:solidFill>
                  <a:srgbClr val="3A4152"/>
                </a:solidFill>
                <a:latin typeface="Calibri" pitchFamily="34" charset="0"/>
                <a:ea typeface="Calibri" pitchFamily="34" charset="-122"/>
                <a:cs typeface="Calibri" pitchFamily="34" charset="-120"/>
              </a:rPr>
              <a:t>Officeless memetakan solusinya mengikuti struktur organisasi klien, bukan mengikuti jenis teknologi.  Business &amp; Ops — sales dan marketing, customer service, product development, serta operasional harian.  HR Management — human capital dan general affairs, termasuk rekrutmen dan pengelolaan aset kantor.  Finance &amp; Controlling — keuangan, akuntansi, serta supply chain dan logistik.  Shared Services — IT, legal, audit, compliance, dan pelaporan manajemen.</a:t>
            </a:r>
            <a:endParaRPr lang="en-US" sz="930" dirty="0"/>
          </a:p>
        </p:txBody>
      </p:sp>
      <p:sp>
        <p:nvSpPr>
          <p:cNvPr id="19" name="Text 17"/>
          <p:cNvSpPr/>
          <p:nvPr/>
        </p:nvSpPr>
        <p:spPr>
          <a:xfrm>
            <a:off x="502920" y="6492240"/>
            <a:ext cx="11155680" cy="274320"/>
          </a:xfrm>
          <a:prstGeom prst="rect">
            <a:avLst/>
          </a:prstGeom>
          <a:noFill/>
          <a:ln/>
        </p:spPr>
        <p:txBody>
          <a:bodyPr wrap="square" lIns="0" tIns="0" rIns="0" bIns="0" rtlCol="0" anchor="ctr"/>
          <a:lstStyle/>
          <a:p>
            <a:pPr indent="0" marL="0">
              <a:buNone/>
            </a:pPr>
            <a:r>
              <a:rPr lang="en-US" sz="850" i="1" dirty="0">
                <a:solidFill>
                  <a:srgbClr val="6B7686"/>
                </a:solidFill>
                <a:latin typeface="Calibri" pitchFamily="34" charset="0"/>
                <a:ea typeface="Calibri" pitchFamily="34" charset="-122"/>
                <a:cs typeface="Calibri" pitchFamily="34" charset="-120"/>
              </a:rPr>
              <a:t>Sumber: Solution Accelerator — DMS — https://officeless.mekari.com/solution-accelerator/document-management-system  •  Platform as a Service — https://officeless.mekari.com/platform</a:t>
            </a:r>
            <a:endParaRPr lang="en-US" sz="850" dirty="0"/>
          </a:p>
        </p:txBody>
      </p:sp>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name="Slide 105">
    <p:bg>
      <p:bgPr>
        <a:solidFill>
          <a:srgbClr val="EAF0F8"/>
        </a:solidFill>
      </p:bgPr>
    </p:bg>
    <p:spTree>
      <p:nvGrpSpPr>
        <p:cNvPr id="1" name=""/>
        <p:cNvGrpSpPr/>
        <p:nvPr/>
      </p:nvGrpSpPr>
      <p:grpSpPr>
        <a:xfrm>
          <a:off x="0" y="0"/>
          <a:ext cx="0" cy="0"/>
          <a:chOff x="0" y="0"/>
          <a:chExt cx="0" cy="0"/>
        </a:xfrm>
      </p:grpSpPr>
      <p:sp>
        <p:nvSpPr>
          <p:cNvPr id="2" name="Text 0"/>
          <p:cNvSpPr/>
          <p:nvPr/>
        </p:nvSpPr>
        <p:spPr>
          <a:xfrm>
            <a:off x="822960" y="2423160"/>
            <a:ext cx="7315200" cy="365760"/>
          </a:xfrm>
          <a:prstGeom prst="rect">
            <a:avLst/>
          </a:prstGeom>
          <a:noFill/>
          <a:ln/>
        </p:spPr>
        <p:txBody>
          <a:bodyPr wrap="square" lIns="0" tIns="0" rIns="0" bIns="0" rtlCol="0" anchor="ctr"/>
          <a:lstStyle/>
          <a:p>
            <a:pPr indent="0" marL="0">
              <a:buNone/>
            </a:pPr>
            <a:r>
              <a:rPr lang="en-US" sz="1200" b="1" spc="200" kern="0" dirty="0">
                <a:solidFill>
                  <a:srgbClr val="C9962C"/>
                </a:solidFill>
                <a:latin typeface="Calibri" pitchFamily="34" charset="0"/>
                <a:ea typeface="Calibri" pitchFamily="34" charset="-122"/>
                <a:cs typeface="Calibri" pitchFamily="34" charset="-120"/>
              </a:rPr>
              <a:t>MEKARI OFFICELESS</a:t>
            </a:r>
            <a:endParaRPr lang="en-US" sz="1200" dirty="0"/>
          </a:p>
        </p:txBody>
      </p:sp>
      <p:sp>
        <p:nvSpPr>
          <p:cNvPr id="3" name="Shape 1"/>
          <p:cNvSpPr/>
          <p:nvPr/>
        </p:nvSpPr>
        <p:spPr>
          <a:xfrm>
            <a:off x="804672" y="2788920"/>
            <a:ext cx="822960" cy="822960"/>
          </a:xfrm>
          <a:prstGeom prst="roundRect">
            <a:avLst>
              <a:gd name="adj" fmla="val 15556"/>
            </a:avLst>
          </a:prstGeom>
          <a:solidFill>
            <a:srgbClr val="1B2A4A"/>
          </a:solidFill>
          <a:ln/>
        </p:spPr>
      </p:sp>
      <p:sp>
        <p:nvSpPr>
          <p:cNvPr id="4" name="Text 2"/>
          <p:cNvSpPr/>
          <p:nvPr/>
        </p:nvSpPr>
        <p:spPr>
          <a:xfrm>
            <a:off x="804672" y="2788920"/>
            <a:ext cx="822960" cy="822960"/>
          </a:xfrm>
          <a:prstGeom prst="rect">
            <a:avLst/>
          </a:prstGeom>
          <a:noFill/>
          <a:ln/>
        </p:spPr>
        <p:txBody>
          <a:bodyPr wrap="square" lIns="0" tIns="0" rIns="0" bIns="0" rtlCol="0" anchor="ctr"/>
          <a:lstStyle/>
          <a:p>
            <a:pPr algn="ctr" indent="0" marL="0">
              <a:buNone/>
            </a:pPr>
            <a:r>
              <a:rPr lang="en-US" sz="3000" b="1" dirty="0">
                <a:solidFill>
                  <a:srgbClr val="C9962C"/>
                </a:solidFill>
                <a:latin typeface="Calibri" pitchFamily="34" charset="0"/>
                <a:ea typeface="Calibri" pitchFamily="34" charset="-122"/>
                <a:cs typeface="Calibri" pitchFamily="34" charset="-120"/>
              </a:rPr>
              <a:t>M</a:t>
            </a:r>
            <a:endParaRPr lang="en-US" sz="3000" dirty="0"/>
          </a:p>
        </p:txBody>
      </p:sp>
      <p:sp>
        <p:nvSpPr>
          <p:cNvPr id="5" name="Text 3"/>
          <p:cNvSpPr/>
          <p:nvPr/>
        </p:nvSpPr>
        <p:spPr>
          <a:xfrm>
            <a:off x="1828800" y="2880360"/>
            <a:ext cx="8686800" cy="685800"/>
          </a:xfrm>
          <a:prstGeom prst="rect">
            <a:avLst/>
          </a:prstGeom>
          <a:noFill/>
          <a:ln/>
        </p:spPr>
        <p:txBody>
          <a:bodyPr wrap="square" lIns="0" tIns="0" rIns="0" bIns="0" rtlCol="0" anchor="ctr"/>
          <a:lstStyle/>
          <a:p>
            <a:pPr indent="0" marL="0">
              <a:buNone/>
            </a:pPr>
            <a:r>
              <a:rPr lang="en-US" sz="3000" b="1" dirty="0">
                <a:solidFill>
                  <a:srgbClr val="1B2A4A"/>
                </a:solidFill>
                <a:latin typeface="Calibri" pitchFamily="34" charset="0"/>
                <a:ea typeface="Calibri" pitchFamily="34" charset="-122"/>
                <a:cs typeface="Calibri" pitchFamily="34" charset="-120"/>
              </a:rPr>
              <a:t>Market Share</a:t>
            </a:r>
            <a:endParaRPr lang="en-US" sz="3000" dirty="0"/>
          </a:p>
        </p:txBody>
      </p:sp>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name="Slide 106">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502920" y="320040"/>
            <a:ext cx="8229600" cy="320040"/>
          </a:xfrm>
          <a:prstGeom prst="rect">
            <a:avLst/>
          </a:prstGeom>
          <a:noFill/>
          <a:ln/>
        </p:spPr>
        <p:txBody>
          <a:bodyPr wrap="square" lIns="0" tIns="0" rIns="0" bIns="0" rtlCol="0" anchor="ctr"/>
          <a:lstStyle/>
          <a:p>
            <a:pPr indent="0" marL="0">
              <a:buNone/>
            </a:pPr>
            <a:r>
              <a:rPr lang="en-US" sz="1150" b="1" spc="150" kern="0" dirty="0">
                <a:solidFill>
                  <a:srgbClr val="C9962C"/>
                </a:solidFill>
                <a:latin typeface="Calibri" pitchFamily="34" charset="0"/>
                <a:ea typeface="Calibri" pitchFamily="34" charset="-122"/>
                <a:cs typeface="Calibri" pitchFamily="34" charset="-120"/>
              </a:rPr>
              <a:t>MEKARI OFFICELESS</a:t>
            </a:r>
            <a:endParaRPr lang="en-US" sz="1150" dirty="0"/>
          </a:p>
        </p:txBody>
      </p:sp>
      <p:sp>
        <p:nvSpPr>
          <p:cNvPr id="3" name="Text 1"/>
          <p:cNvSpPr/>
          <p:nvPr/>
        </p:nvSpPr>
        <p:spPr>
          <a:xfrm>
            <a:off x="502920" y="621792"/>
            <a:ext cx="10515600" cy="566928"/>
          </a:xfrm>
          <a:prstGeom prst="rect">
            <a:avLst/>
          </a:prstGeom>
          <a:noFill/>
          <a:ln/>
        </p:spPr>
        <p:txBody>
          <a:bodyPr wrap="square" lIns="0" tIns="0" rIns="0" bIns="0" rtlCol="0" anchor="ctr"/>
          <a:lstStyle/>
          <a:p>
            <a:pPr indent="0" marL="0">
              <a:buNone/>
            </a:pPr>
            <a:r>
              <a:rPr lang="en-US" sz="2500" b="1" dirty="0">
                <a:solidFill>
                  <a:srgbClr val="1B2A4A"/>
                </a:solidFill>
                <a:latin typeface="Calibri" pitchFamily="34" charset="0"/>
                <a:ea typeface="Calibri" pitchFamily="34" charset="-122"/>
                <a:cs typeface="Calibri" pitchFamily="34" charset="-120"/>
              </a:rPr>
              <a:t>Market Share Mekari Officeless</a:t>
            </a:r>
            <a:endParaRPr lang="en-US" sz="2500" dirty="0"/>
          </a:p>
        </p:txBody>
      </p:sp>
      <p:sp>
        <p:nvSpPr>
          <p:cNvPr id="4" name="Shape 2"/>
          <p:cNvSpPr/>
          <p:nvPr/>
        </p:nvSpPr>
        <p:spPr>
          <a:xfrm>
            <a:off x="502920" y="1325880"/>
            <a:ext cx="11183112" cy="998690"/>
          </a:xfrm>
          <a:prstGeom prst="roundRect">
            <a:avLst>
              <a:gd name="adj" fmla="val 5494"/>
            </a:avLst>
          </a:prstGeom>
          <a:solidFill>
            <a:srgbClr val="EAF0F8"/>
          </a:solidFill>
          <a:ln/>
        </p:spPr>
      </p:sp>
      <p:sp>
        <p:nvSpPr>
          <p:cNvPr id="5" name="Text 3"/>
          <p:cNvSpPr/>
          <p:nvPr/>
        </p:nvSpPr>
        <p:spPr>
          <a:xfrm>
            <a:off x="685800" y="1453896"/>
            <a:ext cx="10817352" cy="289116"/>
          </a:xfrm>
          <a:prstGeom prst="rect">
            <a:avLst/>
          </a:prstGeom>
          <a:noFill/>
          <a:ln/>
        </p:spPr>
        <p:txBody>
          <a:bodyPr wrap="square" lIns="0" tIns="0" rIns="0" bIns="0" rtlCol="0" anchor="t"/>
          <a:lstStyle/>
          <a:p>
            <a:pPr indent="0" marL="0">
              <a:buNone/>
            </a:pPr>
            <a:r>
              <a:rPr lang="en-US" sz="1130" b="1" dirty="0">
                <a:solidFill>
                  <a:srgbClr val="1B2A4A"/>
                </a:solidFill>
                <a:latin typeface="Calibri" pitchFamily="34" charset="0"/>
                <a:ea typeface="Calibri" pitchFamily="34" charset="-122"/>
                <a:cs typeface="Calibri" pitchFamily="34" charset="-120"/>
              </a:rPr>
              <a:t>Posisi Pasar</a:t>
            </a:r>
            <a:endParaRPr lang="en-US" sz="1130" dirty="0"/>
          </a:p>
        </p:txBody>
      </p:sp>
      <p:sp>
        <p:nvSpPr>
          <p:cNvPr id="6" name="Text 4"/>
          <p:cNvSpPr/>
          <p:nvPr/>
        </p:nvSpPr>
        <p:spPr>
          <a:xfrm>
            <a:off x="685800" y="1779587"/>
            <a:ext cx="10817352" cy="453542"/>
          </a:xfrm>
          <a:prstGeom prst="rect">
            <a:avLst/>
          </a:prstGeom>
          <a:noFill/>
          <a:ln/>
        </p:spPr>
        <p:txBody>
          <a:bodyPr wrap="square" lIns="0" tIns="0" rIns="0" bIns="0" rtlCol="0" anchor="t"/>
          <a:lstStyle/>
          <a:p>
            <a:pPr indent="0" marL="0">
              <a:lnSpc>
                <a:spcPct val="114000"/>
              </a:lnSpc>
              <a:buNone/>
            </a:pPr>
            <a:r>
              <a:rPr lang="en-US" sz="930" dirty="0">
                <a:solidFill>
                  <a:srgbClr val="3A4152"/>
                </a:solidFill>
                <a:latin typeface="Calibri" pitchFamily="34" charset="0"/>
                <a:ea typeface="Calibri" pitchFamily="34" charset="-122"/>
                <a:cs typeface="Calibri" pitchFamily="34" charset="-120"/>
              </a:rPr>
              <a:t>Angka pangsa pasar spesifik tidak tersedia, sehingga penilaian dilakukan lewat indikator tidak langsung.  Tidak ada angka resmi — Officeless berstatus unit produk dari perusahaan privat sehingga pendapatannya tidak dipublikasikan terpisah.  Skala induk — Mekari diposisikan sebagai salah satu ekosistem SaaS terbesar di Indonesia dengan lebih dari 55.000 pelanggan bisnis.  Segmen yang disasar — menjadi salah satu pemain low-code enterprise lokal yang menyasar BUMN dan korporasi besar, bukan pasar UMKM.</a:t>
            </a:r>
            <a:endParaRPr lang="en-US" sz="930" dirty="0"/>
          </a:p>
        </p:txBody>
      </p:sp>
      <p:sp>
        <p:nvSpPr>
          <p:cNvPr id="7" name="Shape 5"/>
          <p:cNvSpPr/>
          <p:nvPr/>
        </p:nvSpPr>
        <p:spPr>
          <a:xfrm>
            <a:off x="502920" y="2507450"/>
            <a:ext cx="11183112" cy="998690"/>
          </a:xfrm>
          <a:prstGeom prst="roundRect">
            <a:avLst>
              <a:gd name="adj" fmla="val 5494"/>
            </a:avLst>
          </a:prstGeom>
          <a:solidFill>
            <a:srgbClr val="EAF0F8"/>
          </a:solidFill>
          <a:ln/>
        </p:spPr>
      </p:sp>
      <p:sp>
        <p:nvSpPr>
          <p:cNvPr id="8" name="Text 6"/>
          <p:cNvSpPr/>
          <p:nvPr/>
        </p:nvSpPr>
        <p:spPr>
          <a:xfrm>
            <a:off x="685800" y="2635466"/>
            <a:ext cx="10817352" cy="289116"/>
          </a:xfrm>
          <a:prstGeom prst="rect">
            <a:avLst/>
          </a:prstGeom>
          <a:noFill/>
          <a:ln/>
        </p:spPr>
        <p:txBody>
          <a:bodyPr wrap="square" lIns="0" tIns="0" rIns="0" bIns="0" rtlCol="0" anchor="t"/>
          <a:lstStyle/>
          <a:p>
            <a:pPr indent="0" marL="0">
              <a:buNone/>
            </a:pPr>
            <a:r>
              <a:rPr lang="en-US" sz="1130" b="1" dirty="0">
                <a:solidFill>
                  <a:srgbClr val="1B2A4A"/>
                </a:solidFill>
                <a:latin typeface="Calibri" pitchFamily="34" charset="0"/>
                <a:ea typeface="Calibri" pitchFamily="34" charset="-122"/>
                <a:cs typeface="Calibri" pitchFamily="34" charset="-120"/>
              </a:rPr>
              <a:t>Indikator Traksi</a:t>
            </a:r>
            <a:endParaRPr lang="en-US" sz="1130" dirty="0"/>
          </a:p>
        </p:txBody>
      </p:sp>
      <p:sp>
        <p:nvSpPr>
          <p:cNvPr id="9" name="Text 7"/>
          <p:cNvSpPr/>
          <p:nvPr/>
        </p:nvSpPr>
        <p:spPr>
          <a:xfrm>
            <a:off x="685800" y="2961157"/>
            <a:ext cx="10817352" cy="453542"/>
          </a:xfrm>
          <a:prstGeom prst="rect">
            <a:avLst/>
          </a:prstGeom>
          <a:noFill/>
          <a:ln/>
        </p:spPr>
        <p:txBody>
          <a:bodyPr wrap="square" lIns="0" tIns="0" rIns="0" bIns="0" rtlCol="0" anchor="t"/>
          <a:lstStyle/>
          <a:p>
            <a:pPr indent="0" marL="0">
              <a:lnSpc>
                <a:spcPct val="114000"/>
              </a:lnSpc>
              <a:buNone/>
            </a:pPr>
            <a:r>
              <a:rPr lang="en-US" sz="930" dirty="0">
                <a:solidFill>
                  <a:srgbClr val="3A4152"/>
                </a:solidFill>
                <a:latin typeface="Calibri" pitchFamily="34" charset="0"/>
                <a:ea typeface="Calibri" pitchFamily="34" charset="-122"/>
                <a:cs typeface="Calibri" pitchFamily="34" charset="-120"/>
              </a:rPr>
              <a:t>Klien besar — Telkomsel, Pertamina, Sinarmas, JNE, BRI Life, dan PLN Insurance menjadi bukti kemampuan menembus level enterprise.  Sebaran industri — melayani keuangan, manufaktur, energi, logistik, ritel, konstruksi, pemerintahan, hospitality, kesehatan, dan pendidikan.  Testimoni terukur — klien menyebut angka perbaikan konkret, bukan sekadar pujian umum, yang efektif sebagai alat penjualan.</a:t>
            </a:r>
            <a:endParaRPr lang="en-US" sz="930" dirty="0"/>
          </a:p>
        </p:txBody>
      </p:sp>
      <p:sp>
        <p:nvSpPr>
          <p:cNvPr id="10" name="Text 8"/>
          <p:cNvSpPr/>
          <p:nvPr/>
        </p:nvSpPr>
        <p:spPr>
          <a:xfrm>
            <a:off x="502920" y="6492240"/>
            <a:ext cx="11155680" cy="274320"/>
          </a:xfrm>
          <a:prstGeom prst="rect">
            <a:avLst/>
          </a:prstGeom>
          <a:noFill/>
          <a:ln/>
        </p:spPr>
        <p:txBody>
          <a:bodyPr wrap="square" lIns="0" tIns="0" rIns="0" bIns="0" rtlCol="0" anchor="ctr"/>
          <a:lstStyle/>
          <a:p>
            <a:pPr indent="0" marL="0">
              <a:buNone/>
            </a:pPr>
            <a:r>
              <a:rPr lang="en-US" sz="850" i="1" dirty="0">
                <a:solidFill>
                  <a:srgbClr val="6B7686"/>
                </a:solidFill>
                <a:latin typeface="Calibri" pitchFamily="34" charset="0"/>
                <a:ea typeface="Calibri" pitchFamily="34" charset="-122"/>
                <a:cs typeface="Calibri" pitchFamily="34" charset="-120"/>
              </a:rPr>
              <a:t>Sumber: Mekari — beranda — https://mekari.com/en/  •  Profil Mekari Officeless (LeadIQ) — https://leadiq.com/c/mekari-officeless/5a1d8f8b5400005100755a4d</a:t>
            </a:r>
            <a:endParaRPr lang="en-US" sz="850" dirty="0"/>
          </a:p>
        </p:txBody>
      </p:sp>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name="Slide 107">
    <p:bg>
      <p:bgPr>
        <a:solidFill>
          <a:srgbClr val="EAF0F8"/>
        </a:solidFill>
      </p:bgPr>
    </p:bg>
    <p:spTree>
      <p:nvGrpSpPr>
        <p:cNvPr id="1" name=""/>
        <p:cNvGrpSpPr/>
        <p:nvPr/>
      </p:nvGrpSpPr>
      <p:grpSpPr>
        <a:xfrm>
          <a:off x="0" y="0"/>
          <a:ext cx="0" cy="0"/>
          <a:chOff x="0" y="0"/>
          <a:chExt cx="0" cy="0"/>
        </a:xfrm>
      </p:grpSpPr>
      <p:sp>
        <p:nvSpPr>
          <p:cNvPr id="2" name="Text 0"/>
          <p:cNvSpPr/>
          <p:nvPr/>
        </p:nvSpPr>
        <p:spPr>
          <a:xfrm>
            <a:off x="822960" y="2423160"/>
            <a:ext cx="7315200" cy="365760"/>
          </a:xfrm>
          <a:prstGeom prst="rect">
            <a:avLst/>
          </a:prstGeom>
          <a:noFill/>
          <a:ln/>
        </p:spPr>
        <p:txBody>
          <a:bodyPr wrap="square" lIns="0" tIns="0" rIns="0" bIns="0" rtlCol="0" anchor="ctr"/>
          <a:lstStyle/>
          <a:p>
            <a:pPr indent="0" marL="0">
              <a:buNone/>
            </a:pPr>
            <a:r>
              <a:rPr lang="en-US" sz="1200" b="1" spc="200" kern="0" dirty="0">
                <a:solidFill>
                  <a:srgbClr val="C9962C"/>
                </a:solidFill>
                <a:latin typeface="Calibri" pitchFamily="34" charset="0"/>
                <a:ea typeface="Calibri" pitchFamily="34" charset="-122"/>
                <a:cs typeface="Calibri" pitchFamily="34" charset="-120"/>
              </a:rPr>
              <a:t>MEKARI OFFICELESS</a:t>
            </a:r>
            <a:endParaRPr lang="en-US" sz="1200" dirty="0"/>
          </a:p>
        </p:txBody>
      </p:sp>
      <p:sp>
        <p:nvSpPr>
          <p:cNvPr id="3" name="Shape 1"/>
          <p:cNvSpPr/>
          <p:nvPr/>
        </p:nvSpPr>
        <p:spPr>
          <a:xfrm>
            <a:off x="804672" y="2788920"/>
            <a:ext cx="822960" cy="822960"/>
          </a:xfrm>
          <a:prstGeom prst="roundRect">
            <a:avLst>
              <a:gd name="adj" fmla="val 15556"/>
            </a:avLst>
          </a:prstGeom>
          <a:solidFill>
            <a:srgbClr val="1B2A4A"/>
          </a:solidFill>
          <a:ln/>
        </p:spPr>
      </p:sp>
      <p:sp>
        <p:nvSpPr>
          <p:cNvPr id="4" name="Text 2"/>
          <p:cNvSpPr/>
          <p:nvPr/>
        </p:nvSpPr>
        <p:spPr>
          <a:xfrm>
            <a:off x="804672" y="2788920"/>
            <a:ext cx="822960" cy="822960"/>
          </a:xfrm>
          <a:prstGeom prst="rect">
            <a:avLst/>
          </a:prstGeom>
          <a:noFill/>
          <a:ln/>
        </p:spPr>
        <p:txBody>
          <a:bodyPr wrap="square" lIns="0" tIns="0" rIns="0" bIns="0" rtlCol="0" anchor="ctr"/>
          <a:lstStyle/>
          <a:p>
            <a:pPr algn="ctr" indent="0" marL="0">
              <a:buNone/>
            </a:pPr>
            <a:r>
              <a:rPr lang="en-US" sz="3000" b="1" dirty="0">
                <a:solidFill>
                  <a:srgbClr val="C9962C"/>
                </a:solidFill>
                <a:latin typeface="Calibri" pitchFamily="34" charset="0"/>
                <a:ea typeface="Calibri" pitchFamily="34" charset="-122"/>
                <a:cs typeface="Calibri" pitchFamily="34" charset="-120"/>
              </a:rPr>
              <a:t>C</a:t>
            </a:r>
            <a:endParaRPr lang="en-US" sz="3000" dirty="0"/>
          </a:p>
        </p:txBody>
      </p:sp>
      <p:sp>
        <p:nvSpPr>
          <p:cNvPr id="5" name="Text 3"/>
          <p:cNvSpPr/>
          <p:nvPr/>
        </p:nvSpPr>
        <p:spPr>
          <a:xfrm>
            <a:off x="1828800" y="2880360"/>
            <a:ext cx="8686800" cy="685800"/>
          </a:xfrm>
          <a:prstGeom prst="rect">
            <a:avLst/>
          </a:prstGeom>
          <a:noFill/>
          <a:ln/>
        </p:spPr>
        <p:txBody>
          <a:bodyPr wrap="square" lIns="0" tIns="0" rIns="0" bIns="0" rtlCol="0" anchor="ctr"/>
          <a:lstStyle/>
          <a:p>
            <a:pPr indent="0" marL="0">
              <a:buNone/>
            </a:pPr>
            <a:r>
              <a:rPr lang="en-US" sz="3000" b="1" dirty="0">
                <a:solidFill>
                  <a:srgbClr val="1B2A4A"/>
                </a:solidFill>
                <a:latin typeface="Calibri" pitchFamily="34" charset="0"/>
                <a:ea typeface="Calibri" pitchFamily="34" charset="-122"/>
                <a:cs typeface="Calibri" pitchFamily="34" charset="-120"/>
              </a:rPr>
              <a:t>Capability Platform</a:t>
            </a:r>
            <a:endParaRPr lang="en-US" sz="3000" dirty="0"/>
          </a:p>
        </p:txBody>
      </p:sp>
    </p:spTree>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name="Slide 108">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502920" y="320040"/>
            <a:ext cx="8229600" cy="320040"/>
          </a:xfrm>
          <a:prstGeom prst="rect">
            <a:avLst/>
          </a:prstGeom>
          <a:noFill/>
          <a:ln/>
        </p:spPr>
        <p:txBody>
          <a:bodyPr wrap="square" lIns="0" tIns="0" rIns="0" bIns="0" rtlCol="0" anchor="ctr"/>
          <a:lstStyle/>
          <a:p>
            <a:pPr indent="0" marL="0">
              <a:buNone/>
            </a:pPr>
            <a:r>
              <a:rPr lang="en-US" sz="1150" b="1" spc="150" kern="0" dirty="0">
                <a:solidFill>
                  <a:srgbClr val="C9962C"/>
                </a:solidFill>
                <a:latin typeface="Calibri" pitchFamily="34" charset="0"/>
                <a:ea typeface="Calibri" pitchFamily="34" charset="-122"/>
                <a:cs typeface="Calibri" pitchFamily="34" charset="-120"/>
              </a:rPr>
              <a:t>MEKARI OFFICELESS</a:t>
            </a:r>
            <a:endParaRPr lang="en-US" sz="1150" dirty="0"/>
          </a:p>
        </p:txBody>
      </p:sp>
      <p:sp>
        <p:nvSpPr>
          <p:cNvPr id="3" name="Text 1"/>
          <p:cNvSpPr/>
          <p:nvPr/>
        </p:nvSpPr>
        <p:spPr>
          <a:xfrm>
            <a:off x="502920" y="621792"/>
            <a:ext cx="10515600" cy="566928"/>
          </a:xfrm>
          <a:prstGeom prst="rect">
            <a:avLst/>
          </a:prstGeom>
          <a:noFill/>
          <a:ln/>
        </p:spPr>
        <p:txBody>
          <a:bodyPr wrap="square" lIns="0" tIns="0" rIns="0" bIns="0" rtlCol="0" anchor="ctr"/>
          <a:lstStyle/>
          <a:p>
            <a:pPr indent="0" marL="0">
              <a:buNone/>
            </a:pPr>
            <a:r>
              <a:rPr lang="en-US" sz="2500" b="1" dirty="0">
                <a:solidFill>
                  <a:srgbClr val="1B2A4A"/>
                </a:solidFill>
                <a:latin typeface="Calibri" pitchFamily="34" charset="0"/>
                <a:ea typeface="Calibri" pitchFamily="34" charset="-122"/>
                <a:cs typeface="Calibri" pitchFamily="34" charset="-120"/>
              </a:rPr>
              <a:t>Capability Platform Mekari Officeless</a:t>
            </a:r>
            <a:endParaRPr lang="en-US" sz="2500" dirty="0"/>
          </a:p>
        </p:txBody>
      </p:sp>
      <p:sp>
        <p:nvSpPr>
          <p:cNvPr id="4" name="Shape 2"/>
          <p:cNvSpPr/>
          <p:nvPr/>
        </p:nvSpPr>
        <p:spPr>
          <a:xfrm>
            <a:off x="502920" y="1325880"/>
            <a:ext cx="5500116" cy="2208136"/>
          </a:xfrm>
          <a:prstGeom prst="roundRect">
            <a:avLst>
              <a:gd name="adj" fmla="val 2485"/>
            </a:avLst>
          </a:prstGeom>
          <a:solidFill>
            <a:srgbClr val="EAF0F8"/>
          </a:solidFill>
          <a:ln/>
        </p:spPr>
      </p:sp>
      <p:sp>
        <p:nvSpPr>
          <p:cNvPr id="5" name="Text 3"/>
          <p:cNvSpPr/>
          <p:nvPr/>
        </p:nvSpPr>
        <p:spPr>
          <a:xfrm>
            <a:off x="685800" y="1453896"/>
            <a:ext cx="5134356" cy="289116"/>
          </a:xfrm>
          <a:prstGeom prst="rect">
            <a:avLst/>
          </a:prstGeom>
          <a:noFill/>
          <a:ln/>
        </p:spPr>
        <p:txBody>
          <a:bodyPr wrap="square" lIns="0" tIns="0" rIns="0" bIns="0" rtlCol="0" anchor="t"/>
          <a:lstStyle/>
          <a:p>
            <a:pPr indent="0" marL="0">
              <a:buNone/>
            </a:pPr>
            <a:r>
              <a:rPr lang="en-US" sz="1130" b="1" dirty="0">
                <a:solidFill>
                  <a:srgbClr val="1B2A4A"/>
                </a:solidFill>
                <a:latin typeface="Calibri" pitchFamily="34" charset="0"/>
                <a:ea typeface="Calibri" pitchFamily="34" charset="-122"/>
                <a:cs typeface="Calibri" pitchFamily="34" charset="-120"/>
              </a:rPr>
              <a:t>Low-Code / No-Code</a:t>
            </a:r>
            <a:endParaRPr lang="en-US" sz="1130" dirty="0"/>
          </a:p>
        </p:txBody>
      </p:sp>
      <p:sp>
        <p:nvSpPr>
          <p:cNvPr id="6" name="Text 4"/>
          <p:cNvSpPr/>
          <p:nvPr/>
        </p:nvSpPr>
        <p:spPr>
          <a:xfrm>
            <a:off x="685800" y="1779587"/>
            <a:ext cx="5134356" cy="1662989"/>
          </a:xfrm>
          <a:prstGeom prst="rect">
            <a:avLst/>
          </a:prstGeom>
          <a:noFill/>
          <a:ln/>
        </p:spPr>
        <p:txBody>
          <a:bodyPr wrap="square" lIns="0" tIns="0" rIns="0" bIns="0" rtlCol="0" anchor="t"/>
          <a:lstStyle/>
          <a:p>
            <a:pPr indent="0" marL="0">
              <a:lnSpc>
                <a:spcPct val="114000"/>
              </a:lnSpc>
              <a:buNone/>
            </a:pPr>
            <a:r>
              <a:rPr lang="en-US" sz="930" dirty="0">
                <a:solidFill>
                  <a:srgbClr val="3A4152"/>
                </a:solidFill>
                <a:latin typeface="Calibri" pitchFamily="34" charset="0"/>
                <a:ea typeface="Calibri" pitchFamily="34" charset="-122"/>
                <a:cs typeface="Calibri" pitchFamily="34" charset="-120"/>
              </a:rPr>
              <a:t>Inti platform adalah memindahkan kemampuan membangun aplikasi dari tim IT ke tim bisnis.  Konfigurasi tanpa kode — form, workflow, dan logika bisnis disusun lewat antarmuka drag and drop tanpa menulis baris kode.  Dua level pengguna — tim bisnis dan operasional membangun sendiri kebutuhan sederhana, sementara developer tetap bisa memperluas untuk skenario kompleks.  Kustomisasi penuh — solusi tetap dapat diubah 100% setelah di-deploy, sehingga tidak terkunci pada konfigurasi awal.  latform ini memindahkan kemampuan membuat aplikasi dari tim IT ke tim bisnis melalui antarmuka drag-and-drop tanpa perlu koding. Sistem ini mendukung dua level pengguna: tim operasional dapat membuat kebutuhan sederhana sendiri, sementara developer bisa memperluasnya untuk skenario yang lebih kompleks. Solusi ini juga dapat dikustomisasi penuh hingga 100% bahkan setelah diluncurkan (deploy).</a:t>
            </a:r>
            <a:endParaRPr lang="en-US" sz="930" dirty="0"/>
          </a:p>
        </p:txBody>
      </p:sp>
      <p:sp>
        <p:nvSpPr>
          <p:cNvPr id="7" name="Shape 5"/>
          <p:cNvSpPr/>
          <p:nvPr/>
        </p:nvSpPr>
        <p:spPr>
          <a:xfrm>
            <a:off x="502920" y="3716896"/>
            <a:ext cx="5500116" cy="847509"/>
          </a:xfrm>
          <a:prstGeom prst="roundRect">
            <a:avLst>
              <a:gd name="adj" fmla="val 6474"/>
            </a:avLst>
          </a:prstGeom>
          <a:solidFill>
            <a:srgbClr val="EAF0F8"/>
          </a:solidFill>
          <a:ln/>
        </p:spPr>
      </p:sp>
      <p:sp>
        <p:nvSpPr>
          <p:cNvPr id="8" name="Text 6"/>
          <p:cNvSpPr/>
          <p:nvPr/>
        </p:nvSpPr>
        <p:spPr>
          <a:xfrm>
            <a:off x="685800" y="3844912"/>
            <a:ext cx="5134356" cy="289116"/>
          </a:xfrm>
          <a:prstGeom prst="rect">
            <a:avLst/>
          </a:prstGeom>
          <a:noFill/>
          <a:ln/>
        </p:spPr>
        <p:txBody>
          <a:bodyPr wrap="square" lIns="0" tIns="0" rIns="0" bIns="0" rtlCol="0" anchor="t"/>
          <a:lstStyle/>
          <a:p>
            <a:pPr indent="0" marL="0">
              <a:buNone/>
            </a:pPr>
            <a:r>
              <a:rPr lang="en-US" sz="1130" b="1" dirty="0">
                <a:solidFill>
                  <a:srgbClr val="1B2A4A"/>
                </a:solidFill>
                <a:latin typeface="Calibri" pitchFamily="34" charset="0"/>
                <a:ea typeface="Calibri" pitchFamily="34" charset="-122"/>
                <a:cs typeface="Calibri" pitchFamily="34" charset="-120"/>
              </a:rPr>
              <a:t>Keamanan</a:t>
            </a:r>
            <a:endParaRPr lang="en-US" sz="1130" dirty="0"/>
          </a:p>
        </p:txBody>
      </p:sp>
      <p:sp>
        <p:nvSpPr>
          <p:cNvPr id="9" name="Text 7"/>
          <p:cNvSpPr/>
          <p:nvPr/>
        </p:nvSpPr>
        <p:spPr>
          <a:xfrm>
            <a:off x="685800" y="4170604"/>
            <a:ext cx="5134356" cy="302362"/>
          </a:xfrm>
          <a:prstGeom prst="rect">
            <a:avLst/>
          </a:prstGeom>
          <a:noFill/>
          <a:ln/>
        </p:spPr>
        <p:txBody>
          <a:bodyPr wrap="square" lIns="0" tIns="0" rIns="0" bIns="0" rtlCol="0" anchor="t"/>
          <a:lstStyle/>
          <a:p>
            <a:pPr indent="0" marL="0">
              <a:lnSpc>
                <a:spcPct val="114000"/>
              </a:lnSpc>
              <a:buNone/>
            </a:pPr>
            <a:r>
              <a:rPr lang="en-US" sz="930" dirty="0">
                <a:solidFill>
                  <a:srgbClr val="3A4152"/>
                </a:solidFill>
                <a:latin typeface="Calibri" pitchFamily="34" charset="0"/>
                <a:ea typeface="Calibri" pitchFamily="34" charset="-122"/>
                <a:cs typeface="Calibri" pitchFamily="34" charset="-120"/>
              </a:rPr>
              <a:t>Standar enterprise — bersertifikat ISO 27001 dan mengikuti ketentuan keamanan serta kepatuhan yang lazim disyaratkan korporasi besar dan BUMN.</a:t>
            </a:r>
            <a:endParaRPr lang="en-US" sz="930" dirty="0"/>
          </a:p>
        </p:txBody>
      </p:sp>
      <p:sp>
        <p:nvSpPr>
          <p:cNvPr id="10" name="Shape 8"/>
          <p:cNvSpPr/>
          <p:nvPr/>
        </p:nvSpPr>
        <p:spPr>
          <a:xfrm>
            <a:off x="6185916" y="1325880"/>
            <a:ext cx="5500116" cy="1452232"/>
          </a:xfrm>
          <a:prstGeom prst="roundRect">
            <a:avLst>
              <a:gd name="adj" fmla="val 3778"/>
            </a:avLst>
          </a:prstGeom>
          <a:solidFill>
            <a:srgbClr val="EAF0F8"/>
          </a:solidFill>
          <a:ln/>
        </p:spPr>
      </p:sp>
      <p:sp>
        <p:nvSpPr>
          <p:cNvPr id="11" name="Text 9"/>
          <p:cNvSpPr/>
          <p:nvPr/>
        </p:nvSpPr>
        <p:spPr>
          <a:xfrm>
            <a:off x="6368796" y="1453896"/>
            <a:ext cx="5134356" cy="289116"/>
          </a:xfrm>
          <a:prstGeom prst="rect">
            <a:avLst/>
          </a:prstGeom>
          <a:noFill/>
          <a:ln/>
        </p:spPr>
        <p:txBody>
          <a:bodyPr wrap="square" lIns="0" tIns="0" rIns="0" bIns="0" rtlCol="0" anchor="t"/>
          <a:lstStyle/>
          <a:p>
            <a:pPr indent="0" marL="0">
              <a:buNone/>
            </a:pPr>
            <a:r>
              <a:rPr lang="en-US" sz="1130" b="1" dirty="0">
                <a:solidFill>
                  <a:srgbClr val="1B2A4A"/>
                </a:solidFill>
                <a:latin typeface="Calibri" pitchFamily="34" charset="0"/>
                <a:ea typeface="Calibri" pitchFamily="34" charset="-122"/>
                <a:cs typeface="Calibri" pitchFamily="34" charset="-120"/>
              </a:rPr>
              <a:t>Arsitektur</a:t>
            </a:r>
            <a:endParaRPr lang="en-US" sz="1130" dirty="0"/>
          </a:p>
        </p:txBody>
      </p:sp>
      <p:sp>
        <p:nvSpPr>
          <p:cNvPr id="12" name="Text 10"/>
          <p:cNvSpPr/>
          <p:nvPr/>
        </p:nvSpPr>
        <p:spPr>
          <a:xfrm>
            <a:off x="6368796" y="1779587"/>
            <a:ext cx="5134356" cy="907085"/>
          </a:xfrm>
          <a:prstGeom prst="rect">
            <a:avLst/>
          </a:prstGeom>
          <a:noFill/>
          <a:ln/>
        </p:spPr>
        <p:txBody>
          <a:bodyPr wrap="square" lIns="0" tIns="0" rIns="0" bIns="0" rtlCol="0" anchor="t"/>
          <a:lstStyle/>
          <a:p>
            <a:pPr indent="0" marL="0">
              <a:lnSpc>
                <a:spcPct val="114000"/>
              </a:lnSpc>
              <a:buNone/>
            </a:pPr>
            <a:r>
              <a:rPr lang="en-US" sz="930" dirty="0">
                <a:solidFill>
                  <a:srgbClr val="3A4152"/>
                </a:solidFill>
                <a:latin typeface="Calibri" pitchFamily="34" charset="0"/>
                <a:ea typeface="Calibri" pitchFamily="34" charset="-122"/>
                <a:cs typeface="Calibri" pitchFamily="34" charset="-120"/>
              </a:rPr>
              <a:t>Lapisan decoupled — logika custom berjalan terpisah dari core ERP, sehingga upgrade sistem inti tidak terhambat oleh kustomisasi.  Menghindari technical debt — menjawab masalah klasik kustomisasi ERP berat yang membuat setiap perubahan berisiko dan mahal.  Menggunakan lapisan decoupled, di mana logika custom berjalan terpisah dari sistem inti (ERP). Pendekatan ini mencegah technical debt dan memastikan pembaruan (upgrade) sistem inti dapat dilakukan tanpa terhambat oleh penyesuaian yang ada.</a:t>
            </a:r>
            <a:endParaRPr lang="en-US" sz="930" dirty="0"/>
          </a:p>
        </p:txBody>
      </p:sp>
      <p:sp>
        <p:nvSpPr>
          <p:cNvPr id="13" name="Shape 11"/>
          <p:cNvSpPr/>
          <p:nvPr/>
        </p:nvSpPr>
        <p:spPr>
          <a:xfrm>
            <a:off x="6185916" y="2960992"/>
            <a:ext cx="5500116" cy="2208136"/>
          </a:xfrm>
          <a:prstGeom prst="roundRect">
            <a:avLst>
              <a:gd name="adj" fmla="val 2485"/>
            </a:avLst>
          </a:prstGeom>
          <a:solidFill>
            <a:srgbClr val="EAF0F8"/>
          </a:solidFill>
          <a:ln/>
        </p:spPr>
      </p:sp>
      <p:sp>
        <p:nvSpPr>
          <p:cNvPr id="14" name="Text 12"/>
          <p:cNvSpPr/>
          <p:nvPr/>
        </p:nvSpPr>
        <p:spPr>
          <a:xfrm>
            <a:off x="6368796" y="3089008"/>
            <a:ext cx="5134356" cy="289116"/>
          </a:xfrm>
          <a:prstGeom prst="rect">
            <a:avLst/>
          </a:prstGeom>
          <a:noFill/>
          <a:ln/>
        </p:spPr>
        <p:txBody>
          <a:bodyPr wrap="square" lIns="0" tIns="0" rIns="0" bIns="0" rtlCol="0" anchor="t"/>
          <a:lstStyle/>
          <a:p>
            <a:pPr indent="0" marL="0">
              <a:buNone/>
            </a:pPr>
            <a:r>
              <a:rPr lang="en-US" sz="1130" b="1" dirty="0">
                <a:solidFill>
                  <a:srgbClr val="1B2A4A"/>
                </a:solidFill>
                <a:latin typeface="Calibri" pitchFamily="34" charset="0"/>
                <a:ea typeface="Calibri" pitchFamily="34" charset="-122"/>
                <a:cs typeface="Calibri" pitchFamily="34" charset="-120"/>
              </a:rPr>
              <a:t>Integrasi &amp; Data</a:t>
            </a:r>
            <a:endParaRPr lang="en-US" sz="1130" dirty="0"/>
          </a:p>
        </p:txBody>
      </p:sp>
      <p:sp>
        <p:nvSpPr>
          <p:cNvPr id="15" name="Text 13"/>
          <p:cNvSpPr/>
          <p:nvPr/>
        </p:nvSpPr>
        <p:spPr>
          <a:xfrm>
            <a:off x="6368796" y="3414700"/>
            <a:ext cx="5134356" cy="1662989"/>
          </a:xfrm>
          <a:prstGeom prst="rect">
            <a:avLst/>
          </a:prstGeom>
          <a:noFill/>
          <a:ln/>
        </p:spPr>
        <p:txBody>
          <a:bodyPr wrap="square" lIns="0" tIns="0" rIns="0" bIns="0" rtlCol="0" anchor="t"/>
          <a:lstStyle/>
          <a:p>
            <a:pPr indent="0" marL="0">
              <a:lnSpc>
                <a:spcPct val="114000"/>
              </a:lnSpc>
              <a:buNone/>
            </a:pPr>
            <a:r>
              <a:rPr lang="en-US" sz="930" dirty="0">
                <a:solidFill>
                  <a:srgbClr val="3A4152"/>
                </a:solidFill>
                <a:latin typeface="Calibri" pitchFamily="34" charset="0"/>
                <a:ea typeface="Calibri" pitchFamily="34" charset="-122"/>
                <a:cs typeface="Calibri" pitchFamily="34" charset="-120"/>
              </a:rPr>
              <a:t>Kekuatan terbesar Officeless dibanding vendor DMS spesialis ada di kemampuan menyambung sistem.  OpenAPI — integrasi real-time ke ERP, HRIS, dan CRM sehingga data mengalir tanpa entri ganda.  Konektivitas luas — terhubung ke produk Mekari lain, sistem legacy, dan aplikasi pihak ketiga dalam satu pengalaman pengguna.  Business Process Management — memberi visibilitas lintas fungsi atas status setiap proses yang sedang berjalan.  Dashboard monitoring — analytics service menyajikan pelacakan dan pemantauan kinerja proses secara terpusat.  Menjadi keunggulan utama dengan dukungan OpenAPI untuk menghubungkan ERP, HRIS, CRM, produk Mekari, sistem legacy, dan aplikasi pihak ketiga dalam satu antarmuka. Platform ini dilengkapi fitur Business Process Management untuk memantau status proses lintas fungsi serta dashboard monitoring terpusat.</a:t>
            </a:r>
            <a:endParaRPr lang="en-US" sz="930" dirty="0"/>
          </a:p>
        </p:txBody>
      </p:sp>
      <p:sp>
        <p:nvSpPr>
          <p:cNvPr id="16" name="Text 14"/>
          <p:cNvSpPr/>
          <p:nvPr/>
        </p:nvSpPr>
        <p:spPr>
          <a:xfrm>
            <a:off x="502920" y="6492240"/>
            <a:ext cx="11155680" cy="274320"/>
          </a:xfrm>
          <a:prstGeom prst="rect">
            <a:avLst/>
          </a:prstGeom>
          <a:noFill/>
          <a:ln/>
        </p:spPr>
        <p:txBody>
          <a:bodyPr wrap="square" lIns="0" tIns="0" rIns="0" bIns="0" rtlCol="0" anchor="ctr"/>
          <a:lstStyle/>
          <a:p>
            <a:pPr indent="0" marL="0">
              <a:buNone/>
            </a:pPr>
            <a:r>
              <a:rPr lang="en-US" sz="850" i="1" dirty="0">
                <a:solidFill>
                  <a:srgbClr val="6B7686"/>
                </a:solidFill>
                <a:latin typeface="Calibri" pitchFamily="34" charset="0"/>
                <a:ea typeface="Calibri" pitchFamily="34" charset="-122"/>
                <a:cs typeface="Calibri" pitchFamily="34" charset="-120"/>
              </a:rPr>
              <a:t>Sumber: Platform Officeless — https://officeless.mekari.com/platform  •  Dokumentasi teknis — https://officeless-docs.mekari.com/</a:t>
            </a:r>
            <a:endParaRPr lang="en-US" sz="850" dirty="0"/>
          </a:p>
        </p:txBody>
      </p:sp>
    </p:spTree>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name="Slide 109">
    <p:bg>
      <p:bgPr>
        <a:solidFill>
          <a:srgbClr val="EAF0F8"/>
        </a:solidFill>
      </p:bgPr>
    </p:bg>
    <p:spTree>
      <p:nvGrpSpPr>
        <p:cNvPr id="1" name=""/>
        <p:cNvGrpSpPr/>
        <p:nvPr/>
      </p:nvGrpSpPr>
      <p:grpSpPr>
        <a:xfrm>
          <a:off x="0" y="0"/>
          <a:ext cx="0" cy="0"/>
          <a:chOff x="0" y="0"/>
          <a:chExt cx="0" cy="0"/>
        </a:xfrm>
      </p:grpSpPr>
      <p:sp>
        <p:nvSpPr>
          <p:cNvPr id="2" name="Text 0"/>
          <p:cNvSpPr/>
          <p:nvPr/>
        </p:nvSpPr>
        <p:spPr>
          <a:xfrm>
            <a:off x="822960" y="2423160"/>
            <a:ext cx="7315200" cy="365760"/>
          </a:xfrm>
          <a:prstGeom prst="rect">
            <a:avLst/>
          </a:prstGeom>
          <a:noFill/>
          <a:ln/>
        </p:spPr>
        <p:txBody>
          <a:bodyPr wrap="square" lIns="0" tIns="0" rIns="0" bIns="0" rtlCol="0" anchor="ctr"/>
          <a:lstStyle/>
          <a:p>
            <a:pPr indent="0" marL="0">
              <a:buNone/>
            </a:pPr>
            <a:r>
              <a:rPr lang="en-US" sz="1200" b="1" spc="200" kern="0" dirty="0">
                <a:solidFill>
                  <a:srgbClr val="C9962C"/>
                </a:solidFill>
                <a:latin typeface="Calibri" pitchFamily="34" charset="0"/>
                <a:ea typeface="Calibri" pitchFamily="34" charset="-122"/>
                <a:cs typeface="Calibri" pitchFamily="34" charset="-120"/>
              </a:rPr>
              <a:t>MEKARI OFFICELESS</a:t>
            </a:r>
            <a:endParaRPr lang="en-US" sz="1200" dirty="0"/>
          </a:p>
        </p:txBody>
      </p:sp>
      <p:sp>
        <p:nvSpPr>
          <p:cNvPr id="3" name="Shape 1"/>
          <p:cNvSpPr/>
          <p:nvPr/>
        </p:nvSpPr>
        <p:spPr>
          <a:xfrm>
            <a:off x="804672" y="2788920"/>
            <a:ext cx="822960" cy="822960"/>
          </a:xfrm>
          <a:prstGeom prst="roundRect">
            <a:avLst>
              <a:gd name="adj" fmla="val 15556"/>
            </a:avLst>
          </a:prstGeom>
          <a:solidFill>
            <a:srgbClr val="1B2A4A"/>
          </a:solidFill>
          <a:ln/>
        </p:spPr>
      </p:sp>
      <p:sp>
        <p:nvSpPr>
          <p:cNvPr id="4" name="Text 2"/>
          <p:cNvSpPr/>
          <p:nvPr/>
        </p:nvSpPr>
        <p:spPr>
          <a:xfrm>
            <a:off x="804672" y="2788920"/>
            <a:ext cx="822960" cy="822960"/>
          </a:xfrm>
          <a:prstGeom prst="rect">
            <a:avLst/>
          </a:prstGeom>
          <a:noFill/>
          <a:ln/>
        </p:spPr>
        <p:txBody>
          <a:bodyPr wrap="square" lIns="0" tIns="0" rIns="0" bIns="0" rtlCol="0" anchor="ctr"/>
          <a:lstStyle/>
          <a:p>
            <a:pPr algn="ctr" indent="0" marL="0">
              <a:buNone/>
            </a:pPr>
            <a:r>
              <a:rPr lang="en-US" sz="3000" b="1" dirty="0">
                <a:solidFill>
                  <a:srgbClr val="C9962C"/>
                </a:solidFill>
                <a:latin typeface="Calibri" pitchFamily="34" charset="0"/>
                <a:ea typeface="Calibri" pitchFamily="34" charset="-122"/>
                <a:cs typeface="Calibri" pitchFamily="34" charset="-120"/>
              </a:rPr>
              <a:t>U</a:t>
            </a:r>
            <a:endParaRPr lang="en-US" sz="3000" dirty="0"/>
          </a:p>
        </p:txBody>
      </p:sp>
      <p:sp>
        <p:nvSpPr>
          <p:cNvPr id="5" name="Text 3"/>
          <p:cNvSpPr/>
          <p:nvPr/>
        </p:nvSpPr>
        <p:spPr>
          <a:xfrm>
            <a:off x="1828800" y="2880360"/>
            <a:ext cx="8686800" cy="685800"/>
          </a:xfrm>
          <a:prstGeom prst="rect">
            <a:avLst/>
          </a:prstGeom>
          <a:noFill/>
          <a:ln/>
        </p:spPr>
        <p:txBody>
          <a:bodyPr wrap="square" lIns="0" tIns="0" rIns="0" bIns="0" rtlCol="0" anchor="ctr"/>
          <a:lstStyle/>
          <a:p>
            <a:pPr indent="0" marL="0">
              <a:buNone/>
            </a:pPr>
            <a:r>
              <a:rPr lang="en-US" sz="3000" b="1" dirty="0">
                <a:solidFill>
                  <a:srgbClr val="1B2A4A"/>
                </a:solidFill>
                <a:latin typeface="Calibri" pitchFamily="34" charset="0"/>
                <a:ea typeface="Calibri" pitchFamily="34" charset="-122"/>
                <a:cs typeface="Calibri" pitchFamily="34" charset="-120"/>
              </a:rPr>
              <a:t>Usecase</a:t>
            </a:r>
            <a:endParaRPr lang="en-US" sz="3000" dirty="0"/>
          </a:p>
        </p:txBody>
      </p:sp>
    </p:spTree>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name="Slide 110">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502920" y="320040"/>
            <a:ext cx="8229600" cy="320040"/>
          </a:xfrm>
          <a:prstGeom prst="rect">
            <a:avLst/>
          </a:prstGeom>
          <a:noFill/>
          <a:ln/>
        </p:spPr>
        <p:txBody>
          <a:bodyPr wrap="square" lIns="0" tIns="0" rIns="0" bIns="0" rtlCol="0" anchor="ctr"/>
          <a:lstStyle/>
          <a:p>
            <a:pPr indent="0" marL="0">
              <a:buNone/>
            </a:pPr>
            <a:r>
              <a:rPr lang="en-US" sz="1150" b="1" spc="150" kern="0" dirty="0">
                <a:solidFill>
                  <a:srgbClr val="C9962C"/>
                </a:solidFill>
                <a:latin typeface="Calibri" pitchFamily="34" charset="0"/>
                <a:ea typeface="Calibri" pitchFamily="34" charset="-122"/>
                <a:cs typeface="Calibri" pitchFamily="34" charset="-120"/>
              </a:rPr>
              <a:t>MEKARI OFFICELESS</a:t>
            </a:r>
            <a:endParaRPr lang="en-US" sz="1150" dirty="0"/>
          </a:p>
        </p:txBody>
      </p:sp>
      <p:sp>
        <p:nvSpPr>
          <p:cNvPr id="3" name="Text 1"/>
          <p:cNvSpPr/>
          <p:nvPr/>
        </p:nvSpPr>
        <p:spPr>
          <a:xfrm>
            <a:off x="502920" y="621792"/>
            <a:ext cx="10515600" cy="566928"/>
          </a:xfrm>
          <a:prstGeom prst="rect">
            <a:avLst/>
          </a:prstGeom>
          <a:noFill/>
          <a:ln/>
        </p:spPr>
        <p:txBody>
          <a:bodyPr wrap="square" lIns="0" tIns="0" rIns="0" bIns="0" rtlCol="0" anchor="ctr"/>
          <a:lstStyle/>
          <a:p>
            <a:pPr indent="0" marL="0">
              <a:buNone/>
            </a:pPr>
            <a:r>
              <a:rPr lang="en-US" sz="2500" b="1" dirty="0">
                <a:solidFill>
                  <a:srgbClr val="1B2A4A"/>
                </a:solidFill>
                <a:latin typeface="Calibri" pitchFamily="34" charset="0"/>
                <a:ea typeface="Calibri" pitchFamily="34" charset="-122"/>
                <a:cs typeface="Calibri" pitchFamily="34" charset="-120"/>
              </a:rPr>
              <a:t>Usecase Mekari Officeless</a:t>
            </a:r>
            <a:endParaRPr lang="en-US" sz="2500" dirty="0"/>
          </a:p>
        </p:txBody>
      </p:sp>
      <p:sp>
        <p:nvSpPr>
          <p:cNvPr id="4" name="Shape 2"/>
          <p:cNvSpPr/>
          <p:nvPr/>
        </p:nvSpPr>
        <p:spPr>
          <a:xfrm>
            <a:off x="502920" y="1325880"/>
            <a:ext cx="5500116" cy="1314298"/>
          </a:xfrm>
          <a:prstGeom prst="roundRect">
            <a:avLst>
              <a:gd name="adj" fmla="val 4174"/>
            </a:avLst>
          </a:prstGeom>
          <a:solidFill>
            <a:srgbClr val="EAF0F8"/>
          </a:solidFill>
          <a:ln/>
        </p:spPr>
      </p:sp>
      <p:sp>
        <p:nvSpPr>
          <p:cNvPr id="5" name="Text 3"/>
          <p:cNvSpPr/>
          <p:nvPr/>
        </p:nvSpPr>
        <p:spPr>
          <a:xfrm>
            <a:off x="685800" y="1453896"/>
            <a:ext cx="5134356" cy="1094842"/>
          </a:xfrm>
          <a:prstGeom prst="rect">
            <a:avLst/>
          </a:prstGeom>
          <a:noFill/>
          <a:ln/>
        </p:spPr>
        <p:txBody>
          <a:bodyPr wrap="square" lIns="0" tIns="0" rIns="0" bIns="0" rtlCol="0" anchor="t"/>
          <a:lstStyle/>
          <a:p>
            <a:pPr indent="0" marL="0">
              <a:lnSpc>
                <a:spcPct val="114000"/>
              </a:lnSpc>
              <a:buNone/>
            </a:pPr>
            <a:r>
              <a:rPr lang="en-US" sz="930" dirty="0">
                <a:solidFill>
                  <a:srgbClr val="3A4152"/>
                </a:solidFill>
                <a:latin typeface="Calibri" pitchFamily="34" charset="0"/>
                <a:ea typeface="Calibri" pitchFamily="34" charset="-122"/>
                <a:cs typeface="Calibri" pitchFamily="34" charset="-120"/>
              </a:rPr>
              <a:t>Officeless menawarkan cakupan solusi operasional yang sangat luas dan beragam, mulai dari Document Management System (DMS), pengadaan barang (Source-to-Pay), keselamatan kerja (HSE), hingga inspeksi Checklist Operasional. Keunggulan utamanya terletak pada katalog marketplace yang sangat kaya, mencakup modul keuangan, pengelolaan aset, SDM, hingga dashboard analisis manajemen. Keluwesan serta banyaknya variasi usecase inilah yang membuat Officeless menjadi platform yang serbaguna dan sulit disaingi oleh vendor produk tunggal.</a:t>
            </a:r>
            <a:endParaRPr lang="en-US" sz="930" dirty="0"/>
          </a:p>
        </p:txBody>
      </p:sp>
      <p:sp>
        <p:nvSpPr>
          <p:cNvPr id="6" name="Shape 4"/>
          <p:cNvSpPr/>
          <p:nvPr/>
        </p:nvSpPr>
        <p:spPr>
          <a:xfrm>
            <a:off x="502920" y="2823058"/>
            <a:ext cx="5500116" cy="1452232"/>
          </a:xfrm>
          <a:prstGeom prst="roundRect">
            <a:avLst>
              <a:gd name="adj" fmla="val 3778"/>
            </a:avLst>
          </a:prstGeom>
          <a:solidFill>
            <a:srgbClr val="EAF0F8"/>
          </a:solidFill>
          <a:ln/>
        </p:spPr>
      </p:sp>
      <p:sp>
        <p:nvSpPr>
          <p:cNvPr id="7" name="Text 5"/>
          <p:cNvSpPr/>
          <p:nvPr/>
        </p:nvSpPr>
        <p:spPr>
          <a:xfrm>
            <a:off x="685800" y="2951074"/>
            <a:ext cx="5134356" cy="289116"/>
          </a:xfrm>
          <a:prstGeom prst="rect">
            <a:avLst/>
          </a:prstGeom>
          <a:noFill/>
          <a:ln/>
        </p:spPr>
        <p:txBody>
          <a:bodyPr wrap="square" lIns="0" tIns="0" rIns="0" bIns="0" rtlCol="0" anchor="t"/>
          <a:lstStyle/>
          <a:p>
            <a:pPr indent="0" marL="0">
              <a:buNone/>
            </a:pPr>
            <a:r>
              <a:rPr lang="en-US" sz="1130" b="1" dirty="0">
                <a:solidFill>
                  <a:srgbClr val="1B2A4A"/>
                </a:solidFill>
                <a:latin typeface="Calibri" pitchFamily="34" charset="0"/>
                <a:ea typeface="Calibri" pitchFamily="34" charset="-122"/>
                <a:cs typeface="Calibri" pitchFamily="34" charset="-120"/>
              </a:rPr>
              <a:t>Usecase Lain di Marketplace</a:t>
            </a:r>
            <a:endParaRPr lang="en-US" sz="1130" dirty="0"/>
          </a:p>
        </p:txBody>
      </p:sp>
      <p:sp>
        <p:nvSpPr>
          <p:cNvPr id="8" name="Text 6"/>
          <p:cNvSpPr/>
          <p:nvPr/>
        </p:nvSpPr>
        <p:spPr>
          <a:xfrm>
            <a:off x="685800" y="3276765"/>
            <a:ext cx="5134356" cy="907085"/>
          </a:xfrm>
          <a:prstGeom prst="rect">
            <a:avLst/>
          </a:prstGeom>
          <a:noFill/>
          <a:ln/>
        </p:spPr>
        <p:txBody>
          <a:bodyPr wrap="square" lIns="0" tIns="0" rIns="0" bIns="0" rtlCol="0" anchor="t"/>
          <a:lstStyle/>
          <a:p>
            <a:pPr indent="0" marL="0">
              <a:lnSpc>
                <a:spcPct val="114000"/>
              </a:lnSpc>
              <a:buNone/>
            </a:pPr>
            <a:r>
              <a:rPr lang="en-US" sz="930" dirty="0">
                <a:solidFill>
                  <a:srgbClr val="3A4152"/>
                </a:solidFill>
                <a:latin typeface="Calibri" pitchFamily="34" charset="0"/>
                <a:ea typeface="Calibri" pitchFamily="34" charset="-122"/>
                <a:cs typeface="Calibri" pitchFamily="34" charset="-120"/>
              </a:rPr>
              <a:t>Keluasan katalog inilah yang membuat Officeless sulit disaingi vendor produk tunggal.  Keuangan dan operasi — e-budgeting, billing management, loan channeling, dan credit scoring.  Aset dan vendor — asset management dan vendor management system untuk mengendalikan belanja serta inventaris.  SDM — learning management system, e-recruitment dan e-contract, serta shift management.  Manajemen — dashboard business intelligence untuk pelaporan lintas unit secara real-time.</a:t>
            </a:r>
            <a:endParaRPr lang="en-US" sz="930" dirty="0"/>
          </a:p>
        </p:txBody>
      </p:sp>
      <p:sp>
        <p:nvSpPr>
          <p:cNvPr id="9" name="Shape 7"/>
          <p:cNvSpPr/>
          <p:nvPr/>
        </p:nvSpPr>
        <p:spPr>
          <a:xfrm>
            <a:off x="6185916" y="1325880"/>
            <a:ext cx="5500116" cy="1452232"/>
          </a:xfrm>
          <a:prstGeom prst="roundRect">
            <a:avLst>
              <a:gd name="adj" fmla="val 3778"/>
            </a:avLst>
          </a:prstGeom>
          <a:solidFill>
            <a:srgbClr val="EAF0F8"/>
          </a:solidFill>
          <a:ln/>
        </p:spPr>
      </p:sp>
      <p:sp>
        <p:nvSpPr>
          <p:cNvPr id="10" name="Text 8"/>
          <p:cNvSpPr/>
          <p:nvPr/>
        </p:nvSpPr>
        <p:spPr>
          <a:xfrm>
            <a:off x="6368796" y="1453896"/>
            <a:ext cx="5134356" cy="289116"/>
          </a:xfrm>
          <a:prstGeom prst="rect">
            <a:avLst/>
          </a:prstGeom>
          <a:noFill/>
          <a:ln/>
        </p:spPr>
        <p:txBody>
          <a:bodyPr wrap="square" lIns="0" tIns="0" rIns="0" bIns="0" rtlCol="0" anchor="t"/>
          <a:lstStyle/>
          <a:p>
            <a:pPr indent="0" marL="0">
              <a:buNone/>
            </a:pPr>
            <a:r>
              <a:rPr lang="en-US" sz="1130" b="1" dirty="0">
                <a:solidFill>
                  <a:srgbClr val="1B2A4A"/>
                </a:solidFill>
                <a:latin typeface="Calibri" pitchFamily="34" charset="0"/>
                <a:ea typeface="Calibri" pitchFamily="34" charset="-122"/>
                <a:cs typeface="Calibri" pitchFamily="34" charset="-120"/>
              </a:rPr>
              <a:t>Usecase per Solusi</a:t>
            </a:r>
            <a:endParaRPr lang="en-US" sz="1130" dirty="0"/>
          </a:p>
        </p:txBody>
      </p:sp>
      <p:sp>
        <p:nvSpPr>
          <p:cNvPr id="11" name="Text 9"/>
          <p:cNvSpPr/>
          <p:nvPr/>
        </p:nvSpPr>
        <p:spPr>
          <a:xfrm>
            <a:off x="6368796" y="1779587"/>
            <a:ext cx="5134356" cy="907085"/>
          </a:xfrm>
          <a:prstGeom prst="rect">
            <a:avLst/>
          </a:prstGeom>
          <a:noFill/>
          <a:ln/>
        </p:spPr>
        <p:txBody>
          <a:bodyPr wrap="square" lIns="0" tIns="0" rIns="0" bIns="0" rtlCol="0" anchor="t"/>
          <a:lstStyle/>
          <a:p>
            <a:pPr indent="0" marL="0">
              <a:lnSpc>
                <a:spcPct val="114000"/>
              </a:lnSpc>
              <a:buNone/>
            </a:pPr>
            <a:r>
              <a:rPr lang="en-US" sz="930" dirty="0">
                <a:solidFill>
                  <a:srgbClr val="3A4152"/>
                </a:solidFill>
                <a:latin typeface="Calibri" pitchFamily="34" charset="0"/>
                <a:ea typeface="Calibri" pitchFamily="34" charset="-122"/>
                <a:cs typeface="Calibri" pitchFamily="34" charset="-120"/>
              </a:rPr>
              <a:t>DMS — database dokumen terpusat dengan workflow persetujuan dan pelacakan status, langsung bersinggungan dengan ranah ProVue.  Source-to-Pay — menutup siklus dari permintaan pembelian, pemilihan vendor, hingga pembayaran dalam satu alur.  HSE — pelaporan insiden, penilaian risiko, dan tindak lanjut CAPA yang wajib bagi industri pertambangan dan energi.  Checklist Operasional — inspeksi berkala dan penyelesaian isu di lapangan dengan bukti foto dan skor kepatuhan.</a:t>
            </a:r>
            <a:endParaRPr lang="en-US" sz="930" dirty="0"/>
          </a:p>
        </p:txBody>
      </p:sp>
      <p:sp>
        <p:nvSpPr>
          <p:cNvPr id="12" name="Text 10"/>
          <p:cNvSpPr/>
          <p:nvPr/>
        </p:nvSpPr>
        <p:spPr>
          <a:xfrm>
            <a:off x="502920" y="6492240"/>
            <a:ext cx="11155680" cy="274320"/>
          </a:xfrm>
          <a:prstGeom prst="rect">
            <a:avLst/>
          </a:prstGeom>
          <a:noFill/>
          <a:ln/>
        </p:spPr>
        <p:txBody>
          <a:bodyPr wrap="square" lIns="0" tIns="0" rIns="0" bIns="0" rtlCol="0" anchor="ctr"/>
          <a:lstStyle/>
          <a:p>
            <a:pPr indent="0" marL="0">
              <a:buNone/>
            </a:pPr>
            <a:r>
              <a:rPr lang="en-US" sz="850" i="1" dirty="0">
                <a:solidFill>
                  <a:srgbClr val="6B7686"/>
                </a:solidFill>
                <a:latin typeface="Calibri" pitchFamily="34" charset="0"/>
                <a:ea typeface="Calibri" pitchFamily="34" charset="-122"/>
                <a:cs typeface="Calibri" pitchFamily="34" charset="-120"/>
              </a:rPr>
              <a:t>Sumber: Studi kasus &amp; testimoni — https://mekari.com/en/case-study/  •  Marketplace solusi — https://officeless.mekari.com/marketplace</a:t>
            </a:r>
            <a:endParaRPr lang="en-US" sz="850" dirty="0"/>
          </a:p>
        </p:txBody>
      </p:sp>
    </p:spTree>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name="Slide 111">
    <p:bg>
      <p:bgPr>
        <a:solidFill>
          <a:srgbClr val="EAF0F8"/>
        </a:solidFill>
      </p:bgPr>
    </p:bg>
    <p:spTree>
      <p:nvGrpSpPr>
        <p:cNvPr id="1" name=""/>
        <p:cNvGrpSpPr/>
        <p:nvPr/>
      </p:nvGrpSpPr>
      <p:grpSpPr>
        <a:xfrm>
          <a:off x="0" y="0"/>
          <a:ext cx="0" cy="0"/>
          <a:chOff x="0" y="0"/>
          <a:chExt cx="0" cy="0"/>
        </a:xfrm>
      </p:grpSpPr>
      <p:sp>
        <p:nvSpPr>
          <p:cNvPr id="2" name="Text 0"/>
          <p:cNvSpPr/>
          <p:nvPr/>
        </p:nvSpPr>
        <p:spPr>
          <a:xfrm>
            <a:off x="822960" y="2423160"/>
            <a:ext cx="7315200" cy="365760"/>
          </a:xfrm>
          <a:prstGeom prst="rect">
            <a:avLst/>
          </a:prstGeom>
          <a:noFill/>
          <a:ln/>
        </p:spPr>
        <p:txBody>
          <a:bodyPr wrap="square" lIns="0" tIns="0" rIns="0" bIns="0" rtlCol="0" anchor="ctr"/>
          <a:lstStyle/>
          <a:p>
            <a:pPr indent="0" marL="0">
              <a:buNone/>
            </a:pPr>
            <a:r>
              <a:rPr lang="en-US" sz="1200" b="1" spc="200" kern="0" dirty="0">
                <a:solidFill>
                  <a:srgbClr val="C9962C"/>
                </a:solidFill>
                <a:latin typeface="Calibri" pitchFamily="34" charset="0"/>
                <a:ea typeface="Calibri" pitchFamily="34" charset="-122"/>
                <a:cs typeface="Calibri" pitchFamily="34" charset="-120"/>
              </a:rPr>
              <a:t>MEKARI OFFICELESS</a:t>
            </a:r>
            <a:endParaRPr lang="en-US" sz="1200" dirty="0"/>
          </a:p>
        </p:txBody>
      </p:sp>
      <p:sp>
        <p:nvSpPr>
          <p:cNvPr id="3" name="Shape 1"/>
          <p:cNvSpPr/>
          <p:nvPr/>
        </p:nvSpPr>
        <p:spPr>
          <a:xfrm>
            <a:off x="804672" y="2788920"/>
            <a:ext cx="822960" cy="822960"/>
          </a:xfrm>
          <a:prstGeom prst="roundRect">
            <a:avLst>
              <a:gd name="adj" fmla="val 15556"/>
            </a:avLst>
          </a:prstGeom>
          <a:solidFill>
            <a:srgbClr val="1B2A4A"/>
          </a:solidFill>
          <a:ln/>
        </p:spPr>
      </p:sp>
      <p:sp>
        <p:nvSpPr>
          <p:cNvPr id="4" name="Text 2"/>
          <p:cNvSpPr/>
          <p:nvPr/>
        </p:nvSpPr>
        <p:spPr>
          <a:xfrm>
            <a:off x="804672" y="2788920"/>
            <a:ext cx="822960" cy="822960"/>
          </a:xfrm>
          <a:prstGeom prst="rect">
            <a:avLst/>
          </a:prstGeom>
          <a:noFill/>
          <a:ln/>
        </p:spPr>
        <p:txBody>
          <a:bodyPr wrap="square" lIns="0" tIns="0" rIns="0" bIns="0" rtlCol="0" anchor="ctr"/>
          <a:lstStyle/>
          <a:p>
            <a:pPr algn="ctr" indent="0" marL="0">
              <a:buNone/>
            </a:pPr>
            <a:r>
              <a:rPr lang="en-US" sz="3000" b="1" dirty="0">
                <a:solidFill>
                  <a:srgbClr val="C9962C"/>
                </a:solidFill>
                <a:latin typeface="Calibri" pitchFamily="34" charset="0"/>
                <a:ea typeface="Calibri" pitchFamily="34" charset="-122"/>
                <a:cs typeface="Calibri" pitchFamily="34" charset="-120"/>
              </a:rPr>
              <a:t>S</a:t>
            </a:r>
            <a:endParaRPr lang="en-US" sz="3000" dirty="0"/>
          </a:p>
        </p:txBody>
      </p:sp>
      <p:sp>
        <p:nvSpPr>
          <p:cNvPr id="5" name="Text 3"/>
          <p:cNvSpPr/>
          <p:nvPr/>
        </p:nvSpPr>
        <p:spPr>
          <a:xfrm>
            <a:off x="1828800" y="2880360"/>
            <a:ext cx="8686800" cy="685800"/>
          </a:xfrm>
          <a:prstGeom prst="rect">
            <a:avLst/>
          </a:prstGeom>
          <a:noFill/>
          <a:ln/>
        </p:spPr>
        <p:txBody>
          <a:bodyPr wrap="square" lIns="0" tIns="0" rIns="0" bIns="0" rtlCol="0" anchor="ctr"/>
          <a:lstStyle/>
          <a:p>
            <a:pPr indent="0" marL="0">
              <a:buNone/>
            </a:pPr>
            <a:r>
              <a:rPr lang="en-US" sz="3000" b="1" dirty="0">
                <a:solidFill>
                  <a:srgbClr val="1B2A4A"/>
                </a:solidFill>
                <a:latin typeface="Calibri" pitchFamily="34" charset="0"/>
                <a:ea typeface="Calibri" pitchFamily="34" charset="-122"/>
                <a:cs typeface="Calibri" pitchFamily="34" charset="-120"/>
              </a:rPr>
              <a:t>Schema Pricing</a:t>
            </a:r>
            <a:endParaRPr lang="en-US" sz="3000" dirty="0"/>
          </a:p>
        </p:txBody>
      </p:sp>
    </p:spTree>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name="Slide 112">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502920" y="320040"/>
            <a:ext cx="8229600" cy="320040"/>
          </a:xfrm>
          <a:prstGeom prst="rect">
            <a:avLst/>
          </a:prstGeom>
          <a:noFill/>
          <a:ln/>
        </p:spPr>
        <p:txBody>
          <a:bodyPr wrap="square" lIns="0" tIns="0" rIns="0" bIns="0" rtlCol="0" anchor="ctr"/>
          <a:lstStyle/>
          <a:p>
            <a:pPr indent="0" marL="0">
              <a:buNone/>
            </a:pPr>
            <a:r>
              <a:rPr lang="en-US" sz="1150" b="1" spc="150" kern="0" dirty="0">
                <a:solidFill>
                  <a:srgbClr val="C9962C"/>
                </a:solidFill>
                <a:latin typeface="Calibri" pitchFamily="34" charset="0"/>
                <a:ea typeface="Calibri" pitchFamily="34" charset="-122"/>
                <a:cs typeface="Calibri" pitchFamily="34" charset="-120"/>
              </a:rPr>
              <a:t>MEKARI OFFICELESS</a:t>
            </a:r>
            <a:endParaRPr lang="en-US" sz="1150" dirty="0"/>
          </a:p>
        </p:txBody>
      </p:sp>
      <p:sp>
        <p:nvSpPr>
          <p:cNvPr id="3" name="Text 1"/>
          <p:cNvSpPr/>
          <p:nvPr/>
        </p:nvSpPr>
        <p:spPr>
          <a:xfrm>
            <a:off x="502920" y="621792"/>
            <a:ext cx="10515600" cy="566928"/>
          </a:xfrm>
          <a:prstGeom prst="rect">
            <a:avLst/>
          </a:prstGeom>
          <a:noFill/>
          <a:ln/>
        </p:spPr>
        <p:txBody>
          <a:bodyPr wrap="square" lIns="0" tIns="0" rIns="0" bIns="0" rtlCol="0" anchor="ctr"/>
          <a:lstStyle/>
          <a:p>
            <a:pPr indent="0" marL="0">
              <a:buNone/>
            </a:pPr>
            <a:r>
              <a:rPr lang="en-US" sz="2500" b="1" dirty="0">
                <a:solidFill>
                  <a:srgbClr val="1B2A4A"/>
                </a:solidFill>
                <a:latin typeface="Calibri" pitchFamily="34" charset="0"/>
                <a:ea typeface="Calibri" pitchFamily="34" charset="-122"/>
                <a:cs typeface="Calibri" pitchFamily="34" charset="-120"/>
              </a:rPr>
              <a:t>Schema Pricing Mekari Officeless</a:t>
            </a:r>
            <a:endParaRPr lang="en-US" sz="2500" dirty="0"/>
          </a:p>
        </p:txBody>
      </p:sp>
      <p:sp>
        <p:nvSpPr>
          <p:cNvPr id="4" name="Shape 2"/>
          <p:cNvSpPr/>
          <p:nvPr/>
        </p:nvSpPr>
        <p:spPr>
          <a:xfrm>
            <a:off x="502920" y="1325880"/>
            <a:ext cx="5500116" cy="1452232"/>
          </a:xfrm>
          <a:prstGeom prst="roundRect">
            <a:avLst>
              <a:gd name="adj" fmla="val 3778"/>
            </a:avLst>
          </a:prstGeom>
          <a:solidFill>
            <a:srgbClr val="EAF0F8"/>
          </a:solidFill>
          <a:ln/>
        </p:spPr>
      </p:sp>
      <p:sp>
        <p:nvSpPr>
          <p:cNvPr id="5" name="Text 3"/>
          <p:cNvSpPr/>
          <p:nvPr/>
        </p:nvSpPr>
        <p:spPr>
          <a:xfrm>
            <a:off x="685800" y="1453896"/>
            <a:ext cx="5134356" cy="289116"/>
          </a:xfrm>
          <a:prstGeom prst="rect">
            <a:avLst/>
          </a:prstGeom>
          <a:noFill/>
          <a:ln/>
        </p:spPr>
        <p:txBody>
          <a:bodyPr wrap="square" lIns="0" tIns="0" rIns="0" bIns="0" rtlCol="0" anchor="t"/>
          <a:lstStyle/>
          <a:p>
            <a:pPr indent="0" marL="0">
              <a:buNone/>
            </a:pPr>
            <a:r>
              <a:rPr lang="en-US" sz="1130" b="1" dirty="0">
                <a:solidFill>
                  <a:srgbClr val="1B2A4A"/>
                </a:solidFill>
                <a:latin typeface="Calibri" pitchFamily="34" charset="0"/>
                <a:ea typeface="Calibri" pitchFamily="34" charset="-122"/>
                <a:cs typeface="Calibri" pitchFamily="34" charset="-120"/>
              </a:rPr>
              <a:t>Prinsip Harga</a:t>
            </a:r>
            <a:endParaRPr lang="en-US" sz="1130" dirty="0"/>
          </a:p>
        </p:txBody>
      </p:sp>
      <p:sp>
        <p:nvSpPr>
          <p:cNvPr id="6" name="Text 4"/>
          <p:cNvSpPr/>
          <p:nvPr/>
        </p:nvSpPr>
        <p:spPr>
          <a:xfrm>
            <a:off x="685800" y="1779587"/>
            <a:ext cx="5134356" cy="907085"/>
          </a:xfrm>
          <a:prstGeom prst="rect">
            <a:avLst/>
          </a:prstGeom>
          <a:noFill/>
          <a:ln/>
        </p:spPr>
        <p:txBody>
          <a:bodyPr wrap="square" lIns="0" tIns="0" rIns="0" bIns="0" rtlCol="0" anchor="t"/>
          <a:lstStyle/>
          <a:p>
            <a:pPr indent="0" marL="0">
              <a:lnSpc>
                <a:spcPct val="114000"/>
              </a:lnSpc>
              <a:buNone/>
            </a:pPr>
            <a:r>
              <a:rPr lang="en-US" sz="930" dirty="0">
                <a:solidFill>
                  <a:srgbClr val="3A4152"/>
                </a:solidFill>
                <a:latin typeface="Calibri" pitchFamily="34" charset="0"/>
                <a:ea typeface="Calibri" pitchFamily="34" charset="-122"/>
                <a:cs typeface="Calibri" pitchFamily="34" charset="-120"/>
              </a:rPr>
              <a:t>Officeless memakai pola enterprise sales klasik: harga baru muncul setelah kebutuhan dipetakan.  Tidak dipublikasikan — situs resmi tidak memuat angka apa pun, hanya menyebut bahwa harga bergantung pada solusi dan ukuran organisasi.  Custom quote — penawaran disusun khusus per klien berdasarkan modul yang di-deploy dan jumlah pengguna.  Tanpa tier publik — berbeda dengan Privy, tidak ada paket berlangganan yang bisa langsung dibandingkan calon pembeli.</a:t>
            </a:r>
            <a:endParaRPr lang="en-US" sz="930" dirty="0"/>
          </a:p>
        </p:txBody>
      </p:sp>
      <p:sp>
        <p:nvSpPr>
          <p:cNvPr id="7" name="Shape 5"/>
          <p:cNvSpPr/>
          <p:nvPr/>
        </p:nvSpPr>
        <p:spPr>
          <a:xfrm>
            <a:off x="6185916" y="1325880"/>
            <a:ext cx="5500116" cy="1301052"/>
          </a:xfrm>
          <a:prstGeom prst="roundRect">
            <a:avLst>
              <a:gd name="adj" fmla="val 4217"/>
            </a:avLst>
          </a:prstGeom>
          <a:solidFill>
            <a:srgbClr val="EAF0F8"/>
          </a:solidFill>
          <a:ln/>
        </p:spPr>
      </p:sp>
      <p:sp>
        <p:nvSpPr>
          <p:cNvPr id="8" name="Text 6"/>
          <p:cNvSpPr/>
          <p:nvPr/>
        </p:nvSpPr>
        <p:spPr>
          <a:xfrm>
            <a:off x="6368796" y="1453896"/>
            <a:ext cx="5134356" cy="289116"/>
          </a:xfrm>
          <a:prstGeom prst="rect">
            <a:avLst/>
          </a:prstGeom>
          <a:noFill/>
          <a:ln/>
        </p:spPr>
        <p:txBody>
          <a:bodyPr wrap="square" lIns="0" tIns="0" rIns="0" bIns="0" rtlCol="0" anchor="t"/>
          <a:lstStyle/>
          <a:p>
            <a:pPr indent="0" marL="0">
              <a:buNone/>
            </a:pPr>
            <a:r>
              <a:rPr lang="en-US" sz="1130" b="1" dirty="0">
                <a:solidFill>
                  <a:srgbClr val="1B2A4A"/>
                </a:solidFill>
                <a:latin typeface="Calibri" pitchFamily="34" charset="0"/>
                <a:ea typeface="Calibri" pitchFamily="34" charset="-122"/>
                <a:cs typeface="Calibri" pitchFamily="34" charset="-120"/>
              </a:rPr>
              <a:t>Jalur Komersial</a:t>
            </a:r>
            <a:endParaRPr lang="en-US" sz="1130" dirty="0"/>
          </a:p>
        </p:txBody>
      </p:sp>
      <p:sp>
        <p:nvSpPr>
          <p:cNvPr id="9" name="Text 7"/>
          <p:cNvSpPr/>
          <p:nvPr/>
        </p:nvSpPr>
        <p:spPr>
          <a:xfrm>
            <a:off x="6368796" y="1779587"/>
            <a:ext cx="5134356" cy="755904"/>
          </a:xfrm>
          <a:prstGeom prst="rect">
            <a:avLst/>
          </a:prstGeom>
          <a:noFill/>
          <a:ln/>
        </p:spPr>
        <p:txBody>
          <a:bodyPr wrap="square" lIns="0" tIns="0" rIns="0" bIns="0" rtlCol="0" anchor="t"/>
          <a:lstStyle/>
          <a:p>
            <a:pPr indent="0" marL="0">
              <a:lnSpc>
                <a:spcPct val="114000"/>
              </a:lnSpc>
              <a:buNone/>
            </a:pPr>
            <a:r>
              <a:rPr lang="en-US" sz="930" dirty="0">
                <a:solidFill>
                  <a:srgbClr val="3A4152"/>
                </a:solidFill>
                <a:latin typeface="Calibri" pitchFamily="34" charset="0"/>
                <a:ea typeface="Calibri" pitchFamily="34" charset="-122"/>
                <a:cs typeface="Calibri" pitchFamily="34" charset="-120"/>
              </a:rPr>
              <a:t>Langganan lisensi platform — untuk klien yang ingin membangun dan mengelola aplikasinya sendiri di atas platform low-code.  Jasa profesional — custom software service, workflow service, dan analytics service ditagihkan sebagai proyek terpisah.  Solution accelerator — dihargai berdasarkan modul yang diambil, sehingga klien bisa mulai kecil lalu menambah modul.</a:t>
            </a:r>
            <a:endParaRPr lang="en-US" sz="930" dirty="0"/>
          </a:p>
        </p:txBody>
      </p:sp>
      <p:sp>
        <p:nvSpPr>
          <p:cNvPr id="10" name="Shape 8"/>
          <p:cNvSpPr/>
          <p:nvPr/>
        </p:nvSpPr>
        <p:spPr>
          <a:xfrm>
            <a:off x="6185916" y="2809812"/>
            <a:ext cx="5500116" cy="1452232"/>
          </a:xfrm>
          <a:prstGeom prst="roundRect">
            <a:avLst>
              <a:gd name="adj" fmla="val 3778"/>
            </a:avLst>
          </a:prstGeom>
          <a:solidFill>
            <a:srgbClr val="EAF0F8"/>
          </a:solidFill>
          <a:ln/>
        </p:spPr>
      </p:sp>
      <p:sp>
        <p:nvSpPr>
          <p:cNvPr id="11" name="Text 9"/>
          <p:cNvSpPr/>
          <p:nvPr/>
        </p:nvSpPr>
        <p:spPr>
          <a:xfrm>
            <a:off x="6368796" y="2937828"/>
            <a:ext cx="5134356" cy="289116"/>
          </a:xfrm>
          <a:prstGeom prst="rect">
            <a:avLst/>
          </a:prstGeom>
          <a:noFill/>
          <a:ln/>
        </p:spPr>
        <p:txBody>
          <a:bodyPr wrap="square" lIns="0" tIns="0" rIns="0" bIns="0" rtlCol="0" anchor="t"/>
          <a:lstStyle/>
          <a:p>
            <a:pPr indent="0" marL="0">
              <a:buNone/>
            </a:pPr>
            <a:r>
              <a:rPr lang="en-US" sz="1130" b="1" dirty="0">
                <a:solidFill>
                  <a:srgbClr val="1B2A4A"/>
                </a:solidFill>
                <a:latin typeface="Calibri" pitchFamily="34" charset="0"/>
                <a:ea typeface="Calibri" pitchFamily="34" charset="-122"/>
                <a:cs typeface="Calibri" pitchFamily="34" charset="-120"/>
              </a:rPr>
              <a:t>Alur Pembelian</a:t>
            </a:r>
            <a:endParaRPr lang="en-US" sz="1130" dirty="0"/>
          </a:p>
        </p:txBody>
      </p:sp>
      <p:sp>
        <p:nvSpPr>
          <p:cNvPr id="12" name="Text 10"/>
          <p:cNvSpPr/>
          <p:nvPr/>
        </p:nvSpPr>
        <p:spPr>
          <a:xfrm>
            <a:off x="6368796" y="3263519"/>
            <a:ext cx="5134356" cy="907085"/>
          </a:xfrm>
          <a:prstGeom prst="rect">
            <a:avLst/>
          </a:prstGeom>
          <a:noFill/>
          <a:ln/>
        </p:spPr>
        <p:txBody>
          <a:bodyPr wrap="square" lIns="0" tIns="0" rIns="0" bIns="0" rtlCol="0" anchor="t"/>
          <a:lstStyle/>
          <a:p>
            <a:pPr indent="0" marL="0">
              <a:lnSpc>
                <a:spcPct val="114000"/>
              </a:lnSpc>
              <a:buNone/>
            </a:pPr>
            <a:r>
              <a:rPr lang="en-US" sz="930" dirty="0">
                <a:solidFill>
                  <a:srgbClr val="3A4152"/>
                </a:solidFill>
                <a:latin typeface="Calibri" pitchFamily="34" charset="0"/>
                <a:ea typeface="Calibri" pitchFamily="34" charset="-122"/>
                <a:cs typeface="Calibri" pitchFamily="34" charset="-120"/>
              </a:rPr>
              <a:t>Prosesnya sengaja dibuat konsultatif, dengan kunjungan langsung sebagai pembeda.  Kontak awal — melalui WhatsApp sales atau tombol book a demo di situs.  Kunjungan on-site — tim enterprise datang ke lokasi untuk memahami proses kerja, bukan memberi demo generik.  Scoping dan penawaran — kebutuhan dipetakan lebih dulu, lalu penawaran harga disusun berdasarkan hasil pemetaan.  Waktu respons — konfirmasi jadwal dijanjikan dalam satu hari kerja, menandakan proses penjualan yang tertata.</a:t>
            </a:r>
            <a:endParaRPr lang="en-US" sz="930" dirty="0"/>
          </a:p>
        </p:txBody>
      </p:sp>
      <p:sp>
        <p:nvSpPr>
          <p:cNvPr id="13" name="Text 11"/>
          <p:cNvSpPr/>
          <p:nvPr/>
        </p:nvSpPr>
        <p:spPr>
          <a:xfrm>
            <a:off x="502920" y="6492240"/>
            <a:ext cx="11155680" cy="274320"/>
          </a:xfrm>
          <a:prstGeom prst="rect">
            <a:avLst/>
          </a:prstGeom>
          <a:noFill/>
          <a:ln/>
        </p:spPr>
        <p:txBody>
          <a:bodyPr wrap="square" lIns="0" tIns="0" rIns="0" bIns="0" rtlCol="0" anchor="ctr"/>
          <a:lstStyle/>
          <a:p>
            <a:pPr indent="0" marL="0">
              <a:buNone/>
            </a:pPr>
            <a:r>
              <a:rPr lang="en-US" sz="850" i="1" dirty="0">
                <a:solidFill>
                  <a:srgbClr val="6B7686"/>
                </a:solidFill>
                <a:latin typeface="Calibri" pitchFamily="34" charset="0"/>
                <a:ea typeface="Calibri" pitchFamily="34" charset="-122"/>
                <a:cs typeface="Calibri" pitchFamily="34" charset="-120"/>
              </a:rPr>
              <a:t>Sumber: FAQ harga Officeless — https://officeless.mekari.com/enterprise  •  Hubungi tim — https://officeless.mekari.com/contact-us</a:t>
            </a:r>
            <a:endParaRPr lang="en-US" sz="850" dirty="0"/>
          </a:p>
        </p:txBody>
      </p:sp>
    </p:spTree>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name="Slide 113">
    <p:bg>
      <p:bgPr>
        <a:solidFill>
          <a:srgbClr val="EAF0F8"/>
        </a:solidFill>
      </p:bgPr>
    </p:bg>
    <p:spTree>
      <p:nvGrpSpPr>
        <p:cNvPr id="1" name=""/>
        <p:cNvGrpSpPr/>
        <p:nvPr/>
      </p:nvGrpSpPr>
      <p:grpSpPr>
        <a:xfrm>
          <a:off x="0" y="0"/>
          <a:ext cx="0" cy="0"/>
          <a:chOff x="0" y="0"/>
          <a:chExt cx="0" cy="0"/>
        </a:xfrm>
      </p:grpSpPr>
      <p:sp>
        <p:nvSpPr>
          <p:cNvPr id="2" name="Text 0"/>
          <p:cNvSpPr/>
          <p:nvPr/>
        </p:nvSpPr>
        <p:spPr>
          <a:xfrm>
            <a:off x="822960" y="2423160"/>
            <a:ext cx="7315200" cy="365760"/>
          </a:xfrm>
          <a:prstGeom prst="rect">
            <a:avLst/>
          </a:prstGeom>
          <a:noFill/>
          <a:ln/>
        </p:spPr>
        <p:txBody>
          <a:bodyPr wrap="square" lIns="0" tIns="0" rIns="0" bIns="0" rtlCol="0" anchor="ctr"/>
          <a:lstStyle/>
          <a:p>
            <a:pPr indent="0" marL="0">
              <a:buNone/>
            </a:pPr>
            <a:r>
              <a:rPr lang="en-US" sz="1200" b="1" spc="200" kern="0" dirty="0">
                <a:solidFill>
                  <a:srgbClr val="C9962C"/>
                </a:solidFill>
                <a:latin typeface="Calibri" pitchFamily="34" charset="0"/>
                <a:ea typeface="Calibri" pitchFamily="34" charset="-122"/>
                <a:cs typeface="Calibri" pitchFamily="34" charset="-120"/>
              </a:rPr>
              <a:t>MEKARI OFFICELESS</a:t>
            </a:r>
            <a:endParaRPr lang="en-US" sz="1200" dirty="0"/>
          </a:p>
        </p:txBody>
      </p:sp>
      <p:sp>
        <p:nvSpPr>
          <p:cNvPr id="3" name="Shape 1"/>
          <p:cNvSpPr/>
          <p:nvPr/>
        </p:nvSpPr>
        <p:spPr>
          <a:xfrm>
            <a:off x="804672" y="2788920"/>
            <a:ext cx="822960" cy="822960"/>
          </a:xfrm>
          <a:prstGeom prst="roundRect">
            <a:avLst>
              <a:gd name="adj" fmla="val 15556"/>
            </a:avLst>
          </a:prstGeom>
          <a:solidFill>
            <a:srgbClr val="1B2A4A"/>
          </a:solidFill>
          <a:ln/>
        </p:spPr>
      </p:sp>
      <p:sp>
        <p:nvSpPr>
          <p:cNvPr id="4" name="Text 2"/>
          <p:cNvSpPr/>
          <p:nvPr/>
        </p:nvSpPr>
        <p:spPr>
          <a:xfrm>
            <a:off x="804672" y="2788920"/>
            <a:ext cx="822960" cy="822960"/>
          </a:xfrm>
          <a:prstGeom prst="rect">
            <a:avLst/>
          </a:prstGeom>
          <a:noFill/>
          <a:ln/>
        </p:spPr>
        <p:txBody>
          <a:bodyPr wrap="square" lIns="0" tIns="0" rIns="0" bIns="0" rtlCol="0" anchor="ctr"/>
          <a:lstStyle/>
          <a:p>
            <a:pPr algn="ctr" indent="0" marL="0">
              <a:buNone/>
            </a:pPr>
            <a:r>
              <a:rPr lang="en-US" sz="3000" b="1" dirty="0">
                <a:solidFill>
                  <a:srgbClr val="C9962C"/>
                </a:solidFill>
                <a:latin typeface="Calibri" pitchFamily="34" charset="0"/>
                <a:ea typeface="Calibri" pitchFamily="34" charset="-122"/>
                <a:cs typeface="Calibri" pitchFamily="34" charset="-120"/>
              </a:rPr>
              <a:t>L</a:t>
            </a:r>
            <a:endParaRPr lang="en-US" sz="3000" dirty="0"/>
          </a:p>
        </p:txBody>
      </p:sp>
      <p:sp>
        <p:nvSpPr>
          <p:cNvPr id="5" name="Text 3"/>
          <p:cNvSpPr/>
          <p:nvPr/>
        </p:nvSpPr>
        <p:spPr>
          <a:xfrm>
            <a:off x="1828800" y="2880360"/>
            <a:ext cx="8686800" cy="685800"/>
          </a:xfrm>
          <a:prstGeom prst="rect">
            <a:avLst/>
          </a:prstGeom>
          <a:noFill/>
          <a:ln/>
        </p:spPr>
        <p:txBody>
          <a:bodyPr wrap="square" lIns="0" tIns="0" rIns="0" bIns="0" rtlCol="0" anchor="ctr"/>
          <a:lstStyle/>
          <a:p>
            <a:pPr indent="0" marL="0">
              <a:buNone/>
            </a:pPr>
            <a:r>
              <a:rPr lang="en-US" sz="3000" b="1" dirty="0">
                <a:solidFill>
                  <a:srgbClr val="1B2A4A"/>
                </a:solidFill>
                <a:latin typeface="Calibri" pitchFamily="34" charset="0"/>
                <a:ea typeface="Calibri" pitchFamily="34" charset="-122"/>
                <a:cs typeface="Calibri" pitchFamily="34" charset="-120"/>
              </a:rPr>
              <a:t>Limitation</a:t>
            </a:r>
            <a:endParaRPr lang="en-US" sz="3000" dirty="0"/>
          </a:p>
        </p:txBody>
      </p:sp>
    </p:spTree>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name="Slide 114">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502920" y="320040"/>
            <a:ext cx="8229600" cy="320040"/>
          </a:xfrm>
          <a:prstGeom prst="rect">
            <a:avLst/>
          </a:prstGeom>
          <a:noFill/>
          <a:ln/>
        </p:spPr>
        <p:txBody>
          <a:bodyPr wrap="square" lIns="0" tIns="0" rIns="0" bIns="0" rtlCol="0" anchor="ctr"/>
          <a:lstStyle/>
          <a:p>
            <a:pPr indent="0" marL="0">
              <a:buNone/>
            </a:pPr>
            <a:r>
              <a:rPr lang="en-US" sz="1150" b="1" spc="150" kern="0" dirty="0">
                <a:solidFill>
                  <a:srgbClr val="C9962C"/>
                </a:solidFill>
                <a:latin typeface="Calibri" pitchFamily="34" charset="0"/>
                <a:ea typeface="Calibri" pitchFamily="34" charset="-122"/>
                <a:cs typeface="Calibri" pitchFamily="34" charset="-120"/>
              </a:rPr>
              <a:t>MEKARI OFFICELESS</a:t>
            </a:r>
            <a:endParaRPr lang="en-US" sz="1150" dirty="0"/>
          </a:p>
        </p:txBody>
      </p:sp>
      <p:sp>
        <p:nvSpPr>
          <p:cNvPr id="3" name="Text 1"/>
          <p:cNvSpPr/>
          <p:nvPr/>
        </p:nvSpPr>
        <p:spPr>
          <a:xfrm>
            <a:off x="502920" y="621792"/>
            <a:ext cx="10515600" cy="566928"/>
          </a:xfrm>
          <a:prstGeom prst="rect">
            <a:avLst/>
          </a:prstGeom>
          <a:noFill/>
          <a:ln/>
        </p:spPr>
        <p:txBody>
          <a:bodyPr wrap="square" lIns="0" tIns="0" rIns="0" bIns="0" rtlCol="0" anchor="ctr"/>
          <a:lstStyle/>
          <a:p>
            <a:pPr indent="0" marL="0">
              <a:buNone/>
            </a:pPr>
            <a:r>
              <a:rPr lang="en-US" sz="2500" b="1" dirty="0">
                <a:solidFill>
                  <a:srgbClr val="1B2A4A"/>
                </a:solidFill>
                <a:latin typeface="Calibri" pitchFamily="34" charset="0"/>
                <a:ea typeface="Calibri" pitchFamily="34" charset="-122"/>
                <a:cs typeface="Calibri" pitchFamily="34" charset="-120"/>
              </a:rPr>
              <a:t>Limitation Mekari Officeless</a:t>
            </a:r>
            <a:endParaRPr lang="en-US" sz="2500" dirty="0"/>
          </a:p>
        </p:txBody>
      </p:sp>
      <p:sp>
        <p:nvSpPr>
          <p:cNvPr id="4" name="Shape 2"/>
          <p:cNvSpPr/>
          <p:nvPr/>
        </p:nvSpPr>
        <p:spPr>
          <a:xfrm>
            <a:off x="502920" y="1325880"/>
            <a:ext cx="5500116" cy="2510498"/>
          </a:xfrm>
          <a:prstGeom prst="roundRect">
            <a:avLst>
              <a:gd name="adj" fmla="val 2185"/>
            </a:avLst>
          </a:prstGeom>
          <a:solidFill>
            <a:srgbClr val="EAF0F8"/>
          </a:solidFill>
          <a:ln/>
        </p:spPr>
      </p:sp>
      <p:sp>
        <p:nvSpPr>
          <p:cNvPr id="5" name="Text 3"/>
          <p:cNvSpPr/>
          <p:nvPr/>
        </p:nvSpPr>
        <p:spPr>
          <a:xfrm>
            <a:off x="685800" y="1453896"/>
            <a:ext cx="5134356" cy="289116"/>
          </a:xfrm>
          <a:prstGeom prst="rect">
            <a:avLst/>
          </a:prstGeom>
          <a:noFill/>
          <a:ln/>
        </p:spPr>
        <p:txBody>
          <a:bodyPr wrap="square" lIns="0" tIns="0" rIns="0" bIns="0" rtlCol="0" anchor="t"/>
          <a:lstStyle/>
          <a:p>
            <a:pPr indent="0" marL="0">
              <a:buNone/>
            </a:pPr>
            <a:r>
              <a:rPr lang="en-US" sz="1130" b="1" dirty="0">
                <a:solidFill>
                  <a:srgbClr val="1B2A4A"/>
                </a:solidFill>
                <a:latin typeface="Calibri" pitchFamily="34" charset="0"/>
                <a:ea typeface="Calibri" pitchFamily="34" charset="-122"/>
                <a:cs typeface="Calibri" pitchFamily="34" charset="-120"/>
              </a:rPr>
              <a:t>Keterbatasan Utama</a:t>
            </a:r>
            <a:endParaRPr lang="en-US" sz="1130" dirty="0"/>
          </a:p>
        </p:txBody>
      </p:sp>
      <p:sp>
        <p:nvSpPr>
          <p:cNvPr id="6" name="Text 4"/>
          <p:cNvSpPr/>
          <p:nvPr/>
        </p:nvSpPr>
        <p:spPr>
          <a:xfrm>
            <a:off x="685800" y="1779587"/>
            <a:ext cx="5134356" cy="1965350"/>
          </a:xfrm>
          <a:prstGeom prst="rect">
            <a:avLst/>
          </a:prstGeom>
          <a:noFill/>
          <a:ln/>
        </p:spPr>
        <p:txBody>
          <a:bodyPr wrap="square" lIns="0" tIns="0" rIns="0" bIns="0" rtlCol="0" anchor="t"/>
          <a:lstStyle/>
          <a:p>
            <a:pPr indent="0" marL="0">
              <a:lnSpc>
                <a:spcPct val="114000"/>
              </a:lnSpc>
              <a:buNone/>
            </a:pPr>
            <a:r>
              <a:rPr lang="en-US" sz="930" dirty="0">
                <a:solidFill>
                  <a:srgbClr val="3A4152"/>
                </a:solidFill>
                <a:latin typeface="Calibri" pitchFamily="34" charset="0"/>
                <a:ea typeface="Calibri" pitchFamily="34" charset="-122"/>
                <a:cs typeface="Calibri" pitchFamily="34" charset="-120"/>
              </a:rPr>
              <a:t>Kelemahan Officeless lahir dari pilihan menjadi platform serba bisa, bukan produk spesialis arsip.  DMS bukan produk utama — DMS hanya salah satu dari empat solution accelerator, sehingga kedalaman fungsi records management tidak sekuat produk spesialis.  Tidak ada digitisasi arsip fisik — tidak tersedia modul scanner, batch OCR, quality control hasil pindai, dan media transfer untuk dokumen kertas warisan lama.  Retensi dan pemusnahan belum standar — jadwal retensi, berita acara, dan alur persetujuan penghancuran dokumen tidak menjadi modul bawaan.  Harga tidak transparan — evaluasi awal melambat karena calon klien harus melalui proses scoping sebelum tahu kisaran biaya.  Low-code tetap butuh pendamping — kustomisasi mendalam pada praktiknya masih memerlukan bantuan tim Officeless atau partner implementasi.  AI dokumen belum menonjol — klasifikasi otomatis, ekstraksi metadata, dan tanya-jawab dokumen belum dipromosikan sebagai kapabilitas produk.  Nilai maksimal butuh ekosistem — manfaat terbesar baru terasa bila klien memakai banyak produk Mekari sekaligus.</a:t>
            </a:r>
            <a:endParaRPr lang="en-US" sz="930" dirty="0"/>
          </a:p>
        </p:txBody>
      </p:sp>
      <p:sp>
        <p:nvSpPr>
          <p:cNvPr id="7" name="Shape 5"/>
          <p:cNvSpPr/>
          <p:nvPr/>
        </p:nvSpPr>
        <p:spPr>
          <a:xfrm>
            <a:off x="6185916" y="1325880"/>
            <a:ext cx="5500116" cy="1452232"/>
          </a:xfrm>
          <a:prstGeom prst="roundRect">
            <a:avLst>
              <a:gd name="adj" fmla="val 3778"/>
            </a:avLst>
          </a:prstGeom>
          <a:solidFill>
            <a:srgbClr val="EAF0F8"/>
          </a:solidFill>
          <a:ln/>
        </p:spPr>
      </p:sp>
      <p:sp>
        <p:nvSpPr>
          <p:cNvPr id="8" name="Text 6"/>
          <p:cNvSpPr/>
          <p:nvPr/>
        </p:nvSpPr>
        <p:spPr>
          <a:xfrm>
            <a:off x="6368796" y="1453896"/>
            <a:ext cx="5134356" cy="289116"/>
          </a:xfrm>
          <a:prstGeom prst="rect">
            <a:avLst/>
          </a:prstGeom>
          <a:noFill/>
          <a:ln/>
        </p:spPr>
        <p:txBody>
          <a:bodyPr wrap="square" lIns="0" tIns="0" rIns="0" bIns="0" rtlCol="0" anchor="t"/>
          <a:lstStyle/>
          <a:p>
            <a:pPr indent="0" marL="0">
              <a:buNone/>
            </a:pPr>
            <a:r>
              <a:rPr lang="en-US" sz="1130" b="1" dirty="0">
                <a:solidFill>
                  <a:srgbClr val="1B2A4A"/>
                </a:solidFill>
                <a:latin typeface="Calibri" pitchFamily="34" charset="0"/>
                <a:ea typeface="Calibri" pitchFamily="34" charset="-122"/>
                <a:cs typeface="Calibri" pitchFamily="34" charset="-120"/>
              </a:rPr>
              <a:t>Perbandingan dengan ProVue</a:t>
            </a:r>
            <a:endParaRPr lang="en-US" sz="1130" dirty="0"/>
          </a:p>
        </p:txBody>
      </p:sp>
      <p:sp>
        <p:nvSpPr>
          <p:cNvPr id="9" name="Text 7"/>
          <p:cNvSpPr/>
          <p:nvPr/>
        </p:nvSpPr>
        <p:spPr>
          <a:xfrm>
            <a:off x="6368796" y="1779587"/>
            <a:ext cx="5134356" cy="907085"/>
          </a:xfrm>
          <a:prstGeom prst="rect">
            <a:avLst/>
          </a:prstGeom>
          <a:noFill/>
          <a:ln/>
        </p:spPr>
        <p:txBody>
          <a:bodyPr wrap="square" lIns="0" tIns="0" rIns="0" bIns="0" rtlCol="0" anchor="t"/>
          <a:lstStyle/>
          <a:p>
            <a:pPr indent="0" marL="0">
              <a:lnSpc>
                <a:spcPct val="114000"/>
              </a:lnSpc>
              <a:buNone/>
            </a:pPr>
            <a:r>
              <a:rPr lang="en-US" sz="930" dirty="0">
                <a:solidFill>
                  <a:srgbClr val="3A4152"/>
                </a:solidFill>
                <a:latin typeface="Calibri" pitchFamily="34" charset="0"/>
                <a:ea typeface="Calibri" pitchFamily="34" charset="-122"/>
                <a:cs typeface="Calibri" pitchFamily="34" charset="-120"/>
              </a:rPr>
              <a:t>Keunggulan Officeless — keluasan cakupan. Satu platform dapat menangani banyak proses internal sekaligus dengan integrasi ERP yang kuat.  Keunggulan ProVue — kedalaman fungsi arsip dan kepatuhan records, mencakup pengindeksan metadata, versioning, jejak audit, retensi, pemusnahan terstruktur, KMS AI, dan Document AI.  Cara memposisikan — ProVue perlu menekankan bahwa arsip adalah domain khusus dengan kewajiban kepatuhan tersendiri, bukan sekadar satu aplikasi internal biasa.</a:t>
            </a:r>
            <a:endParaRPr lang="en-US" sz="930" dirty="0"/>
          </a:p>
        </p:txBody>
      </p:sp>
      <p:sp>
        <p:nvSpPr>
          <p:cNvPr id="10" name="Shape 8"/>
          <p:cNvSpPr/>
          <p:nvPr/>
        </p:nvSpPr>
        <p:spPr>
          <a:xfrm>
            <a:off x="6185916" y="2960992"/>
            <a:ext cx="5500116" cy="1603413"/>
          </a:xfrm>
          <a:prstGeom prst="roundRect">
            <a:avLst>
              <a:gd name="adj" fmla="val 3422"/>
            </a:avLst>
          </a:prstGeom>
          <a:solidFill>
            <a:srgbClr val="EAF0F8"/>
          </a:solidFill>
          <a:ln/>
        </p:spPr>
      </p:sp>
      <p:sp>
        <p:nvSpPr>
          <p:cNvPr id="11" name="Text 9"/>
          <p:cNvSpPr/>
          <p:nvPr/>
        </p:nvSpPr>
        <p:spPr>
          <a:xfrm>
            <a:off x="6368796" y="3089008"/>
            <a:ext cx="5134356" cy="289116"/>
          </a:xfrm>
          <a:prstGeom prst="rect">
            <a:avLst/>
          </a:prstGeom>
          <a:noFill/>
          <a:ln/>
        </p:spPr>
        <p:txBody>
          <a:bodyPr wrap="square" lIns="0" tIns="0" rIns="0" bIns="0" rtlCol="0" anchor="t"/>
          <a:lstStyle/>
          <a:p>
            <a:pPr indent="0" marL="0">
              <a:buNone/>
            </a:pPr>
            <a:r>
              <a:rPr lang="en-US" sz="1130" b="1" dirty="0">
                <a:solidFill>
                  <a:srgbClr val="1B2A4A"/>
                </a:solidFill>
                <a:latin typeface="Calibri" pitchFamily="34" charset="0"/>
                <a:ea typeface="Calibri" pitchFamily="34" charset="-122"/>
                <a:cs typeface="Calibri" pitchFamily="34" charset="-120"/>
              </a:rPr>
              <a:t>Kesimpulan</a:t>
            </a:r>
            <a:endParaRPr lang="en-US" sz="1130" dirty="0"/>
          </a:p>
        </p:txBody>
      </p:sp>
      <p:sp>
        <p:nvSpPr>
          <p:cNvPr id="12" name="Text 10"/>
          <p:cNvSpPr/>
          <p:nvPr/>
        </p:nvSpPr>
        <p:spPr>
          <a:xfrm>
            <a:off x="6368796" y="3414700"/>
            <a:ext cx="5134356" cy="1058266"/>
          </a:xfrm>
          <a:prstGeom prst="rect">
            <a:avLst/>
          </a:prstGeom>
          <a:noFill/>
          <a:ln/>
        </p:spPr>
        <p:txBody>
          <a:bodyPr wrap="square" lIns="0" tIns="0" rIns="0" bIns="0" rtlCol="0" anchor="t"/>
          <a:lstStyle/>
          <a:p>
            <a:pPr indent="0" marL="0">
              <a:lnSpc>
                <a:spcPct val="114000"/>
              </a:lnSpc>
              <a:buNone/>
            </a:pPr>
            <a:r>
              <a:rPr lang="en-US" sz="930" dirty="0">
                <a:solidFill>
                  <a:srgbClr val="3A4152"/>
                </a:solidFill>
                <a:latin typeface="Calibri" pitchFamily="34" charset="0"/>
                <a:ea typeface="Calibri" pitchFamily="34" charset="-122"/>
                <a:cs typeface="Calibri" pitchFamily="34" charset="-120"/>
              </a:rPr>
              <a:t>Officeless merupakan pesaing terdekat ProVue dengan level ancaman tinggi karena sama-sama menyasar segmen BUMN dan korporasi besar di Indonesia. Klien akan cenderung memilih Officeless jika fokus utamanya adalah membangun banyak aplikasi internal lintas fungsi dalam satu platform yang terintegrasi. Sebaliknya, klien akan memilih ProVue apabila kebutuhan intinya berpusat pada manajemen arsip yang mendalam, mencakup kelengkapan pengelolaan siklus hidup dokumen serta kepatuhan pada standar kearsipan.  </a:t>
            </a:r>
            <a:endParaRPr lang="en-US" sz="930" dirty="0"/>
          </a:p>
        </p:txBody>
      </p:sp>
      <p:sp>
        <p:nvSpPr>
          <p:cNvPr id="13" name="Text 11"/>
          <p:cNvSpPr/>
          <p:nvPr/>
        </p:nvSpPr>
        <p:spPr>
          <a:xfrm>
            <a:off x="502920" y="6492240"/>
            <a:ext cx="11155680" cy="274320"/>
          </a:xfrm>
          <a:prstGeom prst="rect">
            <a:avLst/>
          </a:prstGeom>
          <a:noFill/>
          <a:ln/>
        </p:spPr>
        <p:txBody>
          <a:bodyPr wrap="square" lIns="0" tIns="0" rIns="0" bIns="0" rtlCol="0" anchor="ctr"/>
          <a:lstStyle/>
          <a:p>
            <a:pPr indent="0" marL="0">
              <a:buNone/>
            </a:pPr>
            <a:r>
              <a:rPr lang="en-US" sz="850" i="1" dirty="0">
                <a:solidFill>
                  <a:srgbClr val="6B7686"/>
                </a:solidFill>
                <a:latin typeface="Calibri" pitchFamily="34" charset="0"/>
                <a:ea typeface="Calibri" pitchFamily="34" charset="-122"/>
                <a:cs typeface="Calibri" pitchFamily="34" charset="-120"/>
              </a:rPr>
              <a:t>Sumber: Solution Accelerator DMS — https://officeless.mekari.com/solution-accelerator/document-management-system</a:t>
            </a:r>
            <a:endParaRPr lang="en-US" sz="850" dirty="0"/>
          </a:p>
        </p:txBody>
      </p:sp>
    </p:spTree>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name="Slide 115">
    <p:bg>
      <p:bgPr>
        <a:solidFill>
          <a:srgbClr val="EAF0F8"/>
        </a:solidFill>
      </p:bgPr>
    </p:bg>
    <p:spTree>
      <p:nvGrpSpPr>
        <p:cNvPr id="1" name=""/>
        <p:cNvGrpSpPr/>
        <p:nvPr/>
      </p:nvGrpSpPr>
      <p:grpSpPr>
        <a:xfrm>
          <a:off x="0" y="0"/>
          <a:ext cx="0" cy="0"/>
          <a:chOff x="0" y="0"/>
          <a:chExt cx="0" cy="0"/>
        </a:xfrm>
      </p:grpSpPr>
      <p:sp>
        <p:nvSpPr>
          <p:cNvPr id="2" name="Text 0"/>
          <p:cNvSpPr/>
          <p:nvPr/>
        </p:nvSpPr>
        <p:spPr>
          <a:xfrm>
            <a:off x="822960" y="2423160"/>
            <a:ext cx="7315200" cy="365760"/>
          </a:xfrm>
          <a:prstGeom prst="rect">
            <a:avLst/>
          </a:prstGeom>
          <a:noFill/>
          <a:ln/>
        </p:spPr>
        <p:txBody>
          <a:bodyPr wrap="square" lIns="0" tIns="0" rIns="0" bIns="0" rtlCol="0" anchor="ctr"/>
          <a:lstStyle/>
          <a:p>
            <a:pPr indent="0" marL="0">
              <a:buNone/>
            </a:pPr>
            <a:r>
              <a:rPr lang="en-US" sz="1200" b="1" spc="200" kern="0" dirty="0">
                <a:solidFill>
                  <a:srgbClr val="C9962C"/>
                </a:solidFill>
                <a:latin typeface="Calibri" pitchFamily="34" charset="0"/>
                <a:ea typeface="Calibri" pitchFamily="34" charset="-122"/>
                <a:cs typeface="Calibri" pitchFamily="34" charset="-120"/>
              </a:rPr>
              <a:t>MEKARI OFFICELESS</a:t>
            </a:r>
            <a:endParaRPr lang="en-US" sz="1200" dirty="0"/>
          </a:p>
        </p:txBody>
      </p:sp>
      <p:sp>
        <p:nvSpPr>
          <p:cNvPr id="3" name="Shape 1"/>
          <p:cNvSpPr/>
          <p:nvPr/>
        </p:nvSpPr>
        <p:spPr>
          <a:xfrm>
            <a:off x="804672" y="2788920"/>
            <a:ext cx="822960" cy="822960"/>
          </a:xfrm>
          <a:prstGeom prst="roundRect">
            <a:avLst>
              <a:gd name="adj" fmla="val 15556"/>
            </a:avLst>
          </a:prstGeom>
          <a:solidFill>
            <a:srgbClr val="1B2A4A"/>
          </a:solidFill>
          <a:ln/>
        </p:spPr>
      </p:sp>
      <p:sp>
        <p:nvSpPr>
          <p:cNvPr id="4" name="Text 2"/>
          <p:cNvSpPr/>
          <p:nvPr/>
        </p:nvSpPr>
        <p:spPr>
          <a:xfrm>
            <a:off x="804672" y="2788920"/>
            <a:ext cx="822960" cy="822960"/>
          </a:xfrm>
          <a:prstGeom prst="rect">
            <a:avLst/>
          </a:prstGeom>
          <a:noFill/>
          <a:ln/>
        </p:spPr>
        <p:txBody>
          <a:bodyPr wrap="square" lIns="0" tIns="0" rIns="0" bIns="0" rtlCol="0" anchor="ctr"/>
          <a:lstStyle/>
          <a:p>
            <a:pPr algn="ctr" indent="0" marL="0">
              <a:buNone/>
            </a:pPr>
            <a:r>
              <a:rPr lang="en-US" sz="3000" b="1" dirty="0">
                <a:solidFill>
                  <a:srgbClr val="C9962C"/>
                </a:solidFill>
                <a:latin typeface="Calibri" pitchFamily="34" charset="0"/>
                <a:ea typeface="Calibri" pitchFamily="34" charset="-122"/>
                <a:cs typeface="Calibri" pitchFamily="34" charset="-120"/>
              </a:rPr>
              <a:t>G</a:t>
            </a:r>
            <a:endParaRPr lang="en-US" sz="3000" dirty="0"/>
          </a:p>
        </p:txBody>
      </p:sp>
      <p:sp>
        <p:nvSpPr>
          <p:cNvPr id="5" name="Text 3"/>
          <p:cNvSpPr/>
          <p:nvPr/>
        </p:nvSpPr>
        <p:spPr>
          <a:xfrm>
            <a:off x="1828800" y="2880360"/>
            <a:ext cx="8686800" cy="685800"/>
          </a:xfrm>
          <a:prstGeom prst="rect">
            <a:avLst/>
          </a:prstGeom>
          <a:noFill/>
          <a:ln/>
        </p:spPr>
        <p:txBody>
          <a:bodyPr wrap="square" lIns="0" tIns="0" rIns="0" bIns="0" rtlCol="0" anchor="ctr"/>
          <a:lstStyle/>
          <a:p>
            <a:pPr indent="0" marL="0">
              <a:buNone/>
            </a:pPr>
            <a:r>
              <a:rPr lang="en-US" sz="3000" b="1" dirty="0">
                <a:solidFill>
                  <a:srgbClr val="1B2A4A"/>
                </a:solidFill>
                <a:latin typeface="Calibri" pitchFamily="34" charset="0"/>
                <a:ea typeface="Calibri" pitchFamily="34" charset="-122"/>
                <a:cs typeface="Calibri" pitchFamily="34" charset="-120"/>
              </a:rPr>
              <a:t>GTM</a:t>
            </a:r>
            <a:endParaRPr lang="en-US" sz="3000" dirty="0"/>
          </a:p>
        </p:txBody>
      </p:sp>
    </p:spTree>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name="Slide 116">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502920" y="320040"/>
            <a:ext cx="8229600" cy="320040"/>
          </a:xfrm>
          <a:prstGeom prst="rect">
            <a:avLst/>
          </a:prstGeom>
          <a:noFill/>
          <a:ln/>
        </p:spPr>
        <p:txBody>
          <a:bodyPr wrap="square" lIns="0" tIns="0" rIns="0" bIns="0" rtlCol="0" anchor="ctr"/>
          <a:lstStyle/>
          <a:p>
            <a:pPr indent="0" marL="0">
              <a:buNone/>
            </a:pPr>
            <a:r>
              <a:rPr lang="en-US" sz="1150" b="1" spc="150" kern="0" dirty="0">
                <a:solidFill>
                  <a:srgbClr val="C9962C"/>
                </a:solidFill>
                <a:latin typeface="Calibri" pitchFamily="34" charset="0"/>
                <a:ea typeface="Calibri" pitchFamily="34" charset="-122"/>
                <a:cs typeface="Calibri" pitchFamily="34" charset="-120"/>
              </a:rPr>
              <a:t>MEKARI OFFICELESS</a:t>
            </a:r>
            <a:endParaRPr lang="en-US" sz="1150" dirty="0"/>
          </a:p>
        </p:txBody>
      </p:sp>
      <p:sp>
        <p:nvSpPr>
          <p:cNvPr id="3" name="Text 1"/>
          <p:cNvSpPr/>
          <p:nvPr/>
        </p:nvSpPr>
        <p:spPr>
          <a:xfrm>
            <a:off x="502920" y="621792"/>
            <a:ext cx="10515600" cy="566928"/>
          </a:xfrm>
          <a:prstGeom prst="rect">
            <a:avLst/>
          </a:prstGeom>
          <a:noFill/>
          <a:ln/>
        </p:spPr>
        <p:txBody>
          <a:bodyPr wrap="square" lIns="0" tIns="0" rIns="0" bIns="0" rtlCol="0" anchor="ctr"/>
          <a:lstStyle/>
          <a:p>
            <a:pPr indent="0" marL="0">
              <a:buNone/>
            </a:pPr>
            <a:r>
              <a:rPr lang="en-US" sz="2500" b="1" dirty="0">
                <a:solidFill>
                  <a:srgbClr val="1B2A4A"/>
                </a:solidFill>
                <a:latin typeface="Calibri" pitchFamily="34" charset="0"/>
                <a:ea typeface="Calibri" pitchFamily="34" charset="-122"/>
                <a:cs typeface="Calibri" pitchFamily="34" charset="-120"/>
              </a:rPr>
              <a:t>GTM Mekari Officeless</a:t>
            </a:r>
            <a:endParaRPr lang="en-US" sz="2500" dirty="0"/>
          </a:p>
        </p:txBody>
      </p:sp>
      <p:sp>
        <p:nvSpPr>
          <p:cNvPr id="4" name="Shape 2"/>
          <p:cNvSpPr/>
          <p:nvPr/>
        </p:nvSpPr>
        <p:spPr>
          <a:xfrm>
            <a:off x="502920" y="1325880"/>
            <a:ext cx="11183112" cy="1301052"/>
          </a:xfrm>
          <a:prstGeom prst="roundRect">
            <a:avLst>
              <a:gd name="adj" fmla="val 4217"/>
            </a:avLst>
          </a:prstGeom>
          <a:solidFill>
            <a:srgbClr val="EAF0F8"/>
          </a:solidFill>
          <a:ln/>
        </p:spPr>
      </p:sp>
      <p:sp>
        <p:nvSpPr>
          <p:cNvPr id="5" name="Text 3"/>
          <p:cNvSpPr/>
          <p:nvPr/>
        </p:nvSpPr>
        <p:spPr>
          <a:xfrm>
            <a:off x="685800" y="1453896"/>
            <a:ext cx="10817352" cy="289116"/>
          </a:xfrm>
          <a:prstGeom prst="rect">
            <a:avLst/>
          </a:prstGeom>
          <a:noFill/>
          <a:ln/>
        </p:spPr>
        <p:txBody>
          <a:bodyPr wrap="square" lIns="0" tIns="0" rIns="0" bIns="0" rtlCol="0" anchor="t"/>
          <a:lstStyle/>
          <a:p>
            <a:pPr indent="0" marL="0">
              <a:buNone/>
            </a:pPr>
            <a:r>
              <a:rPr lang="en-US" sz="1130" b="1" dirty="0">
                <a:solidFill>
                  <a:srgbClr val="1B2A4A"/>
                </a:solidFill>
                <a:latin typeface="Calibri" pitchFamily="34" charset="0"/>
                <a:ea typeface="Calibri" pitchFamily="34" charset="-122"/>
                <a:cs typeface="Calibri" pitchFamily="34" charset="-120"/>
              </a:rPr>
              <a:t>Cara Masuk ke Pasar</a:t>
            </a:r>
            <a:endParaRPr lang="en-US" sz="1130" dirty="0"/>
          </a:p>
        </p:txBody>
      </p:sp>
      <p:sp>
        <p:nvSpPr>
          <p:cNvPr id="6" name="Text 4"/>
          <p:cNvSpPr/>
          <p:nvPr/>
        </p:nvSpPr>
        <p:spPr>
          <a:xfrm>
            <a:off x="685800" y="1779587"/>
            <a:ext cx="10817352" cy="755904"/>
          </a:xfrm>
          <a:prstGeom prst="rect">
            <a:avLst/>
          </a:prstGeom>
          <a:noFill/>
          <a:ln/>
        </p:spPr>
        <p:txBody>
          <a:bodyPr wrap="square" lIns="0" tIns="0" rIns="0" bIns="0" rtlCol="0" anchor="t"/>
          <a:lstStyle/>
          <a:p>
            <a:pPr indent="0" marL="0">
              <a:lnSpc>
                <a:spcPct val="114000"/>
              </a:lnSpc>
              <a:buNone/>
            </a:pPr>
            <a:r>
              <a:rPr lang="en-US" sz="930" dirty="0">
                <a:solidFill>
                  <a:srgbClr val="3A4152"/>
                </a:solidFill>
                <a:latin typeface="Calibri" pitchFamily="34" charset="0"/>
                <a:ea typeface="Calibri" pitchFamily="34" charset="-122"/>
                <a:cs typeface="Calibri" pitchFamily="34" charset="-120"/>
              </a:rPr>
              <a:t>Officeless mengandalkan penjualan enterprise langsung yang disokong distribusi internal ekosistem Mekari.  Enterprise direct sales — calon klien memesan demo, lalu tim berkunjung langsung ke lokasi untuk menyusun solusi bersama, bukan sekadar presentasi produk.  Cross-sell internal — menjual ke basis 55.000+ pelanggan Mekari yang sudah memakai Talenta, Jurnal, Qontak, atau Klikpajak dengan biaya akuisisi rendah.  Land and expand — mulai dari satu solution accelerator yang cepat live, lalu diperluas ke modul lain setelah klien merasakan hasilnya.  Marketplace — etalase solusi siap deploy yang memancing minat awal sekaligus menunjukkan luasnya kapabilitas.  Partnership dan reseller — program mitra memperluas jangkauan tanpa menambah tim penjualan sendiri.</a:t>
            </a:r>
            <a:endParaRPr lang="en-US" sz="930" dirty="0"/>
          </a:p>
        </p:txBody>
      </p:sp>
      <p:sp>
        <p:nvSpPr>
          <p:cNvPr id="7" name="Shape 5"/>
          <p:cNvSpPr/>
          <p:nvPr/>
        </p:nvSpPr>
        <p:spPr>
          <a:xfrm>
            <a:off x="502920" y="2809812"/>
            <a:ext cx="11183112" cy="1149871"/>
          </a:xfrm>
          <a:prstGeom prst="roundRect">
            <a:avLst>
              <a:gd name="adj" fmla="val 4771"/>
            </a:avLst>
          </a:prstGeom>
          <a:solidFill>
            <a:srgbClr val="EAF0F8"/>
          </a:solidFill>
          <a:ln/>
        </p:spPr>
      </p:sp>
      <p:sp>
        <p:nvSpPr>
          <p:cNvPr id="8" name="Text 6"/>
          <p:cNvSpPr/>
          <p:nvPr/>
        </p:nvSpPr>
        <p:spPr>
          <a:xfrm>
            <a:off x="685800" y="2937828"/>
            <a:ext cx="10817352" cy="289116"/>
          </a:xfrm>
          <a:prstGeom prst="rect">
            <a:avLst/>
          </a:prstGeom>
          <a:noFill/>
          <a:ln/>
        </p:spPr>
        <p:txBody>
          <a:bodyPr wrap="square" lIns="0" tIns="0" rIns="0" bIns="0" rtlCol="0" anchor="t"/>
          <a:lstStyle/>
          <a:p>
            <a:pPr indent="0" marL="0">
              <a:buNone/>
            </a:pPr>
            <a:r>
              <a:rPr lang="en-US" sz="1130" b="1" dirty="0">
                <a:solidFill>
                  <a:srgbClr val="1B2A4A"/>
                </a:solidFill>
                <a:latin typeface="Calibri" pitchFamily="34" charset="0"/>
                <a:ea typeface="Calibri" pitchFamily="34" charset="-122"/>
                <a:cs typeface="Calibri" pitchFamily="34" charset="-120"/>
              </a:rPr>
              <a:t>Marketing</a:t>
            </a:r>
            <a:endParaRPr lang="en-US" sz="1130" dirty="0"/>
          </a:p>
        </p:txBody>
      </p:sp>
      <p:sp>
        <p:nvSpPr>
          <p:cNvPr id="9" name="Text 7"/>
          <p:cNvSpPr/>
          <p:nvPr/>
        </p:nvSpPr>
        <p:spPr>
          <a:xfrm>
            <a:off x="685800" y="3263519"/>
            <a:ext cx="10817352" cy="604723"/>
          </a:xfrm>
          <a:prstGeom prst="rect">
            <a:avLst/>
          </a:prstGeom>
          <a:noFill/>
          <a:ln/>
        </p:spPr>
        <p:txBody>
          <a:bodyPr wrap="square" lIns="0" tIns="0" rIns="0" bIns="0" rtlCol="0" anchor="t"/>
          <a:lstStyle/>
          <a:p>
            <a:pPr indent="0" marL="0">
              <a:lnSpc>
                <a:spcPct val="114000"/>
              </a:lnSpc>
              <a:buNone/>
            </a:pPr>
            <a:r>
              <a:rPr lang="en-US" sz="930" dirty="0">
                <a:solidFill>
                  <a:srgbClr val="3A4152"/>
                </a:solidFill>
                <a:latin typeface="Calibri" pitchFamily="34" charset="0"/>
                <a:ea typeface="Calibri" pitchFamily="34" charset="-122"/>
                <a:cs typeface="Calibri" pitchFamily="34" charset="-120"/>
              </a:rPr>
              <a:t>Content marketing — blog, whitepaper, e-book, dan Officeless Academy membangun otoritas sekaligus mendidik pasar tentang konsep low-code.  Dokumentasi terbuka — dokumentasi teknis dan release notes publik dipakai untuk meyakinkan tim IT klien bahwa platform serius dan terawat.  Social proof terukur — testimoni JNE, Takaful Keluarga, dan Riung Mitra Lestari selalu menyertakan angka perbaikan konkret.  Event dan komunitas — Mekari Conference sebagai ajang tahunan mempertemukan pelanggan lama dan prospek baru.  Kanal sosial — LinkedIn, Instagram, YouTube, Facebook, X, dan lain-lain dipakai untuk menjangkau audiens profesional maupun umum.</a:t>
            </a:r>
            <a:endParaRPr lang="en-US" sz="930" dirty="0"/>
          </a:p>
        </p:txBody>
      </p:sp>
      <p:sp>
        <p:nvSpPr>
          <p:cNvPr id="10" name="Text 8"/>
          <p:cNvSpPr/>
          <p:nvPr/>
        </p:nvSpPr>
        <p:spPr>
          <a:xfrm>
            <a:off x="502920" y="6492240"/>
            <a:ext cx="11155680" cy="274320"/>
          </a:xfrm>
          <a:prstGeom prst="rect">
            <a:avLst/>
          </a:prstGeom>
          <a:noFill/>
          <a:ln/>
        </p:spPr>
        <p:txBody>
          <a:bodyPr wrap="square" lIns="0" tIns="0" rIns="0" bIns="0" rtlCol="0" anchor="ctr"/>
          <a:lstStyle/>
          <a:p>
            <a:pPr indent="0" marL="0">
              <a:buNone/>
            </a:pPr>
            <a:r>
              <a:rPr lang="en-US" sz="850" i="1" dirty="0">
                <a:solidFill>
                  <a:srgbClr val="6B7686"/>
                </a:solidFill>
                <a:latin typeface="Calibri" pitchFamily="34" charset="0"/>
                <a:ea typeface="Calibri" pitchFamily="34" charset="-122"/>
                <a:cs typeface="Calibri" pitchFamily="34" charset="-120"/>
              </a:rPr>
              <a:t>Sumber: Mekari Officeless — Enterprise — https://officeless.mekari.com/enterprise  •  Program Partnership — https://officeless.mekari.com/partnership</a:t>
            </a:r>
            <a:endParaRPr lang="en-US" sz="850" dirty="0"/>
          </a:p>
        </p:txBody>
      </p:sp>
    </p:spTree>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name="Slide 117">
    <p:bg>
      <p:bgPr>
        <a:solidFill>
          <a:srgbClr val="1B2A4A"/>
        </a:solidFill>
      </p:bgPr>
    </p:bg>
    <p:spTree>
      <p:nvGrpSpPr>
        <p:cNvPr id="1" name=""/>
        <p:cNvGrpSpPr/>
        <p:nvPr/>
      </p:nvGrpSpPr>
      <p:grpSpPr>
        <a:xfrm>
          <a:off x="0" y="0"/>
          <a:ext cx="0" cy="0"/>
          <a:chOff x="0" y="0"/>
          <a:chExt cx="0" cy="0"/>
        </a:xfrm>
      </p:grpSpPr>
      <p:sp>
        <p:nvSpPr>
          <p:cNvPr id="2" name="Shape 0"/>
          <p:cNvSpPr/>
          <p:nvPr/>
        </p:nvSpPr>
        <p:spPr>
          <a:xfrm>
            <a:off x="8961120" y="2926080"/>
            <a:ext cx="4572000" cy="4572000"/>
          </a:xfrm>
          <a:prstGeom prst="ellipse">
            <a:avLst/>
          </a:prstGeom>
          <a:solidFill>
            <a:srgbClr val="121D33"/>
          </a:solidFill>
          <a:ln/>
        </p:spPr>
      </p:sp>
      <p:sp>
        <p:nvSpPr>
          <p:cNvPr id="3" name="Shape 1"/>
          <p:cNvSpPr/>
          <p:nvPr/>
        </p:nvSpPr>
        <p:spPr>
          <a:xfrm>
            <a:off x="-1371600" y="-1645920"/>
            <a:ext cx="2926080" cy="2926080"/>
          </a:xfrm>
          <a:prstGeom prst="ellipse">
            <a:avLst/>
          </a:prstGeom>
          <a:solidFill>
            <a:srgbClr val="C9962C">
              <a:alpha val="12000"/>
            </a:srgbClr>
          </a:solidFill>
          <a:ln/>
        </p:spPr>
      </p:sp>
      <p:sp>
        <p:nvSpPr>
          <p:cNvPr id="4" name="Text 2"/>
          <p:cNvSpPr/>
          <p:nvPr/>
        </p:nvSpPr>
        <p:spPr>
          <a:xfrm>
            <a:off x="822960" y="2788920"/>
            <a:ext cx="9144000" cy="1005840"/>
          </a:xfrm>
          <a:prstGeom prst="rect">
            <a:avLst/>
          </a:prstGeom>
          <a:noFill/>
          <a:ln/>
        </p:spPr>
        <p:txBody>
          <a:bodyPr wrap="square" lIns="0" tIns="0" rIns="0" bIns="0" rtlCol="0" anchor="ctr"/>
          <a:lstStyle/>
          <a:p>
            <a:pPr indent="0" marL="0">
              <a:buNone/>
            </a:pPr>
            <a:r>
              <a:rPr lang="en-US" sz="4200" b="1" dirty="0">
                <a:solidFill>
                  <a:srgbClr val="FFFFFF"/>
                </a:solidFill>
                <a:latin typeface="Calibri" pitchFamily="34" charset="0"/>
                <a:ea typeface="Calibri" pitchFamily="34" charset="-122"/>
                <a:cs typeface="Calibri" pitchFamily="34" charset="-120"/>
              </a:rPr>
              <a:t>TERIMA KASIH</a:t>
            </a:r>
            <a:endParaRPr lang="en-US" sz="4200" dirty="0"/>
          </a:p>
        </p:txBody>
      </p:sp>
      <p:sp>
        <p:nvSpPr>
          <p:cNvPr id="5" name="Text 3"/>
          <p:cNvSpPr/>
          <p:nvPr/>
        </p:nvSpPr>
        <p:spPr>
          <a:xfrm>
            <a:off x="822960" y="3657600"/>
            <a:ext cx="8229600" cy="457200"/>
          </a:xfrm>
          <a:prstGeom prst="rect">
            <a:avLst/>
          </a:prstGeom>
          <a:noFill/>
          <a:ln/>
        </p:spPr>
        <p:txBody>
          <a:bodyPr wrap="square" lIns="0" tIns="0" rIns="0" bIns="0" rtlCol="0" anchor="ctr"/>
          <a:lstStyle/>
          <a:p>
            <a:pPr indent="0" marL="0">
              <a:buNone/>
            </a:pPr>
            <a:r>
              <a:rPr lang="en-US" sz="1500" dirty="0">
                <a:solidFill>
                  <a:srgbClr val="C9962C"/>
                </a:solidFill>
                <a:latin typeface="Calibri" pitchFamily="34" charset="0"/>
                <a:ea typeface="Calibri" pitchFamily="34" charset="-122"/>
                <a:cs typeface="Calibri" pitchFamily="34" charset="-120"/>
              </a:rPr>
              <a:t>Analisis Benchmark ProVue RDMS — Infomedia</a:t>
            </a:r>
            <a:endParaRPr lang="en-US" sz="15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117</Slides>
  <Notes>117</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117</vt:i4>
      </vt:variant>
    </vt:vector>
  </HeadingPairs>
  <TitlesOfParts>
    <vt:vector size="120"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lpstr>Slide 43</vt:lpstr>
      <vt:lpstr>Slide 44</vt:lpstr>
      <vt:lpstr>Slide 45</vt:lpstr>
      <vt:lpstr>Slide 46</vt:lpstr>
      <vt:lpstr>Slide 47</vt:lpstr>
      <vt:lpstr>Slide 48</vt:lpstr>
      <vt:lpstr>Slide 49</vt:lpstr>
      <vt:lpstr>Slide 50</vt:lpstr>
      <vt:lpstr>Slide 51</vt:lpstr>
      <vt:lpstr>Slide 52</vt:lpstr>
      <vt:lpstr>Slide 53</vt:lpstr>
      <vt:lpstr>Slide 54</vt:lpstr>
      <vt:lpstr>Slide 55</vt:lpstr>
      <vt:lpstr>Slide 56</vt:lpstr>
      <vt:lpstr>Slide 57</vt:lpstr>
      <vt:lpstr>Slide 58</vt:lpstr>
      <vt:lpstr>Slide 59</vt:lpstr>
      <vt:lpstr>Slide 60</vt:lpstr>
      <vt:lpstr>Slide 61</vt:lpstr>
      <vt:lpstr>Slide 62</vt:lpstr>
      <vt:lpstr>Slide 63</vt:lpstr>
      <vt:lpstr>Slide 64</vt:lpstr>
      <vt:lpstr>Slide 65</vt:lpstr>
      <vt:lpstr>Slide 66</vt:lpstr>
      <vt:lpstr>Slide 67</vt:lpstr>
      <vt:lpstr>Slide 68</vt:lpstr>
      <vt:lpstr>Slide 69</vt:lpstr>
      <vt:lpstr>Slide 70</vt:lpstr>
      <vt:lpstr>Slide 71</vt:lpstr>
      <vt:lpstr>Slide 72</vt:lpstr>
      <vt:lpstr>Slide 73</vt:lpstr>
      <vt:lpstr>Slide 74</vt:lpstr>
      <vt:lpstr>Slide 75</vt:lpstr>
      <vt:lpstr>Slide 76</vt:lpstr>
      <vt:lpstr>Slide 77</vt:lpstr>
      <vt:lpstr>Slide 78</vt:lpstr>
      <vt:lpstr>Slide 79</vt:lpstr>
      <vt:lpstr>Slide 80</vt:lpstr>
      <vt:lpstr>Slide 81</vt:lpstr>
      <vt:lpstr>Slide 82</vt:lpstr>
      <vt:lpstr>Slide 83</vt:lpstr>
      <vt:lpstr>Slide 84</vt:lpstr>
      <vt:lpstr>Slide 85</vt:lpstr>
      <vt:lpstr>Slide 86</vt:lpstr>
      <vt:lpstr>Slide 87</vt:lpstr>
      <vt:lpstr>Slide 88</vt:lpstr>
      <vt:lpstr>Slide 89</vt:lpstr>
      <vt:lpstr>Slide 90</vt:lpstr>
      <vt:lpstr>Slide 91</vt:lpstr>
      <vt:lpstr>Slide 92</vt:lpstr>
      <vt:lpstr>Slide 93</vt:lpstr>
      <vt:lpstr>Slide 94</vt:lpstr>
      <vt:lpstr>Slide 95</vt:lpstr>
      <vt:lpstr>Slide 96</vt:lpstr>
      <vt:lpstr>Slide 97</vt:lpstr>
      <vt:lpstr>Slide 98</vt:lpstr>
      <vt:lpstr>Slide 99</vt:lpstr>
      <vt:lpstr>Slide 100</vt:lpstr>
      <vt:lpstr>Slide 101</vt:lpstr>
      <vt:lpstr>Slide 102</vt:lpstr>
      <vt:lpstr>Slide 103</vt:lpstr>
      <vt:lpstr>Slide 104</vt:lpstr>
      <vt:lpstr>Slide 105</vt:lpstr>
      <vt:lpstr>Slide 106</vt:lpstr>
      <vt:lpstr>Slide 107</vt:lpstr>
      <vt:lpstr>Slide 108</vt:lpstr>
      <vt:lpstr>Slide 109</vt:lpstr>
      <vt:lpstr>Slide 110</vt:lpstr>
      <vt:lpstr>Slide 111</vt:lpstr>
      <vt:lpstr>Slide 112</vt:lpstr>
      <vt:lpstr>Slide 113</vt:lpstr>
      <vt:lpstr>Slide 114</vt:lpstr>
      <vt:lpstr>Slide 115</vt:lpstr>
      <vt:lpstr>Slide 116</vt:lpstr>
      <vt:lpstr>Slide 117</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PptxGenJS</cp:lastModifiedBy>
  <cp:revision>1</cp:revision>
  <dcterms:created xsi:type="dcterms:W3CDTF">2026-09-09T09:33:24Z</dcterms:created>
  <dcterms:modified xsi:type="dcterms:W3CDTF">2026-09-09T09:33:24Z</dcterms:modified>
</cp:coreProperties>
</file>